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2"/>
  </p:sldMasterIdLst>
  <p:notesMasterIdLst>
    <p:notesMasterId r:id="rId17"/>
  </p:notesMasterIdLst>
  <p:handoutMasterIdLst>
    <p:handoutMasterId r:id="rId18"/>
  </p:handoutMasterIdLst>
  <p:sldIdLst>
    <p:sldId id="504" r:id="rId3"/>
    <p:sldId id="380" r:id="rId4"/>
    <p:sldId id="505" r:id="rId5"/>
    <p:sldId id="511" r:id="rId6"/>
    <p:sldId id="506" r:id="rId7"/>
    <p:sldId id="507" r:id="rId8"/>
    <p:sldId id="512" r:id="rId9"/>
    <p:sldId id="497" r:id="rId10"/>
    <p:sldId id="508" r:id="rId11"/>
    <p:sldId id="498" r:id="rId12"/>
    <p:sldId id="496" r:id="rId13"/>
    <p:sldId id="525" r:id="rId14"/>
    <p:sldId id="526" r:id="rId15"/>
    <p:sldId id="510" r:id="rId1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15">
          <p15:clr>
            <a:srgbClr val="A4A3A4"/>
          </p15:clr>
        </p15:guide>
        <p15:guide id="3" orient="horz" pos="274">
          <p15:clr>
            <a:srgbClr val="A4A3A4"/>
          </p15:clr>
        </p15:guide>
        <p15:guide id="4" orient="horz" pos="3840">
          <p15:clr>
            <a:srgbClr val="A4A3A4"/>
          </p15:clr>
        </p15:guide>
        <p15:guide id="5" pos="3839">
          <p15:clr>
            <a:srgbClr val="A4A3A4"/>
          </p15:clr>
        </p15:guide>
        <p15:guide id="6" pos="6911">
          <p15:clr>
            <a:srgbClr val="A4A3A4"/>
          </p15:clr>
        </p15:guide>
        <p15:guide id="7" pos="76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p:cViewPr varScale="1">
        <p:scale>
          <a:sx n="63" d="100"/>
          <a:sy n="63" d="100"/>
        </p:scale>
        <p:origin x="804" y="56"/>
      </p:cViewPr>
      <p:guideLst>
        <p:guide orient="horz" pos="2160"/>
        <p:guide orient="horz" pos="1015"/>
        <p:guide orient="horz" pos="274"/>
        <p:guide orient="horz" pos="3840"/>
        <p:guide pos="3839"/>
        <p:guide pos="6911"/>
        <p:guide pos="767"/>
      </p:guideLst>
    </p:cSldViewPr>
  </p:slideViewPr>
  <p:notesTextViewPr>
    <p:cViewPr>
      <p:scale>
        <a:sx n="100" d="100"/>
        <a:sy n="100" d="100"/>
      </p:scale>
      <p:origin x="0" y="0"/>
    </p:cViewPr>
  </p:notesTextViewPr>
  <p:notesViewPr>
    <p:cSldViewPr showGuides="1">
      <p:cViewPr varScale="1">
        <p:scale>
          <a:sx n="71" d="100"/>
          <a:sy n="71" d="100"/>
        </p:scale>
        <p:origin x="-219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E6E22E-288A-414B-A8DE-E4DBD03D5FC0}" type="datetimeFigureOut">
              <a:rPr lang="sv-SE"/>
              <a:t>2025-07-02</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114579-D02A-4B51-B5DF-8EC449F77AC7}" type="slidenum">
              <a:rPr/>
              <a:t>‹Nº›</a:t>
            </a:fld>
            <a:endParaRPr/>
          </a:p>
        </p:txBody>
      </p:sp>
    </p:spTree>
    <p:extLst>
      <p:ext uri="{BB962C8B-B14F-4D97-AF65-F5344CB8AC3E}">
        <p14:creationId xmlns:p14="http://schemas.microsoft.com/office/powerpoint/2010/main" val="276812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A9AE7E-E0F9-4C51-AD9A-F4C3A6E23BBF}" type="datetimeFigureOut">
              <a:rPr lang="sv-SE"/>
              <a:t>2025-07-02</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74690-7256-4BB9-AC0F-97AEAE8CDEC2}" type="slidenum">
              <a:rPr/>
              <a:t>‹Nº›</a:t>
            </a:fld>
            <a:endParaRPr/>
          </a:p>
        </p:txBody>
      </p:sp>
    </p:spTree>
    <p:extLst>
      <p:ext uri="{BB962C8B-B14F-4D97-AF65-F5344CB8AC3E}">
        <p14:creationId xmlns:p14="http://schemas.microsoft.com/office/powerpoint/2010/main" val="4274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376792" y="1905003"/>
            <a:ext cx="9435241" cy="1625599"/>
          </a:xfrm>
        </p:spPr>
        <p:txBody>
          <a:bodyPr>
            <a:normAutofit/>
          </a:bodyPr>
          <a:lstStyle>
            <a:lvl1pPr algn="ctr">
              <a:lnSpc>
                <a:spcPct val="90000"/>
              </a:lnSpc>
              <a:defRPr sz="4800">
                <a:solidFill>
                  <a:schemeClr val="tx2"/>
                </a:solidFill>
              </a:defRPr>
            </a:lvl1pPr>
          </a:lstStyle>
          <a:p>
            <a:r>
              <a:rPr lang="es-ES"/>
              <a:t>Haga clic para modificar el estilo de título del patrón</a:t>
            </a:r>
            <a:endParaRPr/>
          </a:p>
        </p:txBody>
      </p:sp>
      <p:sp>
        <p:nvSpPr>
          <p:cNvPr id="3" name="Subtitle 2"/>
          <p:cNvSpPr>
            <a:spLocks noGrp="1"/>
          </p:cNvSpPr>
          <p:nvPr>
            <p:ph type="subTitle" idx="1"/>
          </p:nvPr>
        </p:nvSpPr>
        <p:spPr>
          <a:xfrm>
            <a:off x="1382103" y="3657123"/>
            <a:ext cx="9429931" cy="991077"/>
          </a:xfrm>
        </p:spPr>
        <p:txBody>
          <a:bodyPr>
            <a:normAutofit/>
          </a:bodyPr>
          <a:lstStyle>
            <a:lvl1pPr marL="0" indent="0" algn="ctr">
              <a:spcBef>
                <a:spcPts val="0"/>
              </a:spcBef>
              <a:buNone/>
              <a:defRPr sz="2000" cap="all"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a:p>
        </p:txBody>
      </p:sp>
      <p:sp>
        <p:nvSpPr>
          <p:cNvPr id="4" name="Date Placeholder 3"/>
          <p:cNvSpPr>
            <a:spLocks noGrp="1"/>
          </p:cNvSpPr>
          <p:nvPr>
            <p:ph type="dt" sz="half" idx="10"/>
          </p:nvPr>
        </p:nvSpPr>
        <p:spPr/>
        <p:txBody>
          <a:bodyPr/>
          <a:lstStyle>
            <a:lvl1pPr>
              <a:defRPr>
                <a:solidFill>
                  <a:schemeClr val="tx2"/>
                </a:solidFill>
              </a:defRPr>
            </a:lvl1pPr>
          </a:lstStyle>
          <a:p>
            <a:fld id="{8E36636D-D922-432D-A958-524484B5923D}" type="datetimeFigureOut">
              <a:rPr lang="sv-SE"/>
              <a:pPr/>
              <a:t>2025-07-02</a:t>
            </a:fld>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F28FB93-0A08-4E7D-8E63-9EFA29F1E093}" type="slidenum">
              <a:rPr/>
              <a:pPr/>
              <a:t>‹Nº›</a:t>
            </a:fld>
            <a:endParaRPr/>
          </a:p>
        </p:txBody>
      </p:sp>
      <p:grpSp>
        <p:nvGrpSpPr>
          <p:cNvPr id="7" name="Group 6"/>
          <p:cNvGrpSpPr/>
          <p:nvPr/>
        </p:nvGrpSpPr>
        <p:grpSpPr>
          <a:xfrm>
            <a:off x="1218882" y="1600200"/>
            <a:ext cx="9739746" cy="73152"/>
            <a:chOff x="914400" y="1200150"/>
            <a:chExt cx="7306712" cy="54864"/>
          </a:xfrm>
        </p:grpSpPr>
        <p:sp>
          <p:nvSpPr>
            <p:cNvPr id="8" name="Oval 7"/>
            <p:cNvSpPr/>
            <p:nvPr/>
          </p:nvSpPr>
          <p:spPr>
            <a:xfrm>
              <a:off x="8166248"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Oval 8"/>
            <p:cNvSpPr/>
            <p:nvPr/>
          </p:nvSpPr>
          <p:spPr>
            <a:xfrm>
              <a:off x="914400"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0" name="Group 9"/>
            <p:cNvGrpSpPr/>
            <p:nvPr/>
          </p:nvGrpSpPr>
          <p:grpSpPr>
            <a:xfrm>
              <a:off x="1036847" y="1207626"/>
              <a:ext cx="7074290" cy="38998"/>
              <a:chOff x="2141408" y="1752956"/>
              <a:chExt cx="7315200" cy="38998"/>
            </a:xfrm>
            <a:solidFill>
              <a:schemeClr val="tx2"/>
            </a:solidFill>
          </p:grpSpPr>
          <p:cxnSp>
            <p:nvCxnSpPr>
              <p:cNvPr id="11" name="Straight Connector 10"/>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3" name="Group 12"/>
          <p:cNvGrpSpPr/>
          <p:nvPr/>
        </p:nvGrpSpPr>
        <p:grpSpPr>
          <a:xfrm>
            <a:off x="1218882" y="4851400"/>
            <a:ext cx="9739746" cy="73152"/>
            <a:chOff x="914400" y="3638550"/>
            <a:chExt cx="7306712" cy="54864"/>
          </a:xfrm>
        </p:grpSpPr>
        <p:sp>
          <p:nvSpPr>
            <p:cNvPr id="14" name="Oval 13"/>
            <p:cNvSpPr/>
            <p:nvPr/>
          </p:nvSpPr>
          <p:spPr>
            <a:xfrm>
              <a:off x="8166248"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914400"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6" name="Group 15"/>
            <p:cNvGrpSpPr/>
            <p:nvPr/>
          </p:nvGrpSpPr>
          <p:grpSpPr>
            <a:xfrm>
              <a:off x="1036847" y="3646026"/>
              <a:ext cx="7074290" cy="38998"/>
              <a:chOff x="2141408" y="1752956"/>
              <a:chExt cx="7315200" cy="38998"/>
            </a:xfrm>
            <a:solidFill>
              <a:schemeClr val="tx2"/>
            </a:solidFill>
          </p:grpSpPr>
          <p:cxnSp>
            <p:nvCxnSpPr>
              <p:cNvPr id="17" name="Straight Connector 16"/>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4376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10"/>
          </p:nvPr>
        </p:nvSpPr>
        <p:spPr/>
        <p:txBody>
          <a:bodyPr/>
          <a:lstStyle/>
          <a:p>
            <a:fld id="{8E36636D-D922-432D-A958-524484B5923D}" type="datetimeFigureOut">
              <a:rPr lang="sv-SE"/>
              <a:pPr/>
              <a:t>2025-07-02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49906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22030" y="990599"/>
            <a:ext cx="9344765" cy="2235203"/>
          </a:xfrm>
        </p:spPr>
        <p:txBody>
          <a:bodyPr anchor="b">
            <a:normAutofit/>
          </a:bodyPr>
          <a:lstStyle>
            <a:lvl1pPr algn="ctr">
              <a:lnSpc>
                <a:spcPct val="90000"/>
              </a:lnSpc>
              <a:defRPr sz="4800" b="0" cap="none" baseline="0"/>
            </a:lvl1pPr>
          </a:lstStyle>
          <a:p>
            <a:r>
              <a:rPr lang="es-ES"/>
              <a:t>Haga clic para modificar el estilo de título del patrón</a:t>
            </a:r>
            <a:endParaRPr/>
          </a:p>
        </p:txBody>
      </p:sp>
      <p:sp>
        <p:nvSpPr>
          <p:cNvPr id="3" name="Text Placeholder 2"/>
          <p:cNvSpPr>
            <a:spLocks noGrp="1"/>
          </p:cNvSpPr>
          <p:nvPr>
            <p:ph type="body" idx="1"/>
          </p:nvPr>
        </p:nvSpPr>
        <p:spPr>
          <a:xfrm>
            <a:off x="1422030" y="3733800"/>
            <a:ext cx="9344765" cy="1219200"/>
          </a:xfrm>
        </p:spPr>
        <p:txBody>
          <a:bodyPr anchor="t"/>
          <a:lstStyle>
            <a:lvl1pPr marL="0" indent="0" algn="ctr">
              <a:spcBef>
                <a:spcPts val="0"/>
              </a:spcBef>
              <a:buNone/>
              <a:defRPr sz="2000" cap="all"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8E36636D-D922-432D-A958-524484B5923D}" type="datetimeFigureOut">
              <a:rPr lang="sv-SE"/>
              <a:pPr/>
              <a:t>2025-07-02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grpSp>
        <p:nvGrpSpPr>
          <p:cNvPr id="13" name="Group 12"/>
          <p:cNvGrpSpPr/>
          <p:nvPr/>
        </p:nvGrpSpPr>
        <p:grpSpPr>
          <a:xfrm>
            <a:off x="3273781" y="3475736"/>
            <a:ext cx="5641265" cy="54864"/>
            <a:chOff x="2455975" y="2588441"/>
            <a:chExt cx="4232051" cy="41148"/>
          </a:xfrm>
        </p:grpSpPr>
        <p:sp>
          <p:nvSpPr>
            <p:cNvPr id="14" name="Oval 13"/>
            <p:cNvSpPr/>
            <p:nvPr/>
          </p:nvSpPr>
          <p:spPr>
            <a:xfrm>
              <a:off x="6642306"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sp>
          <p:nvSpPr>
            <p:cNvPr id="15" name="Oval 14"/>
            <p:cNvSpPr/>
            <p:nvPr/>
          </p:nvSpPr>
          <p:spPr>
            <a:xfrm>
              <a:off x="2455975"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grpSp>
          <p:nvGrpSpPr>
            <p:cNvPr id="16" name="Group 15"/>
            <p:cNvGrpSpPr/>
            <p:nvPr/>
          </p:nvGrpSpPr>
          <p:grpSpPr>
            <a:xfrm>
              <a:off x="2563229" y="2594391"/>
              <a:ext cx="4023360" cy="29249"/>
              <a:chOff x="2550323" y="3458731"/>
              <a:chExt cx="4023360" cy="38998"/>
            </a:xfrm>
          </p:grpSpPr>
          <p:cxnSp>
            <p:nvCxnSpPr>
              <p:cNvPr id="17" name="Straight Connector 16"/>
              <p:cNvCxnSpPr/>
              <p:nvPr/>
            </p:nvCxnSpPr>
            <p:spPr>
              <a:xfrm>
                <a:off x="2550323" y="3458731"/>
                <a:ext cx="4023360" cy="0"/>
              </a:xfrm>
              <a:prstGeom prst="line">
                <a:avLst/>
              </a:prstGeom>
              <a:noFill/>
              <a:ln w="12700" cap="flat" cmpd="sng" algn="ctr">
                <a:solidFill>
                  <a:schemeClr val="tx1"/>
                </a:solidFill>
                <a:prstDash val="solid"/>
              </a:ln>
              <a:effectLst/>
            </p:spPr>
          </p:cxnSp>
          <p:cxnSp>
            <p:nvCxnSpPr>
              <p:cNvPr id="18" name="Straight Connector 17"/>
              <p:cNvCxnSpPr/>
              <p:nvPr/>
            </p:nvCxnSpPr>
            <p:spPr>
              <a:xfrm>
                <a:off x="2550323" y="3497729"/>
                <a:ext cx="4023360" cy="0"/>
              </a:xfrm>
              <a:prstGeom prst="line">
                <a:avLst/>
              </a:prstGeom>
              <a:noFill/>
              <a:ln w="12700" cap="flat" cmpd="sng" algn="ctr">
                <a:solidFill>
                  <a:schemeClr val="tx1"/>
                </a:solidFill>
                <a:prstDash val="solid"/>
              </a:ln>
              <a:effectLst/>
            </p:spPr>
          </p:cxnSp>
        </p:grpSp>
      </p:grpSp>
    </p:spTree>
    <p:extLst>
      <p:ext uri="{BB962C8B-B14F-4D97-AF65-F5344CB8AC3E}">
        <p14:creationId xmlns:p14="http://schemas.microsoft.com/office/powerpoint/2010/main" val="5526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Content Placeholder 2"/>
          <p:cNvSpPr>
            <a:spLocks noGrp="1"/>
          </p:cNvSpPr>
          <p:nvPr>
            <p:ph sz="half" idx="1"/>
          </p:nvPr>
        </p:nvSpPr>
        <p:spPr>
          <a:xfrm>
            <a:off x="1218883"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Content Placeholder 3"/>
          <p:cNvSpPr>
            <a:spLocks noGrp="1"/>
          </p:cNvSpPr>
          <p:nvPr>
            <p:ph sz="half" idx="2"/>
          </p:nvPr>
        </p:nvSpPr>
        <p:spPr>
          <a:xfrm>
            <a:off x="6195986"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baseline="0"/>
            </a:lvl8pPr>
            <a:lvl9pPr>
              <a:defRPr sz="1800"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5" name="Date Placeholder 4"/>
          <p:cNvSpPr>
            <a:spLocks noGrp="1"/>
          </p:cNvSpPr>
          <p:nvPr>
            <p:ph type="dt" sz="half" idx="10"/>
          </p:nvPr>
        </p:nvSpPr>
        <p:spPr/>
        <p:txBody>
          <a:bodyPr/>
          <a:lstStyle/>
          <a:p>
            <a:fld id="{8E36636D-D922-432D-A958-524484B5923D}" type="datetimeFigureOut">
              <a:rPr lang="sv-SE"/>
              <a:pPr/>
              <a:t>2025-07-02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86077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a:p>
        </p:txBody>
      </p:sp>
      <p:sp>
        <p:nvSpPr>
          <p:cNvPr id="3" name="Text Placeholder 2"/>
          <p:cNvSpPr>
            <a:spLocks noGrp="1"/>
          </p:cNvSpPr>
          <p:nvPr>
            <p:ph type="body" idx="1"/>
          </p:nvPr>
        </p:nvSpPr>
        <p:spPr>
          <a:xfrm>
            <a:off x="1222945"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218883"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5" name="Text Placeholder 4"/>
          <p:cNvSpPr>
            <a:spLocks noGrp="1"/>
          </p:cNvSpPr>
          <p:nvPr>
            <p:ph type="body" sz="quarter" idx="3"/>
          </p:nvPr>
        </p:nvSpPr>
        <p:spPr>
          <a:xfrm>
            <a:off x="6200049"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195986"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7" name="Date Placeholder 6"/>
          <p:cNvSpPr>
            <a:spLocks noGrp="1"/>
          </p:cNvSpPr>
          <p:nvPr>
            <p:ph type="dt" sz="half" idx="10"/>
          </p:nvPr>
        </p:nvSpPr>
        <p:spPr/>
        <p:txBody>
          <a:bodyPr/>
          <a:lstStyle/>
          <a:p>
            <a:fld id="{8E36636D-D922-432D-A958-524484B5923D}" type="datetimeFigureOut">
              <a:rPr lang="sv-SE"/>
              <a:pPr/>
              <a:t>2025-07-02</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74258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Date Placeholder 2"/>
          <p:cNvSpPr>
            <a:spLocks noGrp="1"/>
          </p:cNvSpPr>
          <p:nvPr>
            <p:ph type="dt" sz="half" idx="10"/>
          </p:nvPr>
        </p:nvSpPr>
        <p:spPr/>
        <p:txBody>
          <a:bodyPr/>
          <a:lstStyle/>
          <a:p>
            <a:fld id="{8E36636D-D922-432D-A958-524484B5923D}" type="datetimeFigureOut">
              <a:rPr lang="sv-SE"/>
              <a:pPr/>
              <a:t>2025-07-02</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15659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sv-SE"/>
              <a:pPr/>
              <a:t>2025-07-02</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1212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18883" y="431800"/>
            <a:ext cx="9751060" cy="1168400"/>
          </a:xfrm>
        </p:spPr>
        <p:txBody>
          <a:bodyPr anchor="b">
            <a:normAutofit/>
          </a:bodyPr>
          <a:lstStyle>
            <a:lvl1pPr algn="l">
              <a:defRPr sz="3200" b="0"/>
            </a:lvl1pPr>
          </a:lstStyle>
          <a:p>
            <a:r>
              <a:rPr lang="es-ES"/>
              <a:t>Haga clic para modificar el estilo de título del patrón</a:t>
            </a:r>
            <a:endParaRPr/>
          </a:p>
        </p:txBody>
      </p:sp>
      <p:sp>
        <p:nvSpPr>
          <p:cNvPr id="3" name="Content Placeholder 2"/>
          <p:cNvSpPr>
            <a:spLocks noGrp="1"/>
          </p:cNvSpPr>
          <p:nvPr>
            <p:ph idx="1"/>
          </p:nvPr>
        </p:nvSpPr>
        <p:spPr>
          <a:xfrm>
            <a:off x="1218883" y="1803400"/>
            <a:ext cx="6602281" cy="426720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Text Placeholder 3"/>
          <p:cNvSpPr>
            <a:spLocks noGrp="1"/>
          </p:cNvSpPr>
          <p:nvPr>
            <p:ph type="body" sz="half" idx="2"/>
          </p:nvPr>
        </p:nvSpPr>
        <p:spPr>
          <a:xfrm>
            <a:off x="8125883" y="1803400"/>
            <a:ext cx="2844060" cy="4267201"/>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E36636D-D922-432D-A958-524484B5923D}" type="datetimeFigureOut">
              <a:rPr lang="sv-SE"/>
              <a:pPr/>
              <a:t>2025-07-02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18586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Rectangle 7"/>
          <p:cNvSpPr/>
          <p:nvPr/>
        </p:nvSpPr>
        <p:spPr>
          <a:xfrm>
            <a:off x="1218883" y="1803400"/>
            <a:ext cx="6602280" cy="4267200"/>
          </a:xfrm>
          <a:prstGeom prst="rect">
            <a:avLst/>
          </a:prstGeom>
          <a:no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431800"/>
            <a:ext cx="9751060" cy="1168400"/>
          </a:xfrm>
        </p:spPr>
        <p:txBody>
          <a:bodyPr anchor="b">
            <a:normAutofit/>
          </a:bodyPr>
          <a:lstStyle>
            <a:lvl1pPr algn="l">
              <a:defRPr sz="3200" b="0"/>
            </a:lvl1pPr>
          </a:lstStyle>
          <a:p>
            <a:r>
              <a:rPr lang="es-ES"/>
              <a:t>Haga clic para modificar el estilo de título del patrón</a:t>
            </a:r>
            <a:endParaRPr/>
          </a:p>
        </p:txBody>
      </p:sp>
      <p:sp>
        <p:nvSpPr>
          <p:cNvPr id="3" name="Picture Placeholder 2"/>
          <p:cNvSpPr>
            <a:spLocks noGrp="1"/>
          </p:cNvSpPr>
          <p:nvPr>
            <p:ph type="pic" idx="1"/>
          </p:nvPr>
        </p:nvSpPr>
        <p:spPr>
          <a:xfrm>
            <a:off x="1338739" y="1925320"/>
            <a:ext cx="6362567" cy="402336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a:p>
        </p:txBody>
      </p:sp>
      <p:sp>
        <p:nvSpPr>
          <p:cNvPr id="4" name="Text Placeholder 3"/>
          <p:cNvSpPr>
            <a:spLocks noGrp="1"/>
          </p:cNvSpPr>
          <p:nvPr>
            <p:ph type="body" sz="half" idx="2"/>
          </p:nvPr>
        </p:nvSpPr>
        <p:spPr>
          <a:xfrm>
            <a:off x="8125883" y="1803401"/>
            <a:ext cx="2844060" cy="4165600"/>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E36636D-D922-432D-A958-524484B5923D}" type="datetimeFigureOut">
              <a:rPr lang="sv-SE"/>
              <a:pPr/>
              <a:t>2025-07-02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240505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10"/>
          </p:nvPr>
        </p:nvSpPr>
        <p:spPr/>
        <p:txBody>
          <a:bodyPr/>
          <a:lstStyle/>
          <a:p>
            <a:fld id="{8E36636D-D922-432D-A958-524484B5923D}" type="datetimeFigureOut">
              <a:rPr lang="sv-SE"/>
              <a:pPr/>
              <a:t>2025-07-02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32232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34563" y="434975"/>
            <a:ext cx="1168400" cy="5661025"/>
          </a:xfrm>
        </p:spPr>
        <p:txBody>
          <a:bodyPr vert="eaVert"/>
          <a:lstStyle/>
          <a:p>
            <a:r>
              <a:rPr lang="es-ES"/>
              <a:t>Haga clic para modificar el estilo de título del patrón</a:t>
            </a:r>
            <a:endParaRPr/>
          </a:p>
        </p:txBody>
      </p:sp>
      <p:sp>
        <p:nvSpPr>
          <p:cNvPr id="3" name="Vertical Text Placeholder 2"/>
          <p:cNvSpPr>
            <a:spLocks noGrp="1"/>
          </p:cNvSpPr>
          <p:nvPr>
            <p:ph type="body" orient="vert" idx="1"/>
          </p:nvPr>
        </p:nvSpPr>
        <p:spPr>
          <a:xfrm>
            <a:off x="1217613" y="434975"/>
            <a:ext cx="8413750" cy="5661025"/>
          </a:xfrm>
        </p:spPr>
        <p:txBody>
          <a:bodyPr vert="eaVert"/>
          <a:lstStyle>
            <a:lvl5pPr>
              <a:defRPr/>
            </a:lvl5pPr>
            <a:lvl6pPr>
              <a:defRPr/>
            </a:lvl6pPr>
            <a:lvl7pPr>
              <a:defRPr/>
            </a:lvl7pPr>
            <a:lvl8pPr>
              <a:defRPr baseline="0"/>
            </a:lvl8pPr>
            <a:lvl9pPr>
              <a:defRPr baseline="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10"/>
          </p:nvPr>
        </p:nvSpPr>
        <p:spPr/>
        <p:txBody>
          <a:bodyPr/>
          <a:lstStyle/>
          <a:p>
            <a:fld id="{8E36636D-D922-432D-A958-524484B5923D}" type="datetimeFigureOut">
              <a:rPr lang="sv-SE"/>
              <a:pPr/>
              <a:t>2025-07-02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‹Nº›</a:t>
            </a:fld>
            <a:endParaRPr/>
          </a:p>
        </p:txBody>
      </p:sp>
    </p:spTree>
    <p:extLst>
      <p:ext uri="{BB962C8B-B14F-4D97-AF65-F5344CB8AC3E}">
        <p14:creationId xmlns:p14="http://schemas.microsoft.com/office/powerpoint/2010/main" val="20857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0"/>
            <a:ext cx="12188825"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US" sz="2400"/>
          </a:p>
        </p:txBody>
      </p:sp>
      <p:sp>
        <p:nvSpPr>
          <p:cNvPr id="8" name="Rounded Rectangle 7"/>
          <p:cNvSpPr/>
          <p:nvPr/>
        </p:nvSpPr>
        <p:spPr>
          <a:xfrm>
            <a:off x="304721" y="301752"/>
            <a:ext cx="11579384" cy="6254496"/>
          </a:xfrm>
          <a:prstGeom prst="roundRect">
            <a:avLst>
              <a:gd name="adj" fmla="val 2341"/>
            </a:avLst>
          </a:prstGeom>
          <a:solidFill>
            <a:srgbClr val="FFFFFF"/>
          </a:solidFill>
          <a:ln>
            <a:noFill/>
          </a:ln>
          <a:effectLst>
            <a:innerShdw blurRad="508000">
              <a:srgbClr val="FFD14B">
                <a:alpha val="69804"/>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218883" y="431800"/>
            <a:ext cx="9751060" cy="1168400"/>
          </a:xfrm>
          <a:prstGeom prst="rect">
            <a:avLst/>
          </a:prstGeom>
        </p:spPr>
        <p:txBody>
          <a:bodyPr vert="horz" lIns="91440" tIns="45720" rIns="91440" bIns="45720" rtlCol="0" anchor="b">
            <a:normAutofit/>
          </a:bodyPr>
          <a:lstStyle/>
          <a:p>
            <a:r>
              <a:rPr lang="es-ES"/>
              <a:t>Haga clic para modificar el estilo de título del patrón</a:t>
            </a:r>
            <a:endParaRPr/>
          </a:p>
        </p:txBody>
      </p:sp>
      <p:sp>
        <p:nvSpPr>
          <p:cNvPr id="3" name="Text Placeholder 2"/>
          <p:cNvSpPr>
            <a:spLocks noGrp="1"/>
          </p:cNvSpPr>
          <p:nvPr>
            <p:ph type="body" idx="1"/>
          </p:nvPr>
        </p:nvSpPr>
        <p:spPr>
          <a:xfrm>
            <a:off x="1218883" y="1803400"/>
            <a:ext cx="9751060" cy="42672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a:p>
        </p:txBody>
      </p:sp>
      <p:sp>
        <p:nvSpPr>
          <p:cNvPr id="4" name="Date Placeholder 3"/>
          <p:cNvSpPr>
            <a:spLocks noGrp="1"/>
          </p:cNvSpPr>
          <p:nvPr>
            <p:ph type="dt" sz="half" idx="2"/>
          </p:nvPr>
        </p:nvSpPr>
        <p:spPr>
          <a:xfrm>
            <a:off x="8836898" y="6172200"/>
            <a:ext cx="1218883" cy="304800"/>
          </a:xfrm>
          <a:prstGeom prst="rect">
            <a:avLst/>
          </a:prstGeom>
        </p:spPr>
        <p:txBody>
          <a:bodyPr vert="horz" lIns="91440" tIns="45720" rIns="91440" bIns="45720" rtlCol="0" anchor="ctr"/>
          <a:lstStyle>
            <a:lvl1pPr algn="r">
              <a:defRPr sz="1100">
                <a:solidFill>
                  <a:schemeClr val="tx1"/>
                </a:solidFill>
              </a:defRPr>
            </a:lvl1pPr>
          </a:lstStyle>
          <a:p>
            <a:fld id="{8E36636D-D922-432D-A958-524484B5923D}" type="datetimeFigureOut">
              <a:rPr lang="sv-SE"/>
              <a:pPr/>
              <a:t>2025-07-02</a:t>
            </a:fld>
            <a:endParaRPr/>
          </a:p>
        </p:txBody>
      </p:sp>
      <p:sp>
        <p:nvSpPr>
          <p:cNvPr id="5" name="Footer Placeholder 4"/>
          <p:cNvSpPr>
            <a:spLocks noGrp="1"/>
          </p:cNvSpPr>
          <p:nvPr>
            <p:ph type="ftr" sz="quarter" idx="3"/>
          </p:nvPr>
        </p:nvSpPr>
        <p:spPr>
          <a:xfrm>
            <a:off x="1218882" y="6172200"/>
            <a:ext cx="7414870" cy="304800"/>
          </a:xfrm>
          <a:prstGeom prst="rect">
            <a:avLst/>
          </a:prstGeom>
        </p:spPr>
        <p:txBody>
          <a:bodyPr vert="horz" lIns="91440" tIns="45720" rIns="91440" bIns="45720" rtlCol="0" anchor="ctr"/>
          <a:lstStyle>
            <a:lvl1pPr algn="l">
              <a:defRPr sz="1100">
                <a:solidFill>
                  <a:schemeClr val="tx1"/>
                </a:solidFill>
              </a:defRPr>
            </a:lvl1pPr>
          </a:lstStyle>
          <a:p>
            <a:endParaRPr/>
          </a:p>
        </p:txBody>
      </p:sp>
      <p:sp>
        <p:nvSpPr>
          <p:cNvPr id="6" name="Slide Number Placeholder 5"/>
          <p:cNvSpPr>
            <a:spLocks noGrp="1"/>
          </p:cNvSpPr>
          <p:nvPr>
            <p:ph type="sldNum" sz="quarter" idx="4"/>
          </p:nvPr>
        </p:nvSpPr>
        <p:spPr>
          <a:xfrm>
            <a:off x="10258928" y="6172200"/>
            <a:ext cx="711015" cy="304800"/>
          </a:xfrm>
          <a:prstGeom prst="rect">
            <a:avLst/>
          </a:prstGeom>
        </p:spPr>
        <p:txBody>
          <a:bodyPr vert="horz" lIns="91440" tIns="45720" rIns="91440" bIns="45720" rtlCol="0" anchor="ctr"/>
          <a:lstStyle>
            <a:lvl1pPr algn="r">
              <a:defRPr sz="1100">
                <a:solidFill>
                  <a:schemeClr val="tx1"/>
                </a:solidFill>
              </a:defRPr>
            </a:lvl1pPr>
          </a:lstStyle>
          <a:p>
            <a:fld id="{DF28FB93-0A08-4E7D-8E63-9EFA29F1E093}" type="slidenum">
              <a:rPr/>
              <a:pPr/>
              <a:t>‹Nº›</a:t>
            </a:fld>
            <a:endParaRPr/>
          </a:p>
        </p:txBody>
      </p:sp>
    </p:spTree>
    <p:extLst>
      <p:ext uri="{BB962C8B-B14F-4D97-AF65-F5344CB8AC3E}">
        <p14:creationId xmlns:p14="http://schemas.microsoft.com/office/powerpoint/2010/main" val="5072217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895C8C-E70A-7A5D-991F-6F0C54D00F02}"/>
              </a:ext>
            </a:extLst>
          </p:cNvPr>
          <p:cNvSpPr>
            <a:spLocks noGrp="1"/>
          </p:cNvSpPr>
          <p:nvPr>
            <p:ph type="title"/>
          </p:nvPr>
        </p:nvSpPr>
        <p:spPr>
          <a:xfrm>
            <a:off x="1218883" y="431800"/>
            <a:ext cx="9751060" cy="1168400"/>
          </a:xfrm>
        </p:spPr>
        <p:txBody>
          <a:bodyPr vert="horz" lIns="91416" tIns="45708" rIns="91416" bIns="45708" rtlCol="0" anchor="b">
            <a:normAutofit/>
          </a:bodyPr>
          <a:lstStyle/>
          <a:p>
            <a:r>
              <a:rPr lang="en-US" dirty="0"/>
              <a:t>La </a:t>
            </a:r>
            <a:r>
              <a:rPr lang="en-US" dirty="0" err="1"/>
              <a:t>Quintrala</a:t>
            </a:r>
            <a:r>
              <a:rPr lang="en-US" dirty="0"/>
              <a:t>, la bruja </a:t>
            </a:r>
            <a:r>
              <a:rPr lang="en-US" dirty="0" err="1"/>
              <a:t>chilena</a:t>
            </a:r>
            <a:endParaRPr lang="en-US" dirty="0"/>
          </a:p>
        </p:txBody>
      </p:sp>
      <p:pic>
        <p:nvPicPr>
          <p:cNvPr id="12290" name="Picture 2" descr="Imagen">
            <a:extLst>
              <a:ext uri="{FF2B5EF4-FFF2-40B4-BE49-F238E27FC236}">
                <a16:creationId xmlns:a16="http://schemas.microsoft.com/office/drawing/2014/main" id="{B471BA43-6724-D48C-4C94-E3A67DF2BC6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2492" r="1" b="14993"/>
          <a:stretch/>
        </p:blipFill>
        <p:spPr bwMode="auto">
          <a:xfrm>
            <a:off x="1218883" y="1803400"/>
            <a:ext cx="9751060" cy="4267200"/>
          </a:xfrm>
          <a:prstGeom prst="rect">
            <a:avLst/>
          </a:prstGeom>
          <a:solidFill>
            <a:srgbClr val="FFFFFF"/>
          </a:solidFill>
        </p:spPr>
      </p:pic>
    </p:spTree>
    <p:extLst>
      <p:ext uri="{BB962C8B-B14F-4D97-AF65-F5344CB8AC3E}">
        <p14:creationId xmlns:p14="http://schemas.microsoft.com/office/powerpoint/2010/main" val="221565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4" name="Title 1">
            <a:extLst>
              <a:ext uri="{FF2B5EF4-FFF2-40B4-BE49-F238E27FC236}">
                <a16:creationId xmlns:a16="http://schemas.microsoft.com/office/drawing/2014/main" id="{35706ED6-029F-4AAF-2358-8CCB87920A42}"/>
              </a:ext>
            </a:extLst>
          </p:cNvPr>
          <p:cNvSpPr>
            <a:spLocks noGrp="1"/>
          </p:cNvSpPr>
          <p:nvPr>
            <p:ph type="title"/>
          </p:nvPr>
        </p:nvSpPr>
        <p:spPr>
          <a:xfrm>
            <a:off x="1218883" y="431800"/>
            <a:ext cx="9751060" cy="1168400"/>
          </a:xfrm>
        </p:spPr>
        <p:txBody>
          <a:bodyPr/>
          <a:lstStyle/>
          <a:p>
            <a:r>
              <a:rPr lang="en-US" sz="3200" b="1" kern="1200" dirty="0" err="1">
                <a:solidFill>
                  <a:schemeClr val="tx1"/>
                </a:solidFill>
                <a:latin typeface="+mj-lt"/>
                <a:ea typeface="+mj-ea"/>
                <a:cs typeface="+mj-cs"/>
              </a:rPr>
              <a:t>Versiones</a:t>
            </a:r>
            <a:r>
              <a:rPr lang="en-US" sz="3200" b="1" kern="1200" dirty="0">
                <a:solidFill>
                  <a:schemeClr val="tx1"/>
                </a:solidFill>
                <a:latin typeface="+mj-lt"/>
                <a:ea typeface="+mj-ea"/>
                <a:cs typeface="+mj-cs"/>
              </a:rPr>
              <a:t> de la </a:t>
            </a:r>
            <a:r>
              <a:rPr lang="en-US" sz="3200" b="1" kern="1200" dirty="0" err="1">
                <a:solidFill>
                  <a:schemeClr val="tx1"/>
                </a:solidFill>
                <a:latin typeface="+mj-lt"/>
                <a:ea typeface="+mj-ea"/>
                <a:cs typeface="+mj-cs"/>
              </a:rPr>
              <a:t>Quintrala</a:t>
            </a:r>
            <a:br>
              <a:rPr lang="en-US" sz="4800" b="1" dirty="0">
                <a:latin typeface="+mj-lt"/>
                <a:ea typeface="+mj-ea"/>
                <a:cs typeface="+mj-cs"/>
              </a:rPr>
            </a:br>
            <a:endParaRPr lang="en-US" dirty="0"/>
          </a:p>
        </p:txBody>
      </p:sp>
      <p:sp>
        <p:nvSpPr>
          <p:cNvPr id="13323" name="Text Placeholder 3">
            <a:extLst>
              <a:ext uri="{FF2B5EF4-FFF2-40B4-BE49-F238E27FC236}">
                <a16:creationId xmlns:a16="http://schemas.microsoft.com/office/drawing/2014/main" id="{6D5B6D11-D07E-4E34-0B9E-EB84B731301E}"/>
              </a:ext>
            </a:extLst>
          </p:cNvPr>
          <p:cNvSpPr>
            <a:spLocks noGrp="1"/>
          </p:cNvSpPr>
          <p:nvPr>
            <p:ph type="body" sz="half" idx="2"/>
          </p:nvPr>
        </p:nvSpPr>
        <p:spPr>
          <a:xfrm>
            <a:off x="8125883" y="1803400"/>
            <a:ext cx="2844060" cy="4267201"/>
          </a:xfrm>
        </p:spPr>
        <p:txBody>
          <a:bodyPr/>
          <a:lstStyle/>
          <a:p>
            <a:endParaRPr lang="en-US"/>
          </a:p>
        </p:txBody>
      </p:sp>
      <p:sp>
        <p:nvSpPr>
          <p:cNvPr id="4" name="TextBox 3">
            <a:extLst>
              <a:ext uri="{FF2B5EF4-FFF2-40B4-BE49-F238E27FC236}">
                <a16:creationId xmlns:a16="http://schemas.microsoft.com/office/drawing/2014/main" id="{AC7625BF-FF7F-D802-5FA3-4DB8A24414E2}"/>
              </a:ext>
            </a:extLst>
          </p:cNvPr>
          <p:cNvSpPr txBox="1"/>
          <p:nvPr/>
        </p:nvSpPr>
        <p:spPr>
          <a:xfrm>
            <a:off x="1218883" y="3868144"/>
            <a:ext cx="3130383" cy="1114017"/>
          </a:xfrm>
          <a:prstGeom prst="rect">
            <a:avLst/>
          </a:prstGeom>
        </p:spPr>
        <p:txBody>
          <a:bodyPr vert="horz" lIns="91416" tIns="45708" rIns="91416" bIns="45708" rtlCol="0" anchor="b">
            <a:normAutofit/>
          </a:bodyPr>
          <a:lstStyle/>
          <a:p>
            <a:pPr defTabSz="566928">
              <a:lnSpc>
                <a:spcPct val="90000"/>
              </a:lnSpc>
              <a:spcBef>
                <a:spcPct val="0"/>
              </a:spcBef>
              <a:spcAft>
                <a:spcPts val="372"/>
              </a:spcAft>
            </a:pPr>
            <a:endParaRPr lang="en-US" sz="4799" b="1" dirty="0">
              <a:latin typeface="+mj-lt"/>
              <a:ea typeface="+mj-ea"/>
              <a:cs typeface="+mj-cs"/>
            </a:endParaRPr>
          </a:p>
        </p:txBody>
      </p:sp>
      <p:pic>
        <p:nvPicPr>
          <p:cNvPr id="13316" name="Picture 4" descr="V-El espíritu de la Quintrala | JulioSuarezAnturi">
            <a:extLst>
              <a:ext uri="{FF2B5EF4-FFF2-40B4-BE49-F238E27FC236}">
                <a16:creationId xmlns:a16="http://schemas.microsoft.com/office/drawing/2014/main" id="{349BC53E-F2E0-7202-BFAE-CFD7E799FE9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7781" y="1196752"/>
            <a:ext cx="2360301" cy="2824829"/>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La Quintrala» regresa a TVN a 30 años de su estreno | ADN Radio">
            <a:extLst>
              <a:ext uri="{FF2B5EF4-FFF2-40B4-BE49-F238E27FC236}">
                <a16:creationId xmlns:a16="http://schemas.microsoft.com/office/drawing/2014/main" id="{4289FCEC-A4A8-75B9-CCF3-D80370787DE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5820" y="4208382"/>
            <a:ext cx="2007126" cy="221781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La Quintrala">
            <a:extLst>
              <a:ext uri="{FF2B5EF4-FFF2-40B4-BE49-F238E27FC236}">
                <a16:creationId xmlns:a16="http://schemas.microsoft.com/office/drawing/2014/main" id="{7CF64030-5ED9-D17C-B3E9-5A627F1874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731" r="16959"/>
          <a:stretch/>
        </p:blipFill>
        <p:spPr bwMode="auto">
          <a:xfrm>
            <a:off x="5750180" y="1596008"/>
            <a:ext cx="1834157" cy="272494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5CCE036F-909B-A032-12B2-D86A52724A1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8963" r="1" b="8964"/>
          <a:stretch/>
        </p:blipFill>
        <p:spPr bwMode="auto">
          <a:xfrm>
            <a:off x="7777792" y="894420"/>
            <a:ext cx="3829330" cy="50691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a Quintrala">
            <a:extLst>
              <a:ext uri="{FF2B5EF4-FFF2-40B4-BE49-F238E27FC236}">
                <a16:creationId xmlns:a16="http://schemas.microsoft.com/office/drawing/2014/main" id="{C260CF14-8847-F89C-C0F8-D32F0D91902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 b="6094"/>
          <a:stretch/>
        </p:blipFill>
        <p:spPr bwMode="auto">
          <a:xfrm>
            <a:off x="3321583" y="2609166"/>
            <a:ext cx="2190554" cy="2917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572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A magnificent painting by John Singer Sergeant of Lady Macbeth, as played by Ellen Terry; she wears a resplendent green dress and is on the cusp of crowning herself.">
            <a:extLst>
              <a:ext uri="{FF2B5EF4-FFF2-40B4-BE49-F238E27FC236}">
                <a16:creationId xmlns:a16="http://schemas.microsoft.com/office/drawing/2014/main" id="{A8BC8686-F9D0-0E9F-E38D-EC5C3A1E3F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7425"/>
          <a:stretch/>
        </p:blipFill>
        <p:spPr bwMode="auto">
          <a:xfrm>
            <a:off x="20" y="903"/>
            <a:ext cx="2969671" cy="33823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ve">
            <a:extLst>
              <a:ext uri="{FF2B5EF4-FFF2-40B4-BE49-F238E27FC236}">
                <a16:creationId xmlns:a16="http://schemas.microsoft.com/office/drawing/2014/main" id="{AE7612F2-DB51-F7E6-2438-138D4761A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760" r="-2" b="44250"/>
          <a:stretch/>
        </p:blipFill>
        <p:spPr bwMode="auto">
          <a:xfrm>
            <a:off x="3072156" y="903"/>
            <a:ext cx="2969691" cy="33823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0E3E5E1-D237-2104-DDB4-44D8207B4C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090" r="1" b="26572"/>
          <a:stretch/>
        </p:blipFill>
        <p:spPr bwMode="auto">
          <a:xfrm>
            <a:off x="6144308" y="903"/>
            <a:ext cx="2971026" cy="33823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undefined">
            <a:extLst>
              <a:ext uri="{FF2B5EF4-FFF2-40B4-BE49-F238E27FC236}">
                <a16:creationId xmlns:a16="http://schemas.microsoft.com/office/drawing/2014/main" id="{B9A34E03-8C45-7937-7AAF-7736FCCD94A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 b="1809"/>
          <a:stretch/>
        </p:blipFill>
        <p:spPr bwMode="auto">
          <a:xfrm>
            <a:off x="9217798" y="903"/>
            <a:ext cx="2971026" cy="33823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6EB3745-2F6F-A63E-F1AF-B29980AACE5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698" b="42762"/>
          <a:stretch/>
        </p:blipFill>
        <p:spPr bwMode="auto">
          <a:xfrm>
            <a:off x="-1018" y="3474708"/>
            <a:ext cx="6042864" cy="338239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CF089FF-1784-6B33-1840-916C9A0084AF}"/>
              </a:ext>
            </a:extLst>
          </p:cNvPr>
          <p:cNvSpPr>
            <a:spLocks noGrp="1"/>
          </p:cNvSpPr>
          <p:nvPr>
            <p:ph type="title"/>
          </p:nvPr>
        </p:nvSpPr>
        <p:spPr>
          <a:xfrm>
            <a:off x="6489962" y="3799176"/>
            <a:ext cx="5192395" cy="636958"/>
          </a:xfrm>
        </p:spPr>
        <p:txBody>
          <a:bodyPr>
            <a:normAutofit/>
          </a:bodyPr>
          <a:lstStyle/>
          <a:p>
            <a:endParaRPr lang="es-CL" sz="3199">
              <a:solidFill>
                <a:srgbClr val="FFFFFF"/>
              </a:solidFill>
            </a:endParaRPr>
          </a:p>
        </p:txBody>
      </p:sp>
      <p:sp>
        <p:nvSpPr>
          <p:cNvPr id="3" name="Marcador de contenido 2">
            <a:extLst>
              <a:ext uri="{FF2B5EF4-FFF2-40B4-BE49-F238E27FC236}">
                <a16:creationId xmlns:a16="http://schemas.microsoft.com/office/drawing/2014/main" id="{ED6F19B6-C025-FB0A-FAB8-5BB7C737E5D6}"/>
              </a:ext>
            </a:extLst>
          </p:cNvPr>
          <p:cNvSpPr>
            <a:spLocks noGrp="1"/>
          </p:cNvSpPr>
          <p:nvPr>
            <p:ph idx="1"/>
          </p:nvPr>
        </p:nvSpPr>
        <p:spPr>
          <a:xfrm>
            <a:off x="6477960" y="4510303"/>
            <a:ext cx="5365212" cy="1758274"/>
          </a:xfrm>
        </p:spPr>
        <p:txBody>
          <a:bodyPr>
            <a:normAutofit/>
          </a:bodyPr>
          <a:lstStyle/>
          <a:p>
            <a:endParaRPr lang="es-CL" sz="1799">
              <a:solidFill>
                <a:srgbClr val="FFFFFF"/>
              </a:solidFill>
            </a:endParaRPr>
          </a:p>
        </p:txBody>
      </p:sp>
      <p:pic>
        <p:nvPicPr>
          <p:cNvPr id="1030" name="Picture 6" descr="Queen Mary I">
            <a:extLst>
              <a:ext uri="{FF2B5EF4-FFF2-40B4-BE49-F238E27FC236}">
                <a16:creationId xmlns:a16="http://schemas.microsoft.com/office/drawing/2014/main" id="{87B0599E-C4E9-63F3-0711-664AB1F888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62704" y="3502548"/>
            <a:ext cx="6023452" cy="338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93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49330749 luis-ruiz-tagle-paginas-brillantes-de-la-historia-08-la-quintrala">
            <a:extLst>
              <a:ext uri="{FF2B5EF4-FFF2-40B4-BE49-F238E27FC236}">
                <a16:creationId xmlns:a16="http://schemas.microsoft.com/office/drawing/2014/main" id="{07A9622E-B66D-58DC-31A7-0346D08A00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220"/>
          <a:stretch/>
        </p:blipFill>
        <p:spPr bwMode="auto">
          <a:xfrm>
            <a:off x="7362160" y="876"/>
            <a:ext cx="4826665" cy="6856213"/>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pic>
        <p:nvPicPr>
          <p:cNvPr id="7172" name="Picture 4" descr="49330749 luis-ruiz-tagle-paginas-brillantes-de-la-historia-08-la-quintrala">
            <a:extLst>
              <a:ext uri="{FF2B5EF4-FFF2-40B4-BE49-F238E27FC236}">
                <a16:creationId xmlns:a16="http://schemas.microsoft.com/office/drawing/2014/main" id="{996B8DBF-50A8-92C4-045E-00C2A1B7DF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59"/>
          <a:stretch/>
        </p:blipFill>
        <p:spPr bwMode="auto">
          <a:xfrm>
            <a:off x="3118547" y="911"/>
            <a:ext cx="4964997" cy="6856213"/>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4DC5AF3E-E528-1E85-2823-793B9DAC322E}"/>
              </a:ext>
            </a:extLst>
          </p:cNvPr>
          <p:cNvSpPr>
            <a:spLocks noGrp="1"/>
          </p:cNvSpPr>
          <p:nvPr>
            <p:ph type="title"/>
          </p:nvPr>
        </p:nvSpPr>
        <p:spPr>
          <a:xfrm>
            <a:off x="447939" y="681754"/>
            <a:ext cx="2803774" cy="1325218"/>
          </a:xfrm>
        </p:spPr>
        <p:txBody>
          <a:bodyPr anchor="ctr">
            <a:normAutofit fontScale="90000"/>
          </a:bodyPr>
          <a:lstStyle/>
          <a:p>
            <a:r>
              <a:rPr lang="es-CL" sz="2799" b="1" dirty="0"/>
              <a:t>Catalina de los Ríos </a:t>
            </a:r>
            <a:r>
              <a:rPr lang="es-CL" sz="2799" b="1" dirty="0" err="1"/>
              <a:t>Lisperguer</a:t>
            </a:r>
            <a:r>
              <a:rPr lang="es-CL" sz="2799" b="1" dirty="0"/>
              <a:t>  (1604 - 1665</a:t>
            </a:r>
            <a:r>
              <a:rPr lang="es-CL" sz="2799" dirty="0"/>
              <a:t>)</a:t>
            </a:r>
          </a:p>
        </p:txBody>
      </p:sp>
      <p:sp>
        <p:nvSpPr>
          <p:cNvPr id="3" name="Marcador de contenido 2">
            <a:extLst>
              <a:ext uri="{FF2B5EF4-FFF2-40B4-BE49-F238E27FC236}">
                <a16:creationId xmlns:a16="http://schemas.microsoft.com/office/drawing/2014/main" id="{007473CC-33C8-9EC1-DF39-F40DDA1EED0F}"/>
              </a:ext>
            </a:extLst>
          </p:cNvPr>
          <p:cNvSpPr>
            <a:spLocks noGrp="1"/>
          </p:cNvSpPr>
          <p:nvPr>
            <p:ph idx="1"/>
          </p:nvPr>
        </p:nvSpPr>
        <p:spPr>
          <a:xfrm>
            <a:off x="447939" y="2258476"/>
            <a:ext cx="2803774" cy="3917771"/>
          </a:xfrm>
        </p:spPr>
        <p:txBody>
          <a:bodyPr>
            <a:normAutofit/>
          </a:bodyPr>
          <a:lstStyle/>
          <a:p>
            <a:r>
              <a:rPr lang="en-US" sz="1799" dirty="0" err="1"/>
              <a:t>Hacendada</a:t>
            </a:r>
            <a:r>
              <a:rPr lang="en-US" sz="1799" dirty="0"/>
              <a:t> y </a:t>
            </a:r>
            <a:r>
              <a:rPr lang="en-US" sz="1799" dirty="0" err="1"/>
              <a:t>encomendera</a:t>
            </a:r>
            <a:r>
              <a:rPr lang="en-US" sz="1799" dirty="0"/>
              <a:t> criolla, </a:t>
            </a:r>
            <a:r>
              <a:rPr lang="en-US" sz="1799" dirty="0" err="1"/>
              <a:t>perteneciente</a:t>
            </a:r>
            <a:r>
              <a:rPr lang="en-US" sz="1799" dirty="0"/>
              <a:t> a </a:t>
            </a:r>
            <a:r>
              <a:rPr lang="en-US" sz="1799" dirty="0" err="1"/>
              <a:t>una</a:t>
            </a:r>
            <a:r>
              <a:rPr lang="en-US" sz="1799" dirty="0"/>
              <a:t> de las </a:t>
            </a:r>
            <a:r>
              <a:rPr lang="en-US" sz="1799" dirty="0" err="1"/>
              <a:t>familias</a:t>
            </a:r>
            <a:r>
              <a:rPr lang="en-US" sz="1799" dirty="0"/>
              <a:t> </a:t>
            </a:r>
            <a:r>
              <a:rPr lang="en-US" sz="1799" dirty="0" err="1"/>
              <a:t>más</a:t>
            </a:r>
            <a:r>
              <a:rPr lang="en-US" sz="1799" dirty="0"/>
              <a:t> </a:t>
            </a:r>
            <a:r>
              <a:rPr lang="en-US" sz="1799" dirty="0" err="1"/>
              <a:t>prominentes</a:t>
            </a:r>
            <a:r>
              <a:rPr lang="en-US" sz="1799" dirty="0"/>
              <a:t> del </a:t>
            </a:r>
            <a:r>
              <a:rPr lang="en-US" sz="1799" dirty="0" err="1"/>
              <a:t>periodo</a:t>
            </a:r>
            <a:r>
              <a:rPr lang="en-US" sz="1799" dirty="0"/>
              <a:t> colonial.</a:t>
            </a:r>
          </a:p>
          <a:p>
            <a:endParaRPr lang="en-US" sz="1799" dirty="0"/>
          </a:p>
          <a:p>
            <a:r>
              <a:rPr lang="en-US" sz="1799" dirty="0"/>
              <a:t>“</a:t>
            </a:r>
            <a:r>
              <a:rPr lang="en-US" sz="1799" dirty="0" err="1"/>
              <a:t>Mujer</a:t>
            </a:r>
            <a:r>
              <a:rPr lang="en-US" sz="1799" dirty="0"/>
              <a:t> </a:t>
            </a:r>
            <a:r>
              <a:rPr lang="en-US" sz="1799" dirty="0" err="1"/>
              <a:t>célebre</a:t>
            </a:r>
            <a:r>
              <a:rPr lang="en-US" sz="1799" dirty="0"/>
              <a:t> y terrible,” </a:t>
            </a:r>
            <a:r>
              <a:rPr lang="en-US" sz="1799" dirty="0" err="1"/>
              <a:t>acusada</a:t>
            </a:r>
            <a:r>
              <a:rPr lang="en-US" sz="1799" dirty="0"/>
              <a:t> de </a:t>
            </a:r>
            <a:r>
              <a:rPr lang="en-US" sz="1799" dirty="0" err="1"/>
              <a:t>numerosos</a:t>
            </a:r>
            <a:r>
              <a:rPr lang="en-US" sz="1799" dirty="0"/>
              <a:t> </a:t>
            </a:r>
            <a:r>
              <a:rPr lang="en-US" sz="1799" dirty="0" err="1"/>
              <a:t>crímenes</a:t>
            </a:r>
            <a:r>
              <a:rPr lang="en-US" sz="1799" dirty="0"/>
              <a:t>, </a:t>
            </a:r>
            <a:r>
              <a:rPr lang="en-US" sz="1799" dirty="0" err="1"/>
              <a:t>incluyendo</a:t>
            </a:r>
            <a:r>
              <a:rPr lang="en-US" sz="1799" dirty="0"/>
              <a:t> </a:t>
            </a:r>
            <a:r>
              <a:rPr lang="en-US" sz="1799" dirty="0" err="1"/>
              <a:t>el</a:t>
            </a:r>
            <a:r>
              <a:rPr lang="en-US" sz="1799" dirty="0"/>
              <a:t> </a:t>
            </a:r>
            <a:r>
              <a:rPr lang="en-US" sz="1799" dirty="0" err="1"/>
              <a:t>más</a:t>
            </a:r>
            <a:r>
              <a:rPr lang="en-US" sz="1799" dirty="0"/>
              <a:t> </a:t>
            </a:r>
            <a:r>
              <a:rPr lang="en-US" sz="1799" dirty="0" err="1"/>
              <a:t>aberrante</a:t>
            </a:r>
            <a:r>
              <a:rPr lang="en-US" sz="1799" dirty="0"/>
              <a:t>: </a:t>
            </a:r>
            <a:r>
              <a:rPr lang="en-US" sz="1799" dirty="0" err="1"/>
              <a:t>el</a:t>
            </a:r>
            <a:r>
              <a:rPr lang="en-US" sz="1799" dirty="0"/>
              <a:t> </a:t>
            </a:r>
            <a:r>
              <a:rPr lang="en-US" sz="1799" dirty="0" err="1"/>
              <a:t>parricidio</a:t>
            </a:r>
            <a:r>
              <a:rPr lang="en-US" sz="1799" dirty="0"/>
              <a:t>.</a:t>
            </a:r>
          </a:p>
          <a:p>
            <a:endParaRPr lang="en-US" sz="1799" dirty="0"/>
          </a:p>
          <a:p>
            <a:endParaRPr lang="es-CL" sz="1799" dirty="0"/>
          </a:p>
        </p:txBody>
      </p:sp>
    </p:spTree>
    <p:extLst>
      <p:ext uri="{BB962C8B-B14F-4D97-AF65-F5344CB8AC3E}">
        <p14:creationId xmlns:p14="http://schemas.microsoft.com/office/powerpoint/2010/main" val="215970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n de salida">
            <a:extLst>
              <a:ext uri="{FF2B5EF4-FFF2-40B4-BE49-F238E27FC236}">
                <a16:creationId xmlns:a16="http://schemas.microsoft.com/office/drawing/2014/main" id="{57657106-B479-A2DC-A22E-3DC3CD9B1F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826"/>
          <a:stretch/>
        </p:blipFill>
        <p:spPr bwMode="auto">
          <a:xfrm>
            <a:off x="490646" y="764704"/>
            <a:ext cx="6661095" cy="4724241"/>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4222CEB3-3F35-3764-4AFF-4A07E79F1073}"/>
              </a:ext>
            </a:extLst>
          </p:cNvPr>
          <p:cNvSpPr>
            <a:spLocks noGrp="1"/>
          </p:cNvSpPr>
          <p:nvPr>
            <p:ph type="title"/>
          </p:nvPr>
        </p:nvSpPr>
        <p:spPr>
          <a:xfrm>
            <a:off x="7876985" y="-185005"/>
            <a:ext cx="3821194" cy="1899417"/>
          </a:xfrm>
        </p:spPr>
        <p:txBody>
          <a:bodyPr>
            <a:normAutofit/>
          </a:bodyPr>
          <a:lstStyle/>
          <a:p>
            <a:r>
              <a:rPr lang="es-CL" sz="3999" b="1" dirty="0">
                <a:solidFill>
                  <a:srgbClr val="FF0000"/>
                </a:solidFill>
                <a:latin typeface="Shruti" panose="020B0502040204020203" pitchFamily="34" charset="0"/>
                <a:cs typeface="Shruti" panose="020B0502040204020203" pitchFamily="34" charset="0"/>
              </a:rPr>
              <a:t>PRONTUARIO</a:t>
            </a:r>
          </a:p>
          <a:p>
            <a:endParaRPr lang="es-CL" sz="3999" dirty="0"/>
          </a:p>
        </p:txBody>
      </p:sp>
      <p:sp>
        <p:nvSpPr>
          <p:cNvPr id="3" name="Marcador de contenido 2">
            <a:extLst>
              <a:ext uri="{FF2B5EF4-FFF2-40B4-BE49-F238E27FC236}">
                <a16:creationId xmlns:a16="http://schemas.microsoft.com/office/drawing/2014/main" id="{8941CFF4-5CA5-6BA1-B234-76CDFECC2B00}"/>
              </a:ext>
            </a:extLst>
          </p:cNvPr>
          <p:cNvSpPr>
            <a:spLocks noGrp="1"/>
          </p:cNvSpPr>
          <p:nvPr>
            <p:ph idx="1"/>
          </p:nvPr>
        </p:nvSpPr>
        <p:spPr>
          <a:xfrm>
            <a:off x="7318548" y="980728"/>
            <a:ext cx="4511588" cy="5266353"/>
          </a:xfrm>
        </p:spPr>
        <p:txBody>
          <a:bodyPr>
            <a:normAutofit fontScale="92500"/>
          </a:bodyPr>
          <a:lstStyle/>
          <a:p>
            <a:r>
              <a:rPr lang="es-MX" sz="1999" dirty="0"/>
              <a:t>Envenenamiento y  muerte de su padre, en 1622.</a:t>
            </a:r>
          </a:p>
          <a:p>
            <a:r>
              <a:rPr lang="es-MX" sz="1999" dirty="0"/>
              <a:t>Asesinato de un caballero de la Orden de Malta</a:t>
            </a:r>
          </a:p>
          <a:p>
            <a:r>
              <a:rPr lang="es-MX" sz="1999" dirty="0"/>
              <a:t>Golpiza, con ayuda de un esclavo, infringida a don Juan de la Fuente Loarte, cura vicario del obispado de Santiago.</a:t>
            </a:r>
          </a:p>
          <a:p>
            <a:r>
              <a:rPr lang="es-MX" sz="1999" dirty="0"/>
              <a:t>Tortura y muerte de un sinnúmero de indígenas y esclavos</a:t>
            </a:r>
          </a:p>
          <a:p>
            <a:r>
              <a:rPr lang="es-MX" sz="1999" dirty="0"/>
              <a:t> Muerte a palos de un niño mulato, a quien no se le dio sepultura en casi dos semanas, y el cercenamiento de una oreja de uno de sus amantes</a:t>
            </a:r>
          </a:p>
          <a:p>
            <a:r>
              <a:rPr lang="es-MX" sz="1999" dirty="0"/>
              <a:t>Junto a estos hechos, desde su juventud también se le atribuía un descontrolado apetito sexual.</a:t>
            </a:r>
          </a:p>
        </p:txBody>
      </p:sp>
      <p:sp>
        <p:nvSpPr>
          <p:cNvPr id="5" name="CuadroTexto 4">
            <a:extLst>
              <a:ext uri="{FF2B5EF4-FFF2-40B4-BE49-F238E27FC236}">
                <a16:creationId xmlns:a16="http://schemas.microsoft.com/office/drawing/2014/main" id="{4DB20D9D-2DB3-5BD8-68F0-4A8445DEF26F}"/>
              </a:ext>
            </a:extLst>
          </p:cNvPr>
          <p:cNvSpPr txBox="1"/>
          <p:nvPr/>
        </p:nvSpPr>
        <p:spPr>
          <a:xfrm>
            <a:off x="881513" y="5819291"/>
            <a:ext cx="2731603" cy="1199504"/>
          </a:xfrm>
          <a:prstGeom prst="rect">
            <a:avLst/>
          </a:prstGeom>
          <a:solidFill>
            <a:srgbClr val="FF0000"/>
          </a:solidFill>
        </p:spPr>
        <p:txBody>
          <a:bodyPr wrap="square" rtlCol="0">
            <a:spAutoFit/>
          </a:bodyPr>
          <a:lstStyle/>
          <a:p>
            <a:pPr algn="ctr"/>
            <a:r>
              <a:rPr lang="es-CL" sz="1799" b="1" dirty="0">
                <a:solidFill>
                  <a:schemeClr val="bg1"/>
                </a:solidFill>
              </a:rPr>
              <a:t>CATALINA DE LOS RÍOS</a:t>
            </a:r>
          </a:p>
          <a:p>
            <a:pPr algn="ctr"/>
            <a:r>
              <a:rPr lang="es-CL" sz="1799" b="1" dirty="0">
                <a:solidFill>
                  <a:schemeClr val="bg1"/>
                </a:solidFill>
              </a:rPr>
              <a:t>LISPERGUER</a:t>
            </a:r>
            <a:endParaRPr lang="es-CL" sz="2399" b="1" dirty="0">
              <a:solidFill>
                <a:schemeClr val="bg1"/>
              </a:solidFill>
            </a:endParaRPr>
          </a:p>
          <a:p>
            <a:pPr algn="ctr"/>
            <a:endParaRPr lang="es-CL" sz="1799" dirty="0">
              <a:solidFill>
                <a:schemeClr val="bg1"/>
              </a:solidFill>
            </a:endParaRPr>
          </a:p>
        </p:txBody>
      </p:sp>
    </p:spTree>
    <p:extLst>
      <p:ext uri="{BB962C8B-B14F-4D97-AF65-F5344CB8AC3E}">
        <p14:creationId xmlns:p14="http://schemas.microsoft.com/office/powerpoint/2010/main" val="3227856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CA5149-D07B-C795-4436-6108C2E1159C}"/>
              </a:ext>
            </a:extLst>
          </p:cNvPr>
          <p:cNvSpPr>
            <a:spLocks noGrp="1"/>
          </p:cNvSpPr>
          <p:nvPr>
            <p:ph type="title"/>
          </p:nvPr>
        </p:nvSpPr>
        <p:spPr>
          <a:xfrm>
            <a:off x="3969331" y="610334"/>
            <a:ext cx="4266089" cy="1351120"/>
          </a:xfrm>
        </p:spPr>
        <p:txBody>
          <a:bodyPr>
            <a:normAutofit fontScale="90000"/>
          </a:bodyPr>
          <a:lstStyle/>
          <a:p>
            <a:pPr algn="ctr"/>
            <a:r>
              <a:rPr lang="es-CL" sz="2799" b="1" dirty="0">
                <a:solidFill>
                  <a:schemeClr val="tx1">
                    <a:lumMod val="85000"/>
                    <a:lumOff val="15000"/>
                  </a:schemeClr>
                </a:solidFill>
              </a:rPr>
              <a:t>Benjamín Vicuña Mackenna, creador de la </a:t>
            </a:r>
            <a:r>
              <a:rPr lang="es-CL" sz="2799" b="1" dirty="0" err="1">
                <a:solidFill>
                  <a:schemeClr val="tx1">
                    <a:lumMod val="85000"/>
                    <a:lumOff val="15000"/>
                  </a:schemeClr>
                </a:solidFill>
              </a:rPr>
              <a:t>Quintrala</a:t>
            </a:r>
            <a:r>
              <a:rPr lang="es-CL" sz="2799" b="1" dirty="0">
                <a:solidFill>
                  <a:schemeClr val="tx1">
                    <a:lumMod val="85000"/>
                    <a:lumOff val="15000"/>
                  </a:schemeClr>
                </a:solidFill>
              </a:rPr>
              <a:t> </a:t>
            </a:r>
          </a:p>
        </p:txBody>
      </p:sp>
      <p:pic>
        <p:nvPicPr>
          <p:cNvPr id="3074" name="Picture 2" descr="Los Lisperguer y la Quintrala : (Doña Catalina de los Ríos) : episodio histórico-social con numerosos documentos inéditos">
            <a:extLst>
              <a:ext uri="{FF2B5EF4-FFF2-40B4-BE49-F238E27FC236}">
                <a16:creationId xmlns:a16="http://schemas.microsoft.com/office/drawing/2014/main" id="{77068DF4-305C-00D2-E72C-ABD71064A2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52" r="4705"/>
          <a:stretch/>
        </p:blipFill>
        <p:spPr bwMode="auto">
          <a:xfrm>
            <a:off x="3" y="894"/>
            <a:ext cx="3694737" cy="6856215"/>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A9B4360A-FBB3-025D-F4B7-2AB14F428F37}"/>
              </a:ext>
            </a:extLst>
          </p:cNvPr>
          <p:cNvSpPr>
            <a:spLocks noGrp="1"/>
          </p:cNvSpPr>
          <p:nvPr>
            <p:ph idx="1"/>
          </p:nvPr>
        </p:nvSpPr>
        <p:spPr>
          <a:xfrm>
            <a:off x="3610593" y="2147691"/>
            <a:ext cx="4396287" cy="4099974"/>
          </a:xfrm>
        </p:spPr>
        <p:txBody>
          <a:bodyPr>
            <a:normAutofit/>
          </a:bodyPr>
          <a:lstStyle/>
          <a:p>
            <a:r>
              <a:rPr lang="es-MX" sz="1899" dirty="0">
                <a:solidFill>
                  <a:schemeClr val="tx1">
                    <a:lumMod val="85000"/>
                    <a:lumOff val="15000"/>
                  </a:schemeClr>
                </a:solidFill>
              </a:rPr>
              <a:t>En 1877 la Imprenta El Mercurio publica la segunda edición, “extensamente revisada aumentada y corregida”, del ensayo histórico de  Benjamín Vicuña Mackenna, </a:t>
            </a:r>
            <a:r>
              <a:rPr lang="es-MX" sz="1899" b="1" dirty="0">
                <a:solidFill>
                  <a:schemeClr val="tx1">
                    <a:lumMod val="85000"/>
                    <a:lumOff val="15000"/>
                  </a:schemeClr>
                </a:solidFill>
              </a:rPr>
              <a:t>Los </a:t>
            </a:r>
            <a:r>
              <a:rPr lang="es-MX" sz="1899" b="1" dirty="0" err="1">
                <a:solidFill>
                  <a:schemeClr val="tx1">
                    <a:lumMod val="85000"/>
                    <a:lumOff val="15000"/>
                  </a:schemeClr>
                </a:solidFill>
              </a:rPr>
              <a:t>Lisperguer</a:t>
            </a:r>
            <a:r>
              <a:rPr lang="es-MX" sz="1899" b="1" dirty="0">
                <a:solidFill>
                  <a:schemeClr val="tx1">
                    <a:lumMod val="85000"/>
                    <a:lumOff val="15000"/>
                  </a:schemeClr>
                </a:solidFill>
              </a:rPr>
              <a:t> y la </a:t>
            </a:r>
            <a:r>
              <a:rPr lang="es-MX" sz="1899" b="1" dirty="0" err="1">
                <a:solidFill>
                  <a:schemeClr val="tx1">
                    <a:lumMod val="85000"/>
                    <a:lumOff val="15000"/>
                  </a:schemeClr>
                </a:solidFill>
              </a:rPr>
              <a:t>Quintrala</a:t>
            </a:r>
            <a:r>
              <a:rPr lang="es-MX" sz="1899" b="1" dirty="0">
                <a:solidFill>
                  <a:schemeClr val="tx1">
                    <a:lumMod val="85000"/>
                    <a:lumOff val="15000"/>
                  </a:schemeClr>
                </a:solidFill>
              </a:rPr>
              <a:t> (doña Catalina De Los Ríos). Episodio histórico-social</a:t>
            </a:r>
            <a:r>
              <a:rPr lang="es-MX" sz="1899" dirty="0">
                <a:solidFill>
                  <a:schemeClr val="tx1">
                    <a:lumMod val="85000"/>
                    <a:lumOff val="15000"/>
                  </a:schemeClr>
                </a:solidFill>
              </a:rPr>
              <a:t>. La primera edición, como señala el autor, había sido “publicada aceleradamente en el Ferrocarril de Santiago durante la última quincena del mes de enero” del mismo año</a:t>
            </a:r>
            <a:endParaRPr lang="es-CL" sz="1899" dirty="0">
              <a:solidFill>
                <a:schemeClr val="tx1">
                  <a:lumMod val="85000"/>
                  <a:lumOff val="15000"/>
                </a:schemeClr>
              </a:solidFill>
            </a:endParaRPr>
          </a:p>
        </p:txBody>
      </p:sp>
      <p:pic>
        <p:nvPicPr>
          <p:cNvPr id="3076" name="Picture 4">
            <a:extLst>
              <a:ext uri="{FF2B5EF4-FFF2-40B4-BE49-F238E27FC236}">
                <a16:creationId xmlns:a16="http://schemas.microsoft.com/office/drawing/2014/main" id="{D4737BD1-F8B1-3AD8-C00A-044A1A0D72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911" r="19496"/>
          <a:stretch/>
        </p:blipFill>
        <p:spPr bwMode="auto">
          <a:xfrm>
            <a:off x="8578233" y="903"/>
            <a:ext cx="3610592" cy="6856204"/>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9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613126-75C0-CF7C-53AA-EF2610043BAA}"/>
              </a:ext>
            </a:extLst>
          </p:cNvPr>
          <p:cNvSpPr>
            <a:spLocks noGrp="1"/>
          </p:cNvSpPr>
          <p:nvPr>
            <p:ph type="title"/>
          </p:nvPr>
        </p:nvSpPr>
        <p:spPr>
          <a:xfrm>
            <a:off x="-26115" y="4103042"/>
            <a:ext cx="12169199" cy="1173394"/>
          </a:xfrm>
        </p:spPr>
        <p:txBody>
          <a:bodyPr anchor="t">
            <a:normAutofit/>
          </a:bodyPr>
          <a:lstStyle/>
          <a:p>
            <a:pPr algn="ctr"/>
            <a:r>
              <a:rPr lang="es-CL" sz="2800" dirty="0"/>
              <a:t>Fragmentación de la mujer en el imaginario chileno </a:t>
            </a:r>
          </a:p>
        </p:txBody>
      </p:sp>
      <p:pic>
        <p:nvPicPr>
          <p:cNvPr id="8194" name="Picture 2">
            <a:extLst>
              <a:ext uri="{FF2B5EF4-FFF2-40B4-BE49-F238E27FC236}">
                <a16:creationId xmlns:a16="http://schemas.microsoft.com/office/drawing/2014/main" id="{C2BF47E8-9BBC-641A-573C-A5D224EFC3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392" r="7512" b="2"/>
          <a:stretch/>
        </p:blipFill>
        <p:spPr bwMode="auto">
          <a:xfrm>
            <a:off x="6" y="892"/>
            <a:ext cx="5999186" cy="3910809"/>
          </a:xfrm>
          <a:custGeom>
            <a:avLst/>
            <a:gdLst/>
            <a:ahLst/>
            <a:cxnLst/>
            <a:rect l="l" t="t" r="r" b="b"/>
            <a:pathLst>
              <a:path w="6000749" h="3911828">
                <a:moveTo>
                  <a:pt x="0" y="0"/>
                </a:moveTo>
                <a:lnTo>
                  <a:pt x="6000749" y="0"/>
                </a:lnTo>
                <a:lnTo>
                  <a:pt x="6000749" y="3767827"/>
                </a:lnTo>
                <a:lnTo>
                  <a:pt x="5572124" y="3740378"/>
                </a:lnTo>
                <a:lnTo>
                  <a:pt x="0" y="3911828"/>
                </a:lnTo>
                <a:close/>
              </a:path>
            </a:pathLst>
          </a:custGeom>
          <a:noFill/>
          <a:extLst>
            <a:ext uri="{909E8E84-426E-40DD-AFC4-6F175D3DCCD1}">
              <a14:hiddenFill xmlns:a14="http://schemas.microsoft.com/office/drawing/2010/main">
                <a:solidFill>
                  <a:srgbClr val="FFFFFF"/>
                </a:solidFill>
              </a14:hiddenFill>
            </a:ext>
          </a:extLst>
        </p:spPr>
      </p:pic>
      <p:pic>
        <p:nvPicPr>
          <p:cNvPr id="8196" name="Picture 4" descr="No photo description available.">
            <a:extLst>
              <a:ext uri="{FF2B5EF4-FFF2-40B4-BE49-F238E27FC236}">
                <a16:creationId xmlns:a16="http://schemas.microsoft.com/office/drawing/2014/main" id="{E3C6CEBA-6B51-75BE-43A5-3A997BB06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9614" r="1" b="13425"/>
          <a:stretch/>
        </p:blipFill>
        <p:spPr bwMode="auto">
          <a:xfrm>
            <a:off x="6189632" y="892"/>
            <a:ext cx="5999187" cy="3986989"/>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a:noFill/>
          <a:extLst>
            <a:ext uri="{909E8E84-426E-40DD-AFC4-6F175D3DCCD1}">
              <a14:hiddenFill xmlns:a14="http://schemas.microsoft.com/office/drawing/2010/main">
                <a:solidFill>
                  <a:srgbClr val="FFFFFF"/>
                </a:solidFill>
              </a14:hiddenFill>
            </a:ext>
          </a:extLst>
        </p:spPr>
      </p:pic>
      <p:sp>
        <p:nvSpPr>
          <p:cNvPr id="8200" name="Content Placeholder 8199">
            <a:extLst>
              <a:ext uri="{FF2B5EF4-FFF2-40B4-BE49-F238E27FC236}">
                <a16:creationId xmlns:a16="http://schemas.microsoft.com/office/drawing/2014/main" id="{4115268F-A4E0-2D87-D325-5C16A7E6E08E}"/>
              </a:ext>
            </a:extLst>
          </p:cNvPr>
          <p:cNvSpPr>
            <a:spLocks noGrp="1"/>
          </p:cNvSpPr>
          <p:nvPr>
            <p:ph idx="1"/>
          </p:nvPr>
        </p:nvSpPr>
        <p:spPr>
          <a:xfrm>
            <a:off x="5662725" y="4869160"/>
            <a:ext cx="5904295" cy="1753819"/>
          </a:xfrm>
        </p:spPr>
        <p:txBody>
          <a:bodyPr>
            <a:normAutofit/>
          </a:bodyPr>
          <a:lstStyle/>
          <a:p>
            <a:pPr>
              <a:lnSpc>
                <a:spcPct val="120000"/>
              </a:lnSpc>
            </a:pPr>
            <a:r>
              <a:rPr lang="en-US" sz="2200" dirty="0">
                <a:solidFill>
                  <a:schemeClr val="tx2">
                    <a:alpha val="80000"/>
                  </a:schemeClr>
                </a:solidFill>
              </a:rPr>
              <a:t>Rostro Luminoso: Madre, virginal, </a:t>
            </a:r>
            <a:r>
              <a:rPr lang="en-US" sz="2200" dirty="0" err="1">
                <a:solidFill>
                  <a:schemeClr val="tx2">
                    <a:alpha val="80000"/>
                  </a:schemeClr>
                </a:solidFill>
              </a:rPr>
              <a:t>mujer</a:t>
            </a:r>
            <a:r>
              <a:rPr lang="en-US" sz="2200" dirty="0">
                <a:solidFill>
                  <a:schemeClr val="tx2">
                    <a:alpha val="80000"/>
                  </a:schemeClr>
                </a:solidFill>
              </a:rPr>
              <a:t> </a:t>
            </a:r>
            <a:r>
              <a:rPr lang="en-US" sz="2200" dirty="0" err="1">
                <a:solidFill>
                  <a:schemeClr val="tx2">
                    <a:alpha val="80000"/>
                  </a:schemeClr>
                </a:solidFill>
              </a:rPr>
              <a:t>blanca-europea</a:t>
            </a:r>
            <a:r>
              <a:rPr lang="en-US" sz="2200" dirty="0">
                <a:solidFill>
                  <a:schemeClr val="tx2">
                    <a:alpha val="80000"/>
                  </a:schemeClr>
                </a:solidFill>
              </a:rPr>
              <a:t>, </a:t>
            </a:r>
            <a:r>
              <a:rPr lang="en-US" sz="2200" dirty="0" err="1">
                <a:solidFill>
                  <a:schemeClr val="tx2">
                    <a:alpha val="80000"/>
                  </a:schemeClr>
                </a:solidFill>
              </a:rPr>
              <a:t>confinada</a:t>
            </a:r>
            <a:r>
              <a:rPr lang="en-US" sz="2200" dirty="0">
                <a:solidFill>
                  <a:schemeClr val="tx2">
                    <a:alpha val="80000"/>
                  </a:schemeClr>
                </a:solidFill>
              </a:rPr>
              <a:t> al </a:t>
            </a:r>
            <a:r>
              <a:rPr lang="en-US" sz="2200" dirty="0" err="1">
                <a:solidFill>
                  <a:schemeClr val="tx2">
                    <a:alpha val="80000"/>
                  </a:schemeClr>
                </a:solidFill>
              </a:rPr>
              <a:t>espacio</a:t>
            </a:r>
            <a:r>
              <a:rPr lang="en-US" sz="2200" dirty="0">
                <a:solidFill>
                  <a:schemeClr val="tx2">
                    <a:alpha val="80000"/>
                  </a:schemeClr>
                </a:solidFill>
              </a:rPr>
              <a:t> de lo </a:t>
            </a:r>
            <a:r>
              <a:rPr lang="en-US" sz="2200" dirty="0" err="1">
                <a:solidFill>
                  <a:schemeClr val="tx2">
                    <a:alpha val="80000"/>
                  </a:schemeClr>
                </a:solidFill>
              </a:rPr>
              <a:t>doméstico</a:t>
            </a:r>
            <a:endParaRPr lang="en-US" sz="2200" dirty="0">
              <a:solidFill>
                <a:schemeClr val="tx2">
                  <a:alpha val="80000"/>
                </a:schemeClr>
              </a:solidFill>
            </a:endParaRPr>
          </a:p>
        </p:txBody>
      </p:sp>
      <p:sp>
        <p:nvSpPr>
          <p:cNvPr id="4" name="CuadroTexto 3">
            <a:extLst>
              <a:ext uri="{FF2B5EF4-FFF2-40B4-BE49-F238E27FC236}">
                <a16:creationId xmlns:a16="http://schemas.microsoft.com/office/drawing/2014/main" id="{1350F85E-9D32-2424-73C7-7B5A8913A6AD}"/>
              </a:ext>
            </a:extLst>
          </p:cNvPr>
          <p:cNvSpPr txBox="1"/>
          <p:nvPr/>
        </p:nvSpPr>
        <p:spPr>
          <a:xfrm>
            <a:off x="405780" y="4907883"/>
            <a:ext cx="5112568" cy="1284069"/>
          </a:xfrm>
          <a:prstGeom prst="rect">
            <a:avLst/>
          </a:prstGeom>
          <a:noFill/>
        </p:spPr>
        <p:txBody>
          <a:bodyPr wrap="square">
            <a:spAutoFit/>
          </a:bodyPr>
          <a:lstStyle/>
          <a:p>
            <a:pPr marL="342900" indent="-342900">
              <a:lnSpc>
                <a:spcPct val="120000"/>
              </a:lnSpc>
              <a:buFont typeface="Arial" panose="020B0604020202020204" pitchFamily="34" charset="0"/>
              <a:buChar char="•"/>
            </a:pPr>
            <a:r>
              <a:rPr lang="en-US" sz="2200" dirty="0">
                <a:solidFill>
                  <a:schemeClr val="tx2">
                    <a:alpha val="80000"/>
                  </a:schemeClr>
                </a:solidFill>
              </a:rPr>
              <a:t>Rostro </a:t>
            </a:r>
            <a:r>
              <a:rPr lang="en-US" sz="2200" dirty="0" err="1">
                <a:solidFill>
                  <a:schemeClr val="tx2">
                    <a:alpha val="80000"/>
                  </a:schemeClr>
                </a:solidFill>
              </a:rPr>
              <a:t>Oscuro</a:t>
            </a:r>
            <a:r>
              <a:rPr lang="en-US" sz="2200" dirty="0">
                <a:solidFill>
                  <a:schemeClr val="tx2">
                    <a:alpha val="80000"/>
                  </a:schemeClr>
                </a:solidFill>
              </a:rPr>
              <a:t>: </a:t>
            </a:r>
            <a:r>
              <a:rPr lang="en-US" sz="2200" dirty="0" err="1">
                <a:solidFill>
                  <a:schemeClr val="tx2">
                    <a:alpha val="80000"/>
                  </a:schemeClr>
                </a:solidFill>
              </a:rPr>
              <a:t>Mujer</a:t>
            </a:r>
            <a:r>
              <a:rPr lang="en-US" sz="2200" dirty="0">
                <a:solidFill>
                  <a:schemeClr val="tx2">
                    <a:alpha val="80000"/>
                  </a:schemeClr>
                </a:solidFill>
              </a:rPr>
              <a:t> </a:t>
            </a:r>
            <a:r>
              <a:rPr lang="en-US" sz="2200" dirty="0" err="1">
                <a:solidFill>
                  <a:schemeClr val="tx2">
                    <a:alpha val="80000"/>
                  </a:schemeClr>
                </a:solidFill>
              </a:rPr>
              <a:t>lasciva</a:t>
            </a:r>
            <a:r>
              <a:rPr lang="en-US" sz="2200" dirty="0">
                <a:solidFill>
                  <a:schemeClr val="tx2">
                    <a:alpha val="80000"/>
                  </a:schemeClr>
                </a:solidFill>
              </a:rPr>
              <a:t>, </a:t>
            </a:r>
            <a:r>
              <a:rPr lang="en-US" sz="2200" dirty="0" err="1">
                <a:solidFill>
                  <a:schemeClr val="tx2">
                    <a:alpha val="80000"/>
                  </a:schemeClr>
                </a:solidFill>
              </a:rPr>
              <a:t>indígena</a:t>
            </a:r>
            <a:r>
              <a:rPr lang="en-US" sz="2200" dirty="0">
                <a:solidFill>
                  <a:schemeClr val="tx2">
                    <a:alpha val="80000"/>
                  </a:schemeClr>
                </a:solidFill>
              </a:rPr>
              <a:t>, </a:t>
            </a:r>
            <a:r>
              <a:rPr lang="en-US" sz="2200" dirty="0" err="1">
                <a:solidFill>
                  <a:schemeClr val="tx2">
                    <a:alpha val="80000"/>
                  </a:schemeClr>
                </a:solidFill>
              </a:rPr>
              <a:t>independiente</a:t>
            </a:r>
            <a:r>
              <a:rPr lang="en-US" sz="2200" dirty="0">
                <a:solidFill>
                  <a:schemeClr val="tx2">
                    <a:alpha val="80000"/>
                  </a:schemeClr>
                </a:solidFill>
              </a:rPr>
              <a:t> del hombre, </a:t>
            </a:r>
            <a:r>
              <a:rPr lang="en-US" sz="2200" dirty="0" err="1">
                <a:solidFill>
                  <a:schemeClr val="tx2">
                    <a:alpha val="80000"/>
                  </a:schemeClr>
                </a:solidFill>
              </a:rPr>
              <a:t>irrumpiendo</a:t>
            </a:r>
            <a:r>
              <a:rPr lang="en-US" sz="2200" dirty="0">
                <a:solidFill>
                  <a:schemeClr val="tx2">
                    <a:alpha val="80000"/>
                  </a:schemeClr>
                </a:solidFill>
              </a:rPr>
              <a:t> </a:t>
            </a:r>
            <a:r>
              <a:rPr lang="en-US" sz="2200" dirty="0" err="1">
                <a:solidFill>
                  <a:schemeClr val="tx2">
                    <a:alpha val="80000"/>
                  </a:schemeClr>
                </a:solidFill>
              </a:rPr>
              <a:t>en</a:t>
            </a:r>
            <a:r>
              <a:rPr lang="en-US" sz="2200" dirty="0">
                <a:solidFill>
                  <a:schemeClr val="tx2">
                    <a:alpha val="80000"/>
                  </a:schemeClr>
                </a:solidFill>
              </a:rPr>
              <a:t> </a:t>
            </a:r>
            <a:r>
              <a:rPr lang="en-US" sz="2200" dirty="0" err="1">
                <a:solidFill>
                  <a:schemeClr val="tx2">
                    <a:alpha val="80000"/>
                  </a:schemeClr>
                </a:solidFill>
              </a:rPr>
              <a:t>el</a:t>
            </a:r>
            <a:r>
              <a:rPr lang="en-US" sz="2200" dirty="0">
                <a:solidFill>
                  <a:schemeClr val="tx2">
                    <a:alpha val="80000"/>
                  </a:schemeClr>
                </a:solidFill>
              </a:rPr>
              <a:t> </a:t>
            </a:r>
            <a:r>
              <a:rPr lang="en-US" sz="2200" dirty="0" err="1">
                <a:solidFill>
                  <a:schemeClr val="tx2">
                    <a:alpha val="80000"/>
                  </a:schemeClr>
                </a:solidFill>
              </a:rPr>
              <a:t>espacio</a:t>
            </a:r>
            <a:r>
              <a:rPr lang="en-US" sz="2200" dirty="0">
                <a:solidFill>
                  <a:schemeClr val="tx2">
                    <a:alpha val="80000"/>
                  </a:schemeClr>
                </a:solidFill>
              </a:rPr>
              <a:t> </a:t>
            </a:r>
            <a:r>
              <a:rPr lang="en-US" sz="2200" dirty="0" err="1">
                <a:solidFill>
                  <a:schemeClr val="tx2">
                    <a:alpha val="80000"/>
                  </a:schemeClr>
                </a:solidFill>
              </a:rPr>
              <a:t>público</a:t>
            </a:r>
            <a:endParaRPr lang="en-US" sz="2200" dirty="0">
              <a:solidFill>
                <a:schemeClr val="tx2">
                  <a:alpha val="80000"/>
                </a:schemeClr>
              </a:solidFill>
            </a:endParaRPr>
          </a:p>
        </p:txBody>
      </p:sp>
    </p:spTree>
    <p:extLst>
      <p:ext uri="{BB962C8B-B14F-4D97-AF65-F5344CB8AC3E}">
        <p14:creationId xmlns:p14="http://schemas.microsoft.com/office/powerpoint/2010/main" val="8000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42BC-28D9-C8B4-FC31-15935ACB59D3}"/>
              </a:ext>
            </a:extLst>
          </p:cNvPr>
          <p:cNvSpPr>
            <a:spLocks noGrp="1"/>
          </p:cNvSpPr>
          <p:nvPr>
            <p:ph type="title"/>
          </p:nvPr>
        </p:nvSpPr>
        <p:spPr>
          <a:xfrm>
            <a:off x="1013876" y="1451170"/>
            <a:ext cx="3931006" cy="3955660"/>
          </a:xfrm>
        </p:spPr>
        <p:txBody>
          <a:bodyPr anchor="ctr">
            <a:normAutofit/>
          </a:bodyPr>
          <a:lstStyle/>
          <a:p>
            <a:endParaRPr lang="en-US" sz="7998">
              <a:solidFill>
                <a:schemeClr val="bg1"/>
              </a:solidFill>
            </a:endParaRPr>
          </a:p>
        </p:txBody>
      </p:sp>
      <p:sp>
        <p:nvSpPr>
          <p:cNvPr id="3" name="Content Placeholder 2">
            <a:extLst>
              <a:ext uri="{FF2B5EF4-FFF2-40B4-BE49-F238E27FC236}">
                <a16:creationId xmlns:a16="http://schemas.microsoft.com/office/drawing/2014/main" id="{D5C0A73F-23A1-E25B-F848-1978E406821D}"/>
              </a:ext>
            </a:extLst>
          </p:cNvPr>
          <p:cNvSpPr>
            <a:spLocks noGrp="1"/>
          </p:cNvSpPr>
          <p:nvPr>
            <p:ph idx="1"/>
          </p:nvPr>
        </p:nvSpPr>
        <p:spPr>
          <a:xfrm>
            <a:off x="5380875" y="926339"/>
            <a:ext cx="6754641" cy="5850055"/>
          </a:xfrm>
        </p:spPr>
        <p:txBody>
          <a:bodyPr anchor="ctr">
            <a:normAutofit lnSpcReduction="10000"/>
          </a:bodyPr>
          <a:lstStyle/>
          <a:p>
            <a:pPr>
              <a:spcBef>
                <a:spcPts val="1600"/>
              </a:spcBef>
            </a:pPr>
            <a:r>
              <a:rPr lang="es-MX" sz="2199" dirty="0">
                <a:solidFill>
                  <a:schemeClr val="tx2"/>
                </a:solidFill>
              </a:rPr>
              <a:t>Terremoto de 1647: “la tierra se movía con la soltura de las mujeres en materia de deshonestidades” (</a:t>
            </a:r>
            <a:r>
              <a:rPr lang="es-CL" sz="2199" dirty="0">
                <a:solidFill>
                  <a:schemeClr val="tx2"/>
                </a:solidFill>
              </a:rPr>
              <a:t>Gaspar de Villarroel)</a:t>
            </a:r>
            <a:endParaRPr lang="en-US" sz="2199" dirty="0">
              <a:solidFill>
                <a:schemeClr val="tx2"/>
              </a:solidFill>
            </a:endParaRPr>
          </a:p>
          <a:p>
            <a:pPr>
              <a:spcBef>
                <a:spcPts val="1600"/>
              </a:spcBef>
            </a:pPr>
            <a:r>
              <a:rPr lang="en-US" sz="2199" dirty="0">
                <a:solidFill>
                  <a:schemeClr val="tx2"/>
                </a:solidFill>
              </a:rPr>
              <a:t>Los </a:t>
            </a:r>
            <a:r>
              <a:rPr lang="en-US" sz="2199" dirty="0" err="1">
                <a:solidFill>
                  <a:schemeClr val="tx2"/>
                </a:solidFill>
              </a:rPr>
              <a:t>Lisperguer</a:t>
            </a:r>
            <a:r>
              <a:rPr lang="en-US" sz="2199" dirty="0">
                <a:solidFill>
                  <a:schemeClr val="tx2"/>
                </a:solidFill>
              </a:rPr>
              <a:t> y la </a:t>
            </a:r>
            <a:r>
              <a:rPr lang="en-US" sz="2199" dirty="0" err="1">
                <a:solidFill>
                  <a:schemeClr val="tx2"/>
                </a:solidFill>
              </a:rPr>
              <a:t>Quintrala</a:t>
            </a:r>
            <a:r>
              <a:rPr lang="en-US" sz="2199" dirty="0">
                <a:solidFill>
                  <a:schemeClr val="tx2"/>
                </a:solidFill>
              </a:rPr>
              <a:t>  (Benjamín Vicuña Mackenna, 1877)</a:t>
            </a:r>
          </a:p>
          <a:p>
            <a:r>
              <a:rPr lang="en-US" sz="2199" dirty="0" err="1">
                <a:solidFill>
                  <a:schemeClr val="tx2"/>
                </a:solidFill>
              </a:rPr>
              <a:t>Catacumbas</a:t>
            </a:r>
            <a:r>
              <a:rPr lang="en-US" sz="2199" dirty="0">
                <a:solidFill>
                  <a:schemeClr val="tx2"/>
                </a:solidFill>
              </a:rPr>
              <a:t> / </a:t>
            </a:r>
            <a:r>
              <a:rPr lang="en-US" sz="2199" dirty="0" err="1">
                <a:solidFill>
                  <a:schemeClr val="tx2"/>
                </a:solidFill>
              </a:rPr>
              <a:t>Incidente</a:t>
            </a:r>
            <a:r>
              <a:rPr lang="en-US" sz="2199" dirty="0">
                <a:solidFill>
                  <a:schemeClr val="tx2"/>
                </a:solidFill>
              </a:rPr>
              <a:t> del Cristo de Mayo (</a:t>
            </a:r>
            <a:r>
              <a:rPr lang="en-NZ" sz="2199" dirty="0">
                <a:solidFill>
                  <a:schemeClr val="tx2"/>
                </a:solidFill>
              </a:rPr>
              <a:t>“</a:t>
            </a:r>
            <a:r>
              <a:rPr lang="en-NZ" sz="2199" dirty="0" err="1">
                <a:solidFill>
                  <a:schemeClr val="tx2"/>
                </a:solidFill>
              </a:rPr>
              <a:t>Yo</a:t>
            </a:r>
            <a:r>
              <a:rPr lang="en-NZ" sz="2199" dirty="0">
                <a:solidFill>
                  <a:schemeClr val="tx2"/>
                </a:solidFill>
              </a:rPr>
              <a:t> no </a:t>
            </a:r>
            <a:r>
              <a:rPr lang="en-NZ" sz="2199" dirty="0" err="1">
                <a:solidFill>
                  <a:schemeClr val="tx2"/>
                </a:solidFill>
              </a:rPr>
              <a:t>quiero</a:t>
            </a:r>
            <a:r>
              <a:rPr lang="en-NZ" sz="2199" dirty="0">
                <a:solidFill>
                  <a:schemeClr val="tx2"/>
                </a:solidFill>
              </a:rPr>
              <a:t> </a:t>
            </a:r>
            <a:r>
              <a:rPr lang="en-NZ" sz="2199" dirty="0" err="1">
                <a:solidFill>
                  <a:schemeClr val="tx2"/>
                </a:solidFill>
              </a:rPr>
              <a:t>en</a:t>
            </a:r>
            <a:r>
              <a:rPr lang="en-NZ" sz="2199" dirty="0">
                <a:solidFill>
                  <a:schemeClr val="tx2"/>
                </a:solidFill>
              </a:rPr>
              <a:t> mi casa hombres que me </a:t>
            </a:r>
            <a:r>
              <a:rPr lang="en-NZ" sz="2199" dirty="0" err="1">
                <a:solidFill>
                  <a:schemeClr val="tx2"/>
                </a:solidFill>
              </a:rPr>
              <a:t>pongan</a:t>
            </a:r>
            <a:r>
              <a:rPr lang="en-NZ" sz="2199" dirty="0">
                <a:solidFill>
                  <a:schemeClr val="tx2"/>
                </a:solidFill>
              </a:rPr>
              <a:t> mala </a:t>
            </a:r>
            <a:r>
              <a:rPr lang="en-NZ" sz="2199" dirty="0" err="1">
                <a:solidFill>
                  <a:schemeClr val="tx2"/>
                </a:solidFill>
              </a:rPr>
              <a:t>cara</a:t>
            </a:r>
            <a:r>
              <a:rPr lang="en-NZ" sz="2199" dirty="0">
                <a:solidFill>
                  <a:schemeClr val="tx2"/>
                </a:solidFill>
              </a:rPr>
              <a:t>. ¡</a:t>
            </a:r>
            <a:r>
              <a:rPr lang="en-NZ" sz="2199" dirty="0" err="1">
                <a:solidFill>
                  <a:schemeClr val="tx2"/>
                </a:solidFill>
              </a:rPr>
              <a:t>Afuera</a:t>
            </a:r>
            <a:r>
              <a:rPr lang="en-NZ" sz="2199" dirty="0">
                <a:solidFill>
                  <a:schemeClr val="tx2"/>
                </a:solidFill>
              </a:rPr>
              <a:t>!”.</a:t>
            </a:r>
          </a:p>
          <a:p>
            <a:r>
              <a:rPr lang="en-NZ" sz="2199" dirty="0">
                <a:solidFill>
                  <a:schemeClr val="tx2"/>
                </a:solidFill>
              </a:rPr>
              <a:t>La </a:t>
            </a:r>
            <a:r>
              <a:rPr lang="en-NZ" sz="2199" dirty="0" err="1">
                <a:solidFill>
                  <a:schemeClr val="tx2"/>
                </a:solidFill>
              </a:rPr>
              <a:t>Quintrala</a:t>
            </a:r>
            <a:r>
              <a:rPr lang="en-NZ" sz="2199" dirty="0">
                <a:solidFill>
                  <a:schemeClr val="tx2"/>
                </a:solidFill>
              </a:rPr>
              <a:t> = </a:t>
            </a:r>
            <a:r>
              <a:rPr lang="en-NZ" sz="2199" dirty="0" err="1">
                <a:solidFill>
                  <a:schemeClr val="tx2"/>
                </a:solidFill>
              </a:rPr>
              <a:t>síntesis</a:t>
            </a:r>
            <a:r>
              <a:rPr lang="en-NZ" sz="2199" dirty="0">
                <a:solidFill>
                  <a:schemeClr val="tx2"/>
                </a:solidFill>
              </a:rPr>
              <a:t> de la </a:t>
            </a:r>
            <a:r>
              <a:rPr lang="en-NZ" sz="2199" dirty="0" err="1">
                <a:solidFill>
                  <a:schemeClr val="tx2"/>
                </a:solidFill>
              </a:rPr>
              <a:t>vida</a:t>
            </a:r>
            <a:r>
              <a:rPr lang="en-NZ" sz="2199" dirty="0">
                <a:solidFill>
                  <a:schemeClr val="tx2"/>
                </a:solidFill>
              </a:rPr>
              <a:t> colonial</a:t>
            </a:r>
          </a:p>
          <a:p>
            <a:r>
              <a:rPr lang="es-MX" sz="2199" dirty="0">
                <a:solidFill>
                  <a:schemeClr val="tx2"/>
                </a:solidFill>
              </a:rPr>
              <a:t>La </a:t>
            </a:r>
            <a:r>
              <a:rPr lang="es-MX" sz="2199" dirty="0" err="1">
                <a:solidFill>
                  <a:schemeClr val="tx2"/>
                </a:solidFill>
              </a:rPr>
              <a:t>Quintrala</a:t>
            </a:r>
            <a:r>
              <a:rPr lang="es-MX" sz="2199" dirty="0">
                <a:solidFill>
                  <a:schemeClr val="tx2"/>
                </a:solidFill>
              </a:rPr>
              <a:t> = fiel representante del barbarismo colonial, por ser mujer, por ser bruja, promiscua y, sobre todo, </a:t>
            </a:r>
            <a:r>
              <a:rPr lang="es-MX" sz="2199" dirty="0" err="1">
                <a:solidFill>
                  <a:schemeClr val="tx2"/>
                </a:solidFill>
              </a:rPr>
              <a:t>intrometerse</a:t>
            </a:r>
            <a:r>
              <a:rPr lang="es-MX" sz="2199" dirty="0">
                <a:solidFill>
                  <a:schemeClr val="tx2"/>
                </a:solidFill>
              </a:rPr>
              <a:t> en el espacio público</a:t>
            </a:r>
            <a:endParaRPr lang="en-US" sz="2199" dirty="0">
              <a:solidFill>
                <a:schemeClr val="tx2"/>
              </a:solidFill>
            </a:endParaRPr>
          </a:p>
          <a:p>
            <a:r>
              <a:rPr lang="en-US" sz="2199" dirty="0" err="1">
                <a:solidFill>
                  <a:schemeClr val="tx2"/>
                </a:solidFill>
              </a:rPr>
              <a:t>Según</a:t>
            </a:r>
            <a:r>
              <a:rPr lang="en-US" sz="2199" dirty="0">
                <a:solidFill>
                  <a:schemeClr val="tx2"/>
                </a:solidFill>
              </a:rPr>
              <a:t> Vicuña Mackenna (1877:78), </a:t>
            </a:r>
            <a:r>
              <a:rPr lang="en-US" sz="2199" dirty="0" err="1">
                <a:solidFill>
                  <a:schemeClr val="tx2"/>
                </a:solidFill>
              </a:rPr>
              <a:t>una</a:t>
            </a:r>
            <a:r>
              <a:rPr lang="en-US" sz="2199" dirty="0">
                <a:solidFill>
                  <a:schemeClr val="tx2"/>
                </a:solidFill>
              </a:rPr>
              <a:t> </a:t>
            </a:r>
            <a:r>
              <a:rPr lang="en-NZ" sz="2199" dirty="0">
                <a:solidFill>
                  <a:schemeClr val="tx2"/>
                </a:solidFill>
              </a:rPr>
              <a:t>“</a:t>
            </a:r>
            <a:r>
              <a:rPr lang="en-NZ" sz="2199" dirty="0" err="1">
                <a:solidFill>
                  <a:schemeClr val="tx2"/>
                </a:solidFill>
              </a:rPr>
              <a:t>extraña</a:t>
            </a:r>
            <a:r>
              <a:rPr lang="en-NZ" sz="2199" dirty="0">
                <a:solidFill>
                  <a:schemeClr val="tx2"/>
                </a:solidFill>
              </a:rPr>
              <a:t> y terrible </a:t>
            </a:r>
            <a:r>
              <a:rPr lang="en-NZ" sz="2199" dirty="0" err="1">
                <a:solidFill>
                  <a:schemeClr val="tx2"/>
                </a:solidFill>
              </a:rPr>
              <a:t>mixtura</a:t>
            </a:r>
            <a:r>
              <a:rPr lang="en-NZ" sz="2199" dirty="0">
                <a:solidFill>
                  <a:schemeClr val="tx2"/>
                </a:solidFill>
              </a:rPr>
              <a:t> de </a:t>
            </a:r>
            <a:r>
              <a:rPr lang="en-NZ" sz="2199" dirty="0" err="1">
                <a:solidFill>
                  <a:schemeClr val="tx2"/>
                </a:solidFill>
              </a:rPr>
              <a:t>sangres</a:t>
            </a:r>
            <a:r>
              <a:rPr lang="en-NZ" sz="2199" dirty="0">
                <a:solidFill>
                  <a:schemeClr val="tx2"/>
                </a:solidFill>
              </a:rPr>
              <a:t>” </a:t>
            </a:r>
            <a:r>
              <a:rPr lang="en-NZ" sz="2199" dirty="0" err="1">
                <a:solidFill>
                  <a:schemeClr val="tx2"/>
                </a:solidFill>
              </a:rPr>
              <a:t>corría</a:t>
            </a:r>
            <a:r>
              <a:rPr lang="en-NZ" sz="2199" dirty="0">
                <a:solidFill>
                  <a:schemeClr val="tx2"/>
                </a:solidFill>
              </a:rPr>
              <a:t> </a:t>
            </a:r>
            <a:r>
              <a:rPr lang="en-NZ" sz="2199" dirty="0" err="1">
                <a:solidFill>
                  <a:schemeClr val="tx2"/>
                </a:solidFill>
              </a:rPr>
              <a:t>por</a:t>
            </a:r>
            <a:r>
              <a:rPr lang="en-NZ" sz="2199" dirty="0">
                <a:solidFill>
                  <a:schemeClr val="tx2"/>
                </a:solidFill>
              </a:rPr>
              <a:t> las </a:t>
            </a:r>
            <a:r>
              <a:rPr lang="en-NZ" sz="2199" dirty="0" err="1">
                <a:solidFill>
                  <a:schemeClr val="tx2"/>
                </a:solidFill>
              </a:rPr>
              <a:t>venas</a:t>
            </a:r>
            <a:r>
              <a:rPr lang="en-NZ" sz="2199" dirty="0">
                <a:solidFill>
                  <a:schemeClr val="tx2"/>
                </a:solidFill>
              </a:rPr>
              <a:t> de Catalina de </a:t>
            </a:r>
            <a:r>
              <a:rPr lang="en-NZ" sz="2199" dirty="0" err="1">
                <a:solidFill>
                  <a:schemeClr val="tx2"/>
                </a:solidFill>
              </a:rPr>
              <a:t>los</a:t>
            </a:r>
            <a:r>
              <a:rPr lang="en-NZ" sz="2199" dirty="0">
                <a:solidFill>
                  <a:schemeClr val="tx2"/>
                </a:solidFill>
              </a:rPr>
              <a:t> Ríos. </a:t>
            </a:r>
            <a:r>
              <a:rPr lang="en-NZ" sz="2199" dirty="0" err="1">
                <a:solidFill>
                  <a:schemeClr val="tx2"/>
                </a:solidFill>
              </a:rPr>
              <a:t>Esto</a:t>
            </a:r>
            <a:r>
              <a:rPr lang="en-NZ" sz="2199" dirty="0">
                <a:solidFill>
                  <a:schemeClr val="tx2"/>
                </a:solidFill>
              </a:rPr>
              <a:t> la </a:t>
            </a:r>
            <a:r>
              <a:rPr lang="en-NZ" sz="2199" dirty="0" err="1">
                <a:solidFill>
                  <a:schemeClr val="tx2"/>
                </a:solidFill>
              </a:rPr>
              <a:t>habría</a:t>
            </a:r>
            <a:r>
              <a:rPr lang="en-NZ" sz="2199" dirty="0">
                <a:solidFill>
                  <a:schemeClr val="tx2"/>
                </a:solidFill>
              </a:rPr>
              <a:t> </a:t>
            </a:r>
            <a:r>
              <a:rPr lang="en-NZ" sz="2199" dirty="0" err="1">
                <a:solidFill>
                  <a:schemeClr val="tx2"/>
                </a:solidFill>
              </a:rPr>
              <a:t>llevado</a:t>
            </a:r>
            <a:r>
              <a:rPr lang="en-NZ" sz="2199" dirty="0">
                <a:solidFill>
                  <a:schemeClr val="tx2"/>
                </a:solidFill>
              </a:rPr>
              <a:t> a “</a:t>
            </a:r>
            <a:r>
              <a:rPr lang="en-NZ" sz="2199" dirty="0" err="1">
                <a:solidFill>
                  <a:schemeClr val="tx2"/>
                </a:solidFill>
              </a:rPr>
              <a:t>satisfacer</a:t>
            </a:r>
            <a:r>
              <a:rPr lang="en-NZ" sz="2199" dirty="0">
                <a:solidFill>
                  <a:schemeClr val="tx2"/>
                </a:solidFill>
              </a:rPr>
              <a:t> </a:t>
            </a:r>
            <a:r>
              <a:rPr lang="en-NZ" sz="2199" dirty="0" err="1">
                <a:solidFill>
                  <a:schemeClr val="tx2"/>
                </a:solidFill>
              </a:rPr>
              <a:t>el</a:t>
            </a:r>
            <a:r>
              <a:rPr lang="en-NZ" sz="2199" dirty="0">
                <a:solidFill>
                  <a:schemeClr val="tx2"/>
                </a:solidFill>
              </a:rPr>
              <a:t> </a:t>
            </a:r>
            <a:r>
              <a:rPr lang="en-NZ" sz="2199" dirty="0" err="1">
                <a:solidFill>
                  <a:schemeClr val="tx2"/>
                </a:solidFill>
              </a:rPr>
              <a:t>apetito</a:t>
            </a:r>
            <a:r>
              <a:rPr lang="en-NZ" sz="2199" dirty="0">
                <a:solidFill>
                  <a:schemeClr val="tx2"/>
                </a:solidFill>
              </a:rPr>
              <a:t> </a:t>
            </a:r>
            <a:r>
              <a:rPr lang="en-NZ" sz="2199" dirty="0" err="1">
                <a:solidFill>
                  <a:schemeClr val="tx2"/>
                </a:solidFill>
              </a:rPr>
              <a:t>dominante</a:t>
            </a:r>
            <a:r>
              <a:rPr lang="en-NZ" sz="2199" dirty="0">
                <a:solidFill>
                  <a:schemeClr val="tx2"/>
                </a:solidFill>
              </a:rPr>
              <a:t> de </a:t>
            </a:r>
            <a:r>
              <a:rPr lang="en-NZ" sz="2199" dirty="0" err="1">
                <a:solidFill>
                  <a:schemeClr val="tx2"/>
                </a:solidFill>
              </a:rPr>
              <a:t>su</a:t>
            </a:r>
            <a:r>
              <a:rPr lang="en-NZ" sz="2199" dirty="0">
                <a:solidFill>
                  <a:schemeClr val="tx2"/>
                </a:solidFill>
              </a:rPr>
              <a:t> </a:t>
            </a:r>
            <a:r>
              <a:rPr lang="en-NZ" sz="2199" dirty="0" err="1">
                <a:solidFill>
                  <a:schemeClr val="tx2"/>
                </a:solidFill>
              </a:rPr>
              <a:t>naturaleza</a:t>
            </a:r>
            <a:r>
              <a:rPr lang="en-NZ" sz="2199" dirty="0">
                <a:solidFill>
                  <a:schemeClr val="tx2"/>
                </a:solidFill>
              </a:rPr>
              <a:t> de </a:t>
            </a:r>
            <a:r>
              <a:rPr lang="en-NZ" sz="2199" dirty="0" err="1">
                <a:solidFill>
                  <a:schemeClr val="tx2"/>
                </a:solidFill>
              </a:rPr>
              <a:t>india</a:t>
            </a:r>
            <a:r>
              <a:rPr lang="en-NZ" sz="2199" dirty="0">
                <a:solidFill>
                  <a:schemeClr val="tx2"/>
                </a:solidFill>
              </a:rPr>
              <a:t>: la </a:t>
            </a:r>
            <a:r>
              <a:rPr lang="en-NZ" sz="2199" dirty="0" err="1">
                <a:solidFill>
                  <a:schemeClr val="tx2"/>
                </a:solidFill>
              </a:rPr>
              <a:t>crueldad</a:t>
            </a:r>
            <a:r>
              <a:rPr lang="en-NZ" sz="2199" dirty="0">
                <a:solidFill>
                  <a:schemeClr val="tx2"/>
                </a:solidFill>
              </a:rPr>
              <a:t>”.</a:t>
            </a:r>
          </a:p>
          <a:p>
            <a:pPr>
              <a:spcBef>
                <a:spcPts val="1600"/>
              </a:spcBef>
            </a:pPr>
            <a:endParaRPr lang="en-US" sz="2199" dirty="0">
              <a:solidFill>
                <a:schemeClr val="bg1"/>
              </a:solidFill>
            </a:endParaRPr>
          </a:p>
        </p:txBody>
      </p:sp>
      <p:sp>
        <p:nvSpPr>
          <p:cNvPr id="6" name="Rectangle 5">
            <a:extLst>
              <a:ext uri="{FF2B5EF4-FFF2-40B4-BE49-F238E27FC236}">
                <a16:creationId xmlns:a16="http://schemas.microsoft.com/office/drawing/2014/main" id="{ED693C83-45E1-4776-E2A9-40265E74AFC1}"/>
              </a:ext>
            </a:extLst>
          </p:cNvPr>
          <p:cNvSpPr/>
          <p:nvPr/>
        </p:nvSpPr>
        <p:spPr>
          <a:xfrm>
            <a:off x="-33636" y="893"/>
            <a:ext cx="5332168" cy="68964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6146" name="Picture 2" descr="Leyenda La Quintrala.-Dinámica semanal.&#10;Bienvenid@s sean tod@s a mi blog!&#10;Hoy les traigo una leyenda muy famosa de Chile por ">
            <a:extLst>
              <a:ext uri="{FF2B5EF4-FFF2-40B4-BE49-F238E27FC236}">
                <a16:creationId xmlns:a16="http://schemas.microsoft.com/office/drawing/2014/main" id="{51C83DBD-ECCC-1CF9-7884-7D1CAC7321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601"/>
          <a:stretch/>
        </p:blipFill>
        <p:spPr bwMode="auto">
          <a:xfrm>
            <a:off x="145057" y="893"/>
            <a:ext cx="5017822" cy="68964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CACA6A8-431D-276C-9305-1EAF1CC72110}"/>
              </a:ext>
            </a:extLst>
          </p:cNvPr>
          <p:cNvSpPr txBox="1"/>
          <p:nvPr/>
        </p:nvSpPr>
        <p:spPr>
          <a:xfrm>
            <a:off x="5289127" y="200759"/>
            <a:ext cx="6754641" cy="523084"/>
          </a:xfrm>
          <a:prstGeom prst="rect">
            <a:avLst/>
          </a:prstGeom>
          <a:noFill/>
        </p:spPr>
        <p:txBody>
          <a:bodyPr wrap="square" rtlCol="0">
            <a:spAutoFit/>
          </a:bodyPr>
          <a:lstStyle/>
          <a:p>
            <a:pPr algn="ctr"/>
            <a:r>
              <a:rPr lang="en-US" sz="2799" b="1" dirty="0">
                <a:solidFill>
                  <a:schemeClr val="accent4"/>
                </a:solidFill>
              </a:rPr>
              <a:t>LA QUINTRALA</a:t>
            </a:r>
          </a:p>
        </p:txBody>
      </p:sp>
      <p:pic>
        <p:nvPicPr>
          <p:cNvPr id="6148" name="Picture 4">
            <a:extLst>
              <a:ext uri="{FF2B5EF4-FFF2-40B4-BE49-F238E27FC236}">
                <a16:creationId xmlns:a16="http://schemas.microsoft.com/office/drawing/2014/main" id="{DF0D7339-F545-F418-BA02-90C6EAC7A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881" y="466441"/>
            <a:ext cx="3570159" cy="592511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4D3B3CF3-E68D-247D-FC60-75E0F3720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226" y="287369"/>
            <a:ext cx="4421769" cy="6349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289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6146"/>
                                        </p:tgtEl>
                                      </p:cBhvr>
                                    </p:animEffect>
                                    <p:set>
                                      <p:cBhvr>
                                        <p:cTn id="7" dur="1" fill="hold">
                                          <p:stCondLst>
                                            <p:cond delay="499"/>
                                          </p:stCondLst>
                                        </p:cTn>
                                        <p:tgtEl>
                                          <p:spTgt spid="6146"/>
                                        </p:tgtEl>
                                        <p:attrNameLst>
                                          <p:attrName>style.visibility</p:attrName>
                                        </p:attrNameLst>
                                      </p:cBhvr>
                                      <p:to>
                                        <p:strVal val="hidden"/>
                                      </p:to>
                                    </p:set>
                                  </p:childTnLst>
                                </p:cTn>
                              </p:par>
                              <p:par>
                                <p:cTn id="8" presetID="9" presetClass="entr" presetSubtype="0" fill="hold" nodeType="withEffect">
                                  <p:stCondLst>
                                    <p:cond delay="0"/>
                                  </p:stCondLst>
                                  <p:childTnLst>
                                    <p:set>
                                      <p:cBhvr>
                                        <p:cTn id="9" dur="1" fill="hold">
                                          <p:stCondLst>
                                            <p:cond delay="0"/>
                                          </p:stCondLst>
                                        </p:cTn>
                                        <p:tgtEl>
                                          <p:spTgt spid="6148"/>
                                        </p:tgtEl>
                                        <p:attrNameLst>
                                          <p:attrName>style.visibility</p:attrName>
                                        </p:attrNameLst>
                                      </p:cBhvr>
                                      <p:to>
                                        <p:strVal val="visible"/>
                                      </p:to>
                                    </p:set>
                                    <p:animEffect transition="in" filter="dissolve">
                                      <p:cBhvr>
                                        <p:cTn id="10" dur="500"/>
                                        <p:tgtEl>
                                          <p:spTgt spid="614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nodeType="clickEffect">
                                  <p:stCondLst>
                                    <p:cond delay="0"/>
                                  </p:stCondLst>
                                  <p:childTnLst>
                                    <p:animEffect transition="out" filter="dissolve">
                                      <p:cBhvr>
                                        <p:cTn id="14" dur="500"/>
                                        <p:tgtEl>
                                          <p:spTgt spid="6148"/>
                                        </p:tgtEl>
                                      </p:cBhvr>
                                    </p:animEffect>
                                    <p:set>
                                      <p:cBhvr>
                                        <p:cTn id="15" dur="1" fill="hold">
                                          <p:stCondLst>
                                            <p:cond delay="499"/>
                                          </p:stCondLst>
                                        </p:cTn>
                                        <p:tgtEl>
                                          <p:spTgt spid="6148"/>
                                        </p:tgtEl>
                                        <p:attrNameLst>
                                          <p:attrName>style.visibility</p:attrName>
                                        </p:attrNameLst>
                                      </p:cBhvr>
                                      <p:to>
                                        <p:strVal val="hidden"/>
                                      </p:to>
                                    </p:set>
                                  </p:childTnLst>
                                </p:cTn>
                              </p:par>
                              <p:par>
                                <p:cTn id="16" presetID="9" presetClass="entr" presetSubtype="0" fill="hold" nodeType="withEffect">
                                  <p:stCondLst>
                                    <p:cond delay="0"/>
                                  </p:stCondLst>
                                  <p:childTnLst>
                                    <p:set>
                                      <p:cBhvr>
                                        <p:cTn id="17" dur="1" fill="hold">
                                          <p:stCondLst>
                                            <p:cond delay="0"/>
                                          </p:stCondLst>
                                        </p:cTn>
                                        <p:tgtEl>
                                          <p:spTgt spid="6150"/>
                                        </p:tgtEl>
                                        <p:attrNameLst>
                                          <p:attrName>style.visibility</p:attrName>
                                        </p:attrNameLst>
                                      </p:cBhvr>
                                      <p:to>
                                        <p:strVal val="visible"/>
                                      </p:to>
                                    </p:set>
                                    <p:animEffect transition="in" filter="dissolve">
                                      <p:cBhvr>
                                        <p:cTn id="18"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F3D65D-9D49-D8DC-AD14-C0F6843C9A76}"/>
              </a:ext>
            </a:extLst>
          </p:cNvPr>
          <p:cNvSpPr>
            <a:spLocks noGrp="1"/>
          </p:cNvSpPr>
          <p:nvPr>
            <p:ph type="title"/>
          </p:nvPr>
        </p:nvSpPr>
        <p:spPr>
          <a:xfrm>
            <a:off x="1218883" y="431800"/>
            <a:ext cx="9751060" cy="1168400"/>
          </a:xfrm>
        </p:spPr>
        <p:txBody>
          <a:bodyPr anchor="b">
            <a:normAutofit/>
          </a:bodyPr>
          <a:lstStyle/>
          <a:p>
            <a:r>
              <a:rPr lang="es-CL"/>
              <a:t>La cuestión de Arauco</a:t>
            </a:r>
            <a:br>
              <a:rPr lang="es-CL"/>
            </a:br>
            <a:r>
              <a:rPr lang="es-CL"/>
              <a:t>(Vicuña Mackenna, el parlamentario)</a:t>
            </a:r>
          </a:p>
        </p:txBody>
      </p:sp>
      <p:sp>
        <p:nvSpPr>
          <p:cNvPr id="3" name="Marcador de contenido 2">
            <a:extLst>
              <a:ext uri="{FF2B5EF4-FFF2-40B4-BE49-F238E27FC236}">
                <a16:creationId xmlns:a16="http://schemas.microsoft.com/office/drawing/2014/main" id="{62C657A5-9342-E411-8229-2A00FEC3EE23}"/>
              </a:ext>
            </a:extLst>
          </p:cNvPr>
          <p:cNvSpPr>
            <a:spLocks noGrp="1"/>
          </p:cNvSpPr>
          <p:nvPr>
            <p:ph sz="half" idx="1"/>
          </p:nvPr>
        </p:nvSpPr>
        <p:spPr>
          <a:xfrm>
            <a:off x="1218883" y="1803400"/>
            <a:ext cx="4773956" cy="4267200"/>
          </a:xfrm>
        </p:spPr>
        <p:txBody>
          <a:bodyPr>
            <a:normAutofit/>
          </a:bodyPr>
          <a:lstStyle/>
          <a:p>
            <a:r>
              <a:rPr lang="es-MX" sz="1700" dirty="0"/>
              <a:t>El mapuche “no es sino un bruto indomable, enemigo de la civilización porque solo adora los vicios en que vive sumergido, la ociosidad, la embriaguez, la mentira, la traición y todo ese conjunto de abominaciones que constituye la vida del salvaje”. Los rasgos físicos del mapuche serían señas claras de su inferioridad: “el rostro aplastado, la nariz roma y la frente deprimida, signos de la barbarie y ferocidad innatas del auca (mapuche)”. En cuanto a la posibilidad de que el mapuche se integrara a lo que se suele denominar vida moderna o “civilización”, Vicuña Mackenna concluye en tono sentencioso: “Se invoca la civilización a favor del indio y ¿qué le debe nuestro progreso, la civilización misma? Nada, a no ser el contagio de la barbarie”.</a:t>
            </a:r>
            <a:endParaRPr lang="es-CL" sz="1700" dirty="0"/>
          </a:p>
        </p:txBody>
      </p:sp>
      <p:pic>
        <p:nvPicPr>
          <p:cNvPr id="4098" name="Picture 2" descr="undefined">
            <a:extLst>
              <a:ext uri="{FF2B5EF4-FFF2-40B4-BE49-F238E27FC236}">
                <a16:creationId xmlns:a16="http://schemas.microsoft.com/office/drawing/2014/main" id="{46B80E49-AA13-C1EE-6542-2C674E3CF8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526"/>
          <a:stretch/>
        </p:blipFill>
        <p:spPr bwMode="auto">
          <a:xfrm>
            <a:off x="6195986" y="1803400"/>
            <a:ext cx="4773956" cy="4267200"/>
          </a:xfrm>
          <a:prstGeom prst="rect">
            <a:avLst/>
          </a:prstGeom>
          <a:solidFill>
            <a:srgbClr val="FFFFFF"/>
          </a:solidFill>
        </p:spPr>
      </p:pic>
    </p:spTree>
    <p:extLst>
      <p:ext uri="{BB962C8B-B14F-4D97-AF65-F5344CB8AC3E}">
        <p14:creationId xmlns:p14="http://schemas.microsoft.com/office/powerpoint/2010/main" val="61857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371A61-9978-F419-06E6-C21FFF47CEE7}"/>
              </a:ext>
            </a:extLst>
          </p:cNvPr>
          <p:cNvPicPr>
            <a:picLocks noChangeAspect="1"/>
          </p:cNvPicPr>
          <p:nvPr/>
        </p:nvPicPr>
        <p:blipFill>
          <a:blip r:embed="rId2"/>
          <a:stretch>
            <a:fillRect/>
          </a:stretch>
        </p:blipFill>
        <p:spPr>
          <a:xfrm>
            <a:off x="253937" y="107899"/>
            <a:ext cx="5214105" cy="6621085"/>
          </a:xfrm>
          <a:prstGeom prst="rect">
            <a:avLst/>
          </a:prstGeom>
        </p:spPr>
      </p:pic>
      <p:sp>
        <p:nvSpPr>
          <p:cNvPr id="4" name="Content Placeholder 3">
            <a:extLst>
              <a:ext uri="{FF2B5EF4-FFF2-40B4-BE49-F238E27FC236}">
                <a16:creationId xmlns:a16="http://schemas.microsoft.com/office/drawing/2014/main" id="{71B00A6B-5952-820E-0237-75DAD2F9B8A3}"/>
              </a:ext>
            </a:extLst>
          </p:cNvPr>
          <p:cNvSpPr>
            <a:spLocks noGrp="1"/>
          </p:cNvSpPr>
          <p:nvPr>
            <p:ph idx="1"/>
          </p:nvPr>
        </p:nvSpPr>
        <p:spPr>
          <a:xfrm>
            <a:off x="6130270" y="1086183"/>
            <a:ext cx="5654512" cy="5642793"/>
          </a:xfrm>
        </p:spPr>
        <p:txBody>
          <a:bodyPr>
            <a:normAutofit fontScale="70000" lnSpcReduction="20000"/>
          </a:bodyPr>
          <a:lstStyle/>
          <a:p>
            <a:pPr marL="0" indent="0" algn="just">
              <a:buNone/>
            </a:pPr>
            <a:endParaRPr lang="en-US" sz="2399" b="1" dirty="0"/>
          </a:p>
          <a:p>
            <a:pPr marL="0" indent="0" algn="just">
              <a:buNone/>
            </a:pPr>
            <a:endParaRPr lang="en-US" sz="2399" b="1" dirty="0"/>
          </a:p>
          <a:p>
            <a:pPr marL="0" indent="0" algn="just">
              <a:buNone/>
            </a:pPr>
            <a:r>
              <a:rPr lang="en-US" sz="2399" b="1" dirty="0" err="1"/>
              <a:t>Ramas</a:t>
            </a:r>
            <a:r>
              <a:rPr lang="en-US" sz="2399" b="1" dirty="0"/>
              <a:t> </a:t>
            </a:r>
            <a:r>
              <a:rPr lang="en-US" sz="2399" b="1" dirty="0" err="1"/>
              <a:t>luminosas</a:t>
            </a:r>
            <a:r>
              <a:rPr lang="en-US" sz="2399" b="1" dirty="0"/>
              <a:t>: </a:t>
            </a:r>
          </a:p>
          <a:p>
            <a:pPr marL="0" indent="0" algn="just">
              <a:buNone/>
            </a:pPr>
            <a:endParaRPr lang="en-US" sz="2399" b="1" dirty="0"/>
          </a:p>
          <a:p>
            <a:pPr algn="just"/>
            <a:r>
              <a:rPr lang="en-US" sz="2399" dirty="0" err="1"/>
              <a:t>supremacía</a:t>
            </a:r>
            <a:r>
              <a:rPr lang="en-US" sz="2399" dirty="0"/>
              <a:t> del padre y lo </a:t>
            </a:r>
            <a:r>
              <a:rPr lang="en-US" sz="2399" dirty="0" err="1"/>
              <a:t>europeo</a:t>
            </a:r>
            <a:endParaRPr lang="en-US" sz="2399" dirty="0"/>
          </a:p>
          <a:p>
            <a:pPr algn="just"/>
            <a:r>
              <a:rPr lang="en-US" sz="2399" dirty="0" err="1"/>
              <a:t>sobriedad</a:t>
            </a:r>
            <a:r>
              <a:rPr lang="en-US" sz="2399" dirty="0"/>
              <a:t> y la </a:t>
            </a:r>
            <a:r>
              <a:rPr lang="en-US" sz="2399" dirty="0" err="1"/>
              <a:t>moderación</a:t>
            </a:r>
            <a:r>
              <a:rPr lang="en-US" sz="2399" dirty="0"/>
              <a:t> </a:t>
            </a:r>
            <a:r>
              <a:rPr lang="en-US" sz="2399" dirty="0" err="1"/>
              <a:t>masculinas</a:t>
            </a:r>
            <a:r>
              <a:rPr lang="en-US" sz="2399" dirty="0"/>
              <a:t>. </a:t>
            </a:r>
          </a:p>
          <a:p>
            <a:pPr algn="just"/>
            <a:endParaRPr lang="en-US" sz="2399" dirty="0"/>
          </a:p>
          <a:p>
            <a:pPr marL="0" indent="0" algn="just">
              <a:buNone/>
            </a:pPr>
            <a:r>
              <a:rPr lang="en-US" sz="2399" b="1" dirty="0" err="1"/>
              <a:t>Ramas</a:t>
            </a:r>
            <a:r>
              <a:rPr lang="en-US" sz="2399" b="1" dirty="0"/>
              <a:t> </a:t>
            </a:r>
            <a:r>
              <a:rPr lang="en-US" sz="2399" b="1" dirty="0" err="1"/>
              <a:t>oscuras</a:t>
            </a:r>
            <a:r>
              <a:rPr lang="en-US" sz="2399" b="1" dirty="0"/>
              <a:t>:</a:t>
            </a:r>
          </a:p>
          <a:p>
            <a:pPr marL="0" indent="0" algn="just">
              <a:buNone/>
            </a:pPr>
            <a:endParaRPr lang="en-US" sz="2399" dirty="0"/>
          </a:p>
          <a:p>
            <a:r>
              <a:rPr lang="en-US" sz="2399" dirty="0"/>
              <a:t>Lo </a:t>
            </a:r>
            <a:r>
              <a:rPr lang="en-US" sz="2399" dirty="0" err="1"/>
              <a:t>femenino</a:t>
            </a:r>
            <a:r>
              <a:rPr lang="en-US" sz="2399" dirty="0"/>
              <a:t> (</a:t>
            </a:r>
            <a:r>
              <a:rPr lang="en-NZ" sz="2399" dirty="0"/>
              <a:t>la </a:t>
            </a:r>
            <a:r>
              <a:rPr lang="en-NZ" sz="2399" dirty="0" err="1"/>
              <a:t>maldad</a:t>
            </a:r>
            <a:r>
              <a:rPr lang="en-NZ" sz="2399" dirty="0"/>
              <a:t> es “</a:t>
            </a:r>
            <a:r>
              <a:rPr lang="en-NZ" sz="2399" dirty="0" err="1"/>
              <a:t>tendencia</a:t>
            </a:r>
            <a:r>
              <a:rPr lang="en-NZ" sz="2399" dirty="0"/>
              <a:t> de </a:t>
            </a:r>
            <a:r>
              <a:rPr lang="en-NZ" sz="2399" dirty="0" err="1"/>
              <a:t>su</a:t>
            </a:r>
            <a:r>
              <a:rPr lang="en-NZ" sz="2399" dirty="0"/>
              <a:t> </a:t>
            </a:r>
            <a:r>
              <a:rPr lang="en-NZ" sz="2399" dirty="0" err="1"/>
              <a:t>sexo</a:t>
            </a:r>
            <a:r>
              <a:rPr lang="en-NZ" sz="2399" dirty="0"/>
              <a:t>) </a:t>
            </a:r>
            <a:r>
              <a:rPr lang="en-US" sz="2399" dirty="0"/>
              <a:t>y la </a:t>
            </a:r>
            <a:r>
              <a:rPr lang="en-US" sz="2399" dirty="0" err="1"/>
              <a:t>sangre</a:t>
            </a:r>
            <a:r>
              <a:rPr lang="en-US" sz="2399" dirty="0"/>
              <a:t> </a:t>
            </a:r>
            <a:r>
              <a:rPr lang="en-US" sz="2399" dirty="0" err="1"/>
              <a:t>indígena</a:t>
            </a:r>
            <a:endParaRPr lang="en-US" sz="2399" dirty="0"/>
          </a:p>
          <a:p>
            <a:pPr algn="just"/>
            <a:r>
              <a:rPr lang="en-US" sz="2399" dirty="0"/>
              <a:t>Una </a:t>
            </a:r>
            <a:r>
              <a:rPr lang="en-US" sz="2399" dirty="0" err="1"/>
              <a:t>savia</a:t>
            </a:r>
            <a:r>
              <a:rPr lang="en-US" sz="2399" dirty="0"/>
              <a:t> </a:t>
            </a:r>
            <a:r>
              <a:rPr lang="en-US" sz="2399" dirty="0" err="1"/>
              <a:t>siniestra</a:t>
            </a:r>
            <a:r>
              <a:rPr lang="en-US" sz="2399" dirty="0"/>
              <a:t> y </a:t>
            </a:r>
            <a:r>
              <a:rPr lang="en-US" sz="2399" dirty="0" err="1"/>
              <a:t>desestabilizadora</a:t>
            </a:r>
            <a:r>
              <a:rPr lang="en-US" sz="2399" dirty="0"/>
              <a:t>, </a:t>
            </a:r>
            <a:r>
              <a:rPr lang="en-US" sz="2399" dirty="0" err="1"/>
              <a:t>marcada</a:t>
            </a:r>
            <a:r>
              <a:rPr lang="en-US" sz="2399" dirty="0"/>
              <a:t> </a:t>
            </a:r>
            <a:r>
              <a:rPr lang="en-US" sz="2399" dirty="0" err="1"/>
              <a:t>por</a:t>
            </a:r>
            <a:r>
              <a:rPr lang="en-US" sz="2399" dirty="0"/>
              <a:t> </a:t>
            </a:r>
            <a:r>
              <a:rPr lang="en-US" sz="2399" dirty="0" err="1"/>
              <a:t>el</a:t>
            </a:r>
            <a:r>
              <a:rPr lang="en-US" sz="2399" dirty="0"/>
              <a:t> </a:t>
            </a:r>
            <a:r>
              <a:rPr lang="en-US" sz="2399" dirty="0" err="1"/>
              <a:t>exceso</a:t>
            </a:r>
            <a:r>
              <a:rPr lang="en-US" sz="2399" dirty="0"/>
              <a:t> de </a:t>
            </a:r>
            <a:r>
              <a:rPr lang="en-US" sz="2399" dirty="0" err="1"/>
              <a:t>los</a:t>
            </a:r>
            <a:r>
              <a:rPr lang="en-US" sz="2399" dirty="0"/>
              <a:t> </a:t>
            </a:r>
            <a:r>
              <a:rPr lang="en-US" sz="2399" dirty="0" err="1"/>
              <a:t>instintos</a:t>
            </a:r>
            <a:r>
              <a:rPr lang="en-US" sz="2399" dirty="0"/>
              <a:t>, las </a:t>
            </a:r>
            <a:r>
              <a:rPr lang="en-US" sz="2399" dirty="0" err="1"/>
              <a:t>pasiones</a:t>
            </a:r>
            <a:r>
              <a:rPr lang="en-US" sz="2399" dirty="0"/>
              <a:t> y la </a:t>
            </a:r>
            <a:r>
              <a:rPr lang="en-US" sz="2399" dirty="0" err="1"/>
              <a:t>crueldad</a:t>
            </a:r>
            <a:r>
              <a:rPr lang="en-US" sz="2399" dirty="0"/>
              <a:t>. </a:t>
            </a:r>
          </a:p>
          <a:p>
            <a:pPr algn="just"/>
            <a:r>
              <a:rPr lang="en-US" sz="2399" dirty="0"/>
              <a:t>La </a:t>
            </a:r>
            <a:r>
              <a:rPr lang="en-US" sz="2399" dirty="0" err="1"/>
              <a:t>Quintrala</a:t>
            </a:r>
            <a:r>
              <a:rPr lang="en-US" sz="2399" dirty="0"/>
              <a:t> </a:t>
            </a:r>
            <a:r>
              <a:rPr lang="en-US" sz="2399" dirty="0" err="1"/>
              <a:t>sintetiza</a:t>
            </a:r>
            <a:r>
              <a:rPr lang="en-US" sz="2399" dirty="0"/>
              <a:t> </a:t>
            </a:r>
            <a:r>
              <a:rPr lang="en-US" sz="2399" dirty="0" err="1"/>
              <a:t>esta</a:t>
            </a:r>
            <a:r>
              <a:rPr lang="en-US" sz="2399" dirty="0"/>
              <a:t> mala </a:t>
            </a:r>
            <a:r>
              <a:rPr lang="en-US" sz="2399" dirty="0" err="1"/>
              <a:t>savia</a:t>
            </a:r>
            <a:r>
              <a:rPr lang="en-US" sz="2399" dirty="0"/>
              <a:t>. </a:t>
            </a:r>
          </a:p>
        </p:txBody>
      </p:sp>
      <p:pic>
        <p:nvPicPr>
          <p:cNvPr id="7172" name="Picture 4" descr="Bartolomé Flores - Bartolomé Blumenthal ">
            <a:extLst>
              <a:ext uri="{FF2B5EF4-FFF2-40B4-BE49-F238E27FC236}">
                <a16:creationId xmlns:a16="http://schemas.microsoft.com/office/drawing/2014/main" id="{02B6F5AF-0927-F7B8-3AAB-F487C12700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4731"/>
          <a:stretch/>
        </p:blipFill>
        <p:spPr bwMode="auto">
          <a:xfrm>
            <a:off x="397976" y="105969"/>
            <a:ext cx="1532340" cy="1472816"/>
          </a:xfrm>
          <a:prstGeom prst="ellipse">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E52ADE32-AEFF-8995-EDAB-574D59ED2A0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3718" t="6724" r="27556" b="59202"/>
          <a:stretch/>
        </p:blipFill>
        <p:spPr bwMode="auto">
          <a:xfrm>
            <a:off x="3326676" y="893"/>
            <a:ext cx="1407233" cy="1402105"/>
          </a:xfrm>
          <a:prstGeom prst="ellipse">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C57B8E8-7F4F-C98C-BA63-D2F403027611}"/>
              </a:ext>
            </a:extLst>
          </p:cNvPr>
          <p:cNvSpPr txBox="1"/>
          <p:nvPr/>
        </p:nvSpPr>
        <p:spPr>
          <a:xfrm>
            <a:off x="4733910" y="72821"/>
            <a:ext cx="1123302" cy="584623"/>
          </a:xfrm>
          <a:prstGeom prst="rect">
            <a:avLst/>
          </a:prstGeom>
          <a:solidFill>
            <a:schemeClr val="tx1"/>
          </a:solidFill>
        </p:spPr>
        <p:txBody>
          <a:bodyPr wrap="square" rtlCol="0">
            <a:spAutoFit/>
          </a:bodyPr>
          <a:lstStyle/>
          <a:p>
            <a:pPr algn="ctr"/>
            <a:r>
              <a:rPr lang="en-NZ" sz="1600" dirty="0">
                <a:solidFill>
                  <a:schemeClr val="bg1"/>
                </a:solidFill>
                <a:latin typeface="Oxygen" panose="02000503000000000000" pitchFamily="2" charset="77"/>
              </a:rPr>
              <a:t>Elvira de </a:t>
            </a:r>
            <a:r>
              <a:rPr lang="en-NZ" sz="1600" dirty="0" err="1">
                <a:solidFill>
                  <a:schemeClr val="bg1"/>
                </a:solidFill>
                <a:latin typeface="Oxygen" panose="02000503000000000000" pitchFamily="2" charset="77"/>
              </a:rPr>
              <a:t>Talagante</a:t>
            </a:r>
            <a:endParaRPr lang="en-US" sz="1600" dirty="0">
              <a:solidFill>
                <a:schemeClr val="bg1"/>
              </a:solidFill>
            </a:endParaRPr>
          </a:p>
        </p:txBody>
      </p:sp>
      <p:sp>
        <p:nvSpPr>
          <p:cNvPr id="8" name="TextBox 7">
            <a:extLst>
              <a:ext uri="{FF2B5EF4-FFF2-40B4-BE49-F238E27FC236}">
                <a16:creationId xmlns:a16="http://schemas.microsoft.com/office/drawing/2014/main" id="{C870ACA0-9E9C-DA01-9D70-0F0D04B89B6A}"/>
              </a:ext>
            </a:extLst>
          </p:cNvPr>
          <p:cNvSpPr txBox="1"/>
          <p:nvPr/>
        </p:nvSpPr>
        <p:spPr>
          <a:xfrm>
            <a:off x="1635926" y="41755"/>
            <a:ext cx="1301580" cy="592408"/>
          </a:xfrm>
          <a:prstGeom prst="rect">
            <a:avLst/>
          </a:prstGeom>
          <a:solidFill>
            <a:schemeClr val="tx1"/>
          </a:solidFill>
        </p:spPr>
        <p:txBody>
          <a:bodyPr wrap="square">
            <a:spAutoFit/>
          </a:bodyPr>
          <a:lstStyle/>
          <a:p>
            <a:pPr algn="ctr"/>
            <a:r>
              <a:rPr lang="en-NZ" sz="1600" dirty="0">
                <a:solidFill>
                  <a:schemeClr val="bg1"/>
                </a:solidFill>
                <a:latin typeface="Oxygen" panose="02000503000000000000" pitchFamily="2" charset="77"/>
              </a:rPr>
              <a:t>Bartolomé Flores</a:t>
            </a:r>
            <a:endParaRPr lang="en-US" sz="1600" dirty="0">
              <a:solidFill>
                <a:schemeClr val="bg1"/>
              </a:solidFill>
            </a:endParaRPr>
          </a:p>
        </p:txBody>
      </p:sp>
      <p:sp>
        <p:nvSpPr>
          <p:cNvPr id="9" name="TextBox 8">
            <a:extLst>
              <a:ext uri="{FF2B5EF4-FFF2-40B4-BE49-F238E27FC236}">
                <a16:creationId xmlns:a16="http://schemas.microsoft.com/office/drawing/2014/main" id="{DA0759A5-C8F5-5D8B-CCEA-8D9FEEC4EB6D}"/>
              </a:ext>
            </a:extLst>
          </p:cNvPr>
          <p:cNvSpPr txBox="1"/>
          <p:nvPr/>
        </p:nvSpPr>
        <p:spPr>
          <a:xfrm>
            <a:off x="179176" y="3090534"/>
            <a:ext cx="1912969" cy="338466"/>
          </a:xfrm>
          <a:prstGeom prst="rect">
            <a:avLst/>
          </a:prstGeom>
          <a:solidFill>
            <a:schemeClr val="tx1"/>
          </a:solidFill>
        </p:spPr>
        <p:txBody>
          <a:bodyPr wrap="square">
            <a:spAutoFit/>
          </a:bodyPr>
          <a:lstStyle/>
          <a:p>
            <a:r>
              <a:rPr lang="en-NZ" sz="1600" dirty="0">
                <a:solidFill>
                  <a:schemeClr val="bg1"/>
                </a:solidFill>
                <a:latin typeface="Oxygen" panose="02000503000000000000" pitchFamily="2" charset="77"/>
              </a:rPr>
              <a:t>Pedro  </a:t>
            </a:r>
            <a:r>
              <a:rPr lang="en-NZ" sz="1600" dirty="0" err="1">
                <a:solidFill>
                  <a:schemeClr val="bg1"/>
                </a:solidFill>
                <a:latin typeface="Oxygen" panose="02000503000000000000" pitchFamily="2" charset="77"/>
              </a:rPr>
              <a:t>Lisperguer</a:t>
            </a:r>
            <a:endParaRPr lang="en-US" sz="1600" dirty="0">
              <a:solidFill>
                <a:schemeClr val="bg1"/>
              </a:solidFill>
            </a:endParaRPr>
          </a:p>
        </p:txBody>
      </p:sp>
      <p:sp>
        <p:nvSpPr>
          <p:cNvPr id="11" name="TextBox 10">
            <a:extLst>
              <a:ext uri="{FF2B5EF4-FFF2-40B4-BE49-F238E27FC236}">
                <a16:creationId xmlns:a16="http://schemas.microsoft.com/office/drawing/2014/main" id="{0C9B7075-6A86-387D-19B1-53C91A9E34B7}"/>
              </a:ext>
            </a:extLst>
          </p:cNvPr>
          <p:cNvSpPr txBox="1"/>
          <p:nvPr/>
        </p:nvSpPr>
        <p:spPr>
          <a:xfrm>
            <a:off x="3934040" y="2782219"/>
            <a:ext cx="1912969" cy="338466"/>
          </a:xfrm>
          <a:prstGeom prst="rect">
            <a:avLst/>
          </a:prstGeom>
          <a:solidFill>
            <a:schemeClr val="tx1"/>
          </a:solidFill>
        </p:spPr>
        <p:txBody>
          <a:bodyPr wrap="square">
            <a:spAutoFit/>
          </a:bodyPr>
          <a:lstStyle/>
          <a:p>
            <a:r>
              <a:rPr lang="en-NZ" sz="1600" dirty="0" err="1">
                <a:solidFill>
                  <a:schemeClr val="bg1"/>
                </a:solidFill>
                <a:latin typeface="Oxygen" panose="02000503000000000000" pitchFamily="2" charset="77"/>
              </a:rPr>
              <a:t>Águeda</a:t>
            </a:r>
            <a:r>
              <a:rPr lang="en-NZ" sz="1600" dirty="0">
                <a:solidFill>
                  <a:schemeClr val="bg1"/>
                </a:solidFill>
                <a:latin typeface="Oxygen" panose="02000503000000000000" pitchFamily="2" charset="77"/>
              </a:rPr>
              <a:t> Flores</a:t>
            </a:r>
            <a:endParaRPr lang="en-US" sz="1600" dirty="0">
              <a:solidFill>
                <a:schemeClr val="bg1"/>
              </a:solidFill>
            </a:endParaRPr>
          </a:p>
        </p:txBody>
      </p:sp>
      <p:sp>
        <p:nvSpPr>
          <p:cNvPr id="13" name="TextBox 12">
            <a:extLst>
              <a:ext uri="{FF2B5EF4-FFF2-40B4-BE49-F238E27FC236}">
                <a16:creationId xmlns:a16="http://schemas.microsoft.com/office/drawing/2014/main" id="{4258181F-C92B-B527-E9D9-2FCF071F75F4}"/>
              </a:ext>
            </a:extLst>
          </p:cNvPr>
          <p:cNvSpPr txBox="1"/>
          <p:nvPr/>
        </p:nvSpPr>
        <p:spPr>
          <a:xfrm>
            <a:off x="4600799" y="4080892"/>
            <a:ext cx="1246210" cy="584623"/>
          </a:xfrm>
          <a:prstGeom prst="rect">
            <a:avLst/>
          </a:prstGeom>
          <a:solidFill>
            <a:schemeClr val="tx1"/>
          </a:solidFill>
        </p:spPr>
        <p:txBody>
          <a:bodyPr wrap="square">
            <a:spAutoFit/>
          </a:bodyPr>
          <a:lstStyle/>
          <a:p>
            <a:r>
              <a:rPr lang="en-NZ" sz="1600" dirty="0">
                <a:solidFill>
                  <a:schemeClr val="bg1"/>
                </a:solidFill>
                <a:latin typeface="Oxygen" panose="02000503000000000000" pitchFamily="2" charset="77"/>
              </a:rPr>
              <a:t>Catalina </a:t>
            </a:r>
            <a:r>
              <a:rPr lang="en-NZ" sz="1600" dirty="0" err="1">
                <a:solidFill>
                  <a:schemeClr val="bg1"/>
                </a:solidFill>
                <a:latin typeface="Oxygen" panose="02000503000000000000" pitchFamily="2" charset="77"/>
              </a:rPr>
              <a:t>Lisperguer</a:t>
            </a:r>
            <a:endParaRPr lang="en-US" sz="1600" dirty="0">
              <a:solidFill>
                <a:schemeClr val="bg1"/>
              </a:solidFill>
            </a:endParaRPr>
          </a:p>
        </p:txBody>
      </p:sp>
      <p:sp>
        <p:nvSpPr>
          <p:cNvPr id="36" name="TextBox 35">
            <a:extLst>
              <a:ext uri="{FF2B5EF4-FFF2-40B4-BE49-F238E27FC236}">
                <a16:creationId xmlns:a16="http://schemas.microsoft.com/office/drawing/2014/main" id="{87F416F5-4B03-6CAC-26D9-889BC5DFA9BA}"/>
              </a:ext>
            </a:extLst>
          </p:cNvPr>
          <p:cNvSpPr txBox="1"/>
          <p:nvPr/>
        </p:nvSpPr>
        <p:spPr>
          <a:xfrm>
            <a:off x="253937" y="4822374"/>
            <a:ext cx="1676379" cy="584623"/>
          </a:xfrm>
          <a:prstGeom prst="rect">
            <a:avLst/>
          </a:prstGeom>
          <a:solidFill>
            <a:schemeClr val="tx1"/>
          </a:solidFill>
        </p:spPr>
        <p:txBody>
          <a:bodyPr wrap="square">
            <a:spAutoFit/>
          </a:bodyPr>
          <a:lstStyle/>
          <a:p>
            <a:r>
              <a:rPr lang="en-NZ" sz="1600" dirty="0">
                <a:solidFill>
                  <a:schemeClr val="bg1"/>
                </a:solidFill>
                <a:latin typeface="Oxygen" panose="02000503000000000000" pitchFamily="2" charset="77"/>
              </a:rPr>
              <a:t>Gonzalo de </a:t>
            </a:r>
            <a:r>
              <a:rPr lang="en-NZ" sz="1600" dirty="0" err="1">
                <a:solidFill>
                  <a:schemeClr val="bg1"/>
                </a:solidFill>
                <a:latin typeface="Oxygen" panose="02000503000000000000" pitchFamily="2" charset="77"/>
              </a:rPr>
              <a:t>los</a:t>
            </a:r>
            <a:r>
              <a:rPr lang="en-NZ" sz="1600" dirty="0">
                <a:solidFill>
                  <a:schemeClr val="bg1"/>
                </a:solidFill>
                <a:latin typeface="Oxygen" panose="02000503000000000000" pitchFamily="2" charset="77"/>
              </a:rPr>
              <a:t> Ríos y </a:t>
            </a:r>
            <a:r>
              <a:rPr lang="en-NZ" sz="1600" dirty="0" err="1">
                <a:solidFill>
                  <a:schemeClr val="bg1"/>
                </a:solidFill>
                <a:latin typeface="Oxygen" panose="02000503000000000000" pitchFamily="2" charset="77"/>
              </a:rPr>
              <a:t>Encío</a:t>
            </a:r>
            <a:endParaRPr lang="en-US" sz="1600" dirty="0">
              <a:solidFill>
                <a:schemeClr val="bg1"/>
              </a:solidFill>
            </a:endParaRPr>
          </a:p>
        </p:txBody>
      </p:sp>
      <p:pic>
        <p:nvPicPr>
          <p:cNvPr id="42" name="Picture 2" descr="La Quintrala">
            <a:extLst>
              <a:ext uri="{FF2B5EF4-FFF2-40B4-BE49-F238E27FC236}">
                <a16:creationId xmlns:a16="http://schemas.microsoft.com/office/drawing/2014/main" id="{122310D0-7685-C3E6-A6EC-B71FC60170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458" t="8385" r="31916" b="60613"/>
          <a:stretch/>
        </p:blipFill>
        <p:spPr bwMode="auto">
          <a:xfrm>
            <a:off x="2138756" y="5406997"/>
            <a:ext cx="1597499" cy="1472816"/>
          </a:xfrm>
          <a:prstGeom prst="ellipse">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FBD9D198-4336-1E64-516D-2D7A1BE8113C}"/>
              </a:ext>
            </a:extLst>
          </p:cNvPr>
          <p:cNvSpPr txBox="1"/>
          <p:nvPr/>
        </p:nvSpPr>
        <p:spPr>
          <a:xfrm>
            <a:off x="6075223" y="476672"/>
            <a:ext cx="6094413" cy="1476943"/>
          </a:xfrm>
          <a:prstGeom prst="rect">
            <a:avLst/>
          </a:prstGeom>
          <a:noFill/>
        </p:spPr>
        <p:txBody>
          <a:bodyPr wrap="square" rtlCol="0">
            <a:spAutoFit/>
          </a:bodyPr>
          <a:lstStyle/>
          <a:p>
            <a:r>
              <a:rPr lang="en-US" sz="2399" b="1" dirty="0"/>
              <a:t>UN FOLLAJE DE LUZ Y SOMBRAS:</a:t>
            </a:r>
          </a:p>
          <a:p>
            <a:r>
              <a:rPr lang="es-MX" sz="2399" b="1" dirty="0"/>
              <a:t>Hombre/europeo/apolíneo; mujer/indio/ perverso</a:t>
            </a:r>
            <a:endParaRPr lang="en-US" sz="2399" b="1" dirty="0"/>
          </a:p>
          <a:p>
            <a:endParaRPr lang="en-US" sz="1799" dirty="0"/>
          </a:p>
        </p:txBody>
      </p:sp>
    </p:spTree>
    <p:extLst>
      <p:ext uri="{BB962C8B-B14F-4D97-AF65-F5344CB8AC3E}">
        <p14:creationId xmlns:p14="http://schemas.microsoft.com/office/powerpoint/2010/main" val="429420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116FC1-F961-2D29-6B8D-445ECEFC2CFF}"/>
              </a:ext>
            </a:extLst>
          </p:cNvPr>
          <p:cNvSpPr>
            <a:spLocks noGrp="1"/>
          </p:cNvSpPr>
          <p:nvPr>
            <p:ph type="title"/>
          </p:nvPr>
        </p:nvSpPr>
        <p:spPr>
          <a:xfrm>
            <a:off x="589406" y="856850"/>
            <a:ext cx="4559396" cy="1127774"/>
          </a:xfrm>
        </p:spPr>
        <p:txBody>
          <a:bodyPr anchor="ctr">
            <a:normAutofit fontScale="90000"/>
          </a:bodyPr>
          <a:lstStyle/>
          <a:p>
            <a:r>
              <a:rPr lang="es-CL" sz="3699"/>
              <a:t>La abuela de la Quintrala</a:t>
            </a:r>
          </a:p>
        </p:txBody>
      </p:sp>
      <p:sp>
        <p:nvSpPr>
          <p:cNvPr id="3" name="Marcador de contenido 2">
            <a:extLst>
              <a:ext uri="{FF2B5EF4-FFF2-40B4-BE49-F238E27FC236}">
                <a16:creationId xmlns:a16="http://schemas.microsoft.com/office/drawing/2014/main" id="{D356AD6E-BA1D-9FAB-DE2E-42904E7D3C91}"/>
              </a:ext>
            </a:extLst>
          </p:cNvPr>
          <p:cNvSpPr>
            <a:spLocks noGrp="1"/>
          </p:cNvSpPr>
          <p:nvPr>
            <p:ph idx="1"/>
          </p:nvPr>
        </p:nvSpPr>
        <p:spPr>
          <a:xfrm>
            <a:off x="496695" y="2330792"/>
            <a:ext cx="4652108" cy="4103262"/>
          </a:xfrm>
        </p:spPr>
        <p:txBody>
          <a:bodyPr anchor="ctr">
            <a:normAutofit/>
          </a:bodyPr>
          <a:lstStyle/>
          <a:p>
            <a:r>
              <a:rPr lang="es-MX" sz="1999" b="1" dirty="0">
                <a:highlight>
                  <a:srgbClr val="FFFFFF"/>
                </a:highlight>
                <a:latin typeface="Arial" panose="020B0604020202020204" pitchFamily="34" charset="0"/>
              </a:rPr>
              <a:t>María de </a:t>
            </a:r>
            <a:r>
              <a:rPr lang="es-MX" sz="1999" b="1" dirty="0" err="1">
                <a:highlight>
                  <a:srgbClr val="FFFFFF"/>
                </a:highlight>
                <a:latin typeface="Arial" panose="020B0604020202020204" pitchFamily="34" charset="0"/>
              </a:rPr>
              <a:t>Encío</a:t>
            </a:r>
            <a:r>
              <a:rPr lang="es-MX" sz="1999" dirty="0">
                <a:highlight>
                  <a:srgbClr val="FFFFFF"/>
                </a:highlight>
                <a:latin typeface="Arial" panose="020B0604020202020204" pitchFamily="34" charset="0"/>
              </a:rPr>
              <a:t>, natural de Bayona en Galicia, mujer de Gonzalo de los Ríos, vecina de Santiago de Chile, presa con secuestro de bienes por el Santo Oficio, testificada ante el Provisor de haber dicho que </a:t>
            </a:r>
            <a:r>
              <a:rPr lang="es-MX" sz="1999" b="1" dirty="0">
                <a:highlight>
                  <a:srgbClr val="FFFFFF"/>
                </a:highlight>
                <a:latin typeface="Arial" panose="020B0604020202020204" pitchFamily="34" charset="0"/>
              </a:rPr>
              <a:t>... </a:t>
            </a:r>
            <a:r>
              <a:rPr lang="es-MX" sz="1999" dirty="0">
                <a:highlight>
                  <a:srgbClr val="FFFFFF"/>
                </a:highlight>
                <a:latin typeface="Arial" panose="020B0604020202020204" pitchFamily="34" charset="0"/>
              </a:rPr>
              <a:t>'si una mujer casada o doncella  se sentía preñada y no de su marido, por encubrir su fama </a:t>
            </a:r>
            <a:r>
              <a:rPr lang="es-MX" sz="1999" b="1" dirty="0">
                <a:highlight>
                  <a:srgbClr val="FFFFFF"/>
                </a:highlight>
                <a:latin typeface="Arial" panose="020B0604020202020204" pitchFamily="34" charset="0"/>
              </a:rPr>
              <a:t>podía matar la criatura en el vientre o tomar cosas con que la echase</a:t>
            </a:r>
            <a:r>
              <a:rPr lang="es-MX" sz="1999" dirty="0">
                <a:highlight>
                  <a:srgbClr val="FFFFFF"/>
                </a:highlight>
                <a:latin typeface="Arial" panose="020B0604020202020204" pitchFamily="34" charset="0"/>
              </a:rPr>
              <a:t>', y aunque se lo contradijeron y reprendieron, siempre se quedó en su opinión</a:t>
            </a:r>
            <a:endParaRPr lang="es-CL" sz="1999" dirty="0"/>
          </a:p>
        </p:txBody>
      </p:sp>
      <p:pic>
        <p:nvPicPr>
          <p:cNvPr id="14338" name="Picture 2" descr="undefined">
            <a:extLst>
              <a:ext uri="{FF2B5EF4-FFF2-40B4-BE49-F238E27FC236}">
                <a16:creationId xmlns:a16="http://schemas.microsoft.com/office/drawing/2014/main" id="{A5FA98F7-4D4D-CFD7-FF3C-C5459035E7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212" r="-1" b="-1"/>
          <a:stretch/>
        </p:blipFill>
        <p:spPr bwMode="auto">
          <a:xfrm>
            <a:off x="5976231" y="800037"/>
            <a:ext cx="5423997" cy="525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41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51C4DA-DBE2-281B-1EBE-A4A278B25C70}"/>
              </a:ext>
            </a:extLst>
          </p:cNvPr>
          <p:cNvSpPr>
            <a:spLocks noGrp="1"/>
          </p:cNvSpPr>
          <p:nvPr>
            <p:ph type="title"/>
          </p:nvPr>
        </p:nvSpPr>
        <p:spPr>
          <a:xfrm>
            <a:off x="1218883" y="431800"/>
            <a:ext cx="9751060" cy="1168400"/>
          </a:xfrm>
        </p:spPr>
        <p:txBody>
          <a:bodyPr anchor="b">
            <a:normAutofit/>
          </a:bodyPr>
          <a:lstStyle/>
          <a:p>
            <a:r>
              <a:rPr lang="es-MX"/>
              <a:t>Mercedes Valdivieso (1924-1993)</a:t>
            </a:r>
            <a:br>
              <a:rPr lang="es-MX"/>
            </a:br>
            <a:endParaRPr lang="es-CL" dirty="0"/>
          </a:p>
        </p:txBody>
      </p:sp>
      <p:sp>
        <p:nvSpPr>
          <p:cNvPr id="3" name="Marcador de contenido 2">
            <a:extLst>
              <a:ext uri="{FF2B5EF4-FFF2-40B4-BE49-F238E27FC236}">
                <a16:creationId xmlns:a16="http://schemas.microsoft.com/office/drawing/2014/main" id="{4A20F129-5DDA-91D2-B5BB-E5E36E4FA8BF}"/>
              </a:ext>
            </a:extLst>
          </p:cNvPr>
          <p:cNvSpPr>
            <a:spLocks noGrp="1"/>
          </p:cNvSpPr>
          <p:nvPr>
            <p:ph sz="half" idx="1"/>
          </p:nvPr>
        </p:nvSpPr>
        <p:spPr>
          <a:xfrm>
            <a:off x="1218883" y="1803400"/>
            <a:ext cx="4773956" cy="4267200"/>
          </a:xfrm>
        </p:spPr>
        <p:txBody>
          <a:bodyPr>
            <a:normAutofit/>
          </a:bodyPr>
          <a:lstStyle/>
          <a:p>
            <a:r>
              <a:rPr lang="es-MX" sz="2000" i="1"/>
              <a:t>“Si preocuparse, haberse interesado en la otra mitad de la especie que no tiene voz es ser feminista, lo soy”</a:t>
            </a:r>
            <a:br>
              <a:rPr lang="es-MX" sz="2000"/>
            </a:br>
            <a:r>
              <a:rPr lang="es-MX" sz="2000" dirty="0"/>
              <a:t>Mercedes Valdivieso</a:t>
            </a:r>
            <a:endParaRPr lang="es-MX" sz="2000"/>
          </a:p>
          <a:p>
            <a:r>
              <a:rPr lang="es-MX" sz="2000"/>
              <a:t>Escritora nacida en Santiago. Parte de la gen. de 1950. Centró su obra literaria en la temática de la mujer y su papel en la sociedad chilena de la época. Sus ideas la posicionaron como una de las precursoras del pensamiento femenino independiente...</a:t>
            </a:r>
          </a:p>
          <a:p>
            <a:r>
              <a:rPr lang="es-MX" sz="2000"/>
              <a:t>Obras destacadas: La brecha (1961), Maldita yo entre las mujeres (1991)</a:t>
            </a:r>
            <a:endParaRPr lang="es-CL" sz="2000"/>
          </a:p>
        </p:txBody>
      </p:sp>
      <p:pic>
        <p:nvPicPr>
          <p:cNvPr id="6146" name="Picture 2" descr="MC0015641">
            <a:extLst>
              <a:ext uri="{FF2B5EF4-FFF2-40B4-BE49-F238E27FC236}">
                <a16:creationId xmlns:a16="http://schemas.microsoft.com/office/drawing/2014/main" id="{3E2449F7-9C31-E0E6-73E7-747943BC9C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058" r="1" b="26736"/>
          <a:stretch>
            <a:fillRect/>
          </a:stretch>
        </p:blipFill>
        <p:spPr bwMode="auto">
          <a:xfrm>
            <a:off x="6195986" y="1803400"/>
            <a:ext cx="4773956" cy="4267200"/>
          </a:xfrm>
          <a:prstGeom prst="rect">
            <a:avLst/>
          </a:prstGeom>
          <a:solidFill>
            <a:srgbClr val="FFFFFF"/>
          </a:solidFill>
        </p:spPr>
      </p:pic>
    </p:spTree>
    <p:extLst>
      <p:ext uri="{BB962C8B-B14F-4D97-AF65-F5344CB8AC3E}">
        <p14:creationId xmlns:p14="http://schemas.microsoft.com/office/powerpoint/2010/main" val="2837020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4275F7-A317-BE67-CDCB-1F55E18CEE96}"/>
              </a:ext>
            </a:extLst>
          </p:cNvPr>
          <p:cNvSpPr>
            <a:spLocks noGrp="1"/>
          </p:cNvSpPr>
          <p:nvPr>
            <p:ph type="title"/>
          </p:nvPr>
        </p:nvSpPr>
        <p:spPr/>
        <p:txBody>
          <a:bodyPr/>
          <a:lstStyle/>
          <a:p>
            <a:r>
              <a:rPr lang="es-CL" dirty="0"/>
              <a:t>Nueva visión de la </a:t>
            </a:r>
            <a:r>
              <a:rPr lang="es-CL"/>
              <a:t>Quintrala</a:t>
            </a:r>
          </a:p>
        </p:txBody>
      </p:sp>
      <p:sp>
        <p:nvSpPr>
          <p:cNvPr id="3" name="Marcador de contenido 2">
            <a:extLst>
              <a:ext uri="{FF2B5EF4-FFF2-40B4-BE49-F238E27FC236}">
                <a16:creationId xmlns:a16="http://schemas.microsoft.com/office/drawing/2014/main" id="{B932F1FE-83F4-7BF5-003D-072A58EE7D47}"/>
              </a:ext>
            </a:extLst>
          </p:cNvPr>
          <p:cNvSpPr>
            <a:spLocks noGrp="1"/>
          </p:cNvSpPr>
          <p:nvPr>
            <p:ph idx="1"/>
          </p:nvPr>
        </p:nvSpPr>
        <p:spPr/>
        <p:txBody>
          <a:bodyPr/>
          <a:lstStyle/>
          <a:p>
            <a:pPr marL="0" indent="0">
              <a:buNone/>
            </a:pPr>
            <a:r>
              <a:rPr lang="es-MX" dirty="0"/>
              <a:t>“…en ella se resume todo lo que la mujer no puede ser. Lo que no esta permitido. Nosotros somos lo que nos impone la sociedad creada para los hombres. Ella se rebela a eso, es una mujer fuerte, que lucha con una tremenda energía interior. Luego de enviudar y perder a su hijo de diez años cuidó ella misma sus bienes, vivió sola en La Ligua. Por eso es marginada desde muy joven y ella lo sabe. Es una persona muy sensible y de una soledad infinita". (Puyol M, Andrea. "No defiendo a La </a:t>
            </a:r>
            <a:r>
              <a:rPr lang="es-MX" dirty="0" err="1"/>
              <a:t>Quintrala</a:t>
            </a:r>
            <a:r>
              <a:rPr lang="es-MX" dirty="0"/>
              <a:t>, sólo la entiendo", </a:t>
            </a:r>
            <a:r>
              <a:rPr lang="es-MX" i="1" dirty="0"/>
              <a:t>La Segunda,</a:t>
            </a:r>
            <a:r>
              <a:rPr lang="es-MX" dirty="0"/>
              <a:t> 11 de abril, 1991, p. 88)</a:t>
            </a:r>
            <a:endParaRPr lang="es-CL" dirty="0"/>
          </a:p>
        </p:txBody>
      </p:sp>
      <p:sp>
        <p:nvSpPr>
          <p:cNvPr id="4" name="Marcador de texto 3">
            <a:extLst>
              <a:ext uri="{FF2B5EF4-FFF2-40B4-BE49-F238E27FC236}">
                <a16:creationId xmlns:a16="http://schemas.microsoft.com/office/drawing/2014/main" id="{EC7C6D5A-88A4-FD28-782C-7FDD1145085C}"/>
              </a:ext>
            </a:extLst>
          </p:cNvPr>
          <p:cNvSpPr>
            <a:spLocks noGrp="1"/>
          </p:cNvSpPr>
          <p:nvPr>
            <p:ph type="body" sz="half" idx="2"/>
          </p:nvPr>
        </p:nvSpPr>
        <p:spPr/>
        <p:txBody>
          <a:bodyPr/>
          <a:lstStyle/>
          <a:p>
            <a:endParaRPr lang="es-CL"/>
          </a:p>
        </p:txBody>
      </p:sp>
    </p:spTree>
    <p:extLst>
      <p:ext uri="{BB962C8B-B14F-4D97-AF65-F5344CB8AC3E}">
        <p14:creationId xmlns:p14="http://schemas.microsoft.com/office/powerpoint/2010/main" val="409054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96A083-B188-8A61-42FD-667134A9CB10}"/>
              </a:ext>
            </a:extLst>
          </p:cNvPr>
          <p:cNvSpPr>
            <a:spLocks noGrp="1"/>
          </p:cNvSpPr>
          <p:nvPr>
            <p:ph type="title"/>
          </p:nvPr>
        </p:nvSpPr>
        <p:spPr>
          <a:xfrm>
            <a:off x="837982" y="449497"/>
            <a:ext cx="4706445" cy="1225331"/>
          </a:xfrm>
        </p:spPr>
        <p:txBody>
          <a:bodyPr anchor="b">
            <a:normAutofit/>
          </a:bodyPr>
          <a:lstStyle/>
          <a:p>
            <a:r>
              <a:rPr lang="es-CL" sz="2099" dirty="0">
                <a:solidFill>
                  <a:schemeClr val="bg1"/>
                </a:solidFill>
              </a:rPr>
              <a:t> </a:t>
            </a:r>
            <a:r>
              <a:rPr lang="es-CL" sz="2099" dirty="0">
                <a:solidFill>
                  <a:schemeClr val="tx2"/>
                </a:solidFill>
              </a:rPr>
              <a:t>“(…) entre lo santo y lo perverso de esta tierra hay tanto como un cabello” </a:t>
            </a:r>
            <a:br>
              <a:rPr lang="es-CL" sz="2099" dirty="0">
                <a:solidFill>
                  <a:schemeClr val="tx2"/>
                </a:solidFill>
              </a:rPr>
            </a:br>
            <a:endParaRPr lang="es-CL" sz="2099" dirty="0">
              <a:solidFill>
                <a:schemeClr val="tx2"/>
              </a:solidFill>
            </a:endParaRPr>
          </a:p>
        </p:txBody>
      </p:sp>
      <p:sp>
        <p:nvSpPr>
          <p:cNvPr id="3" name="Marcador de contenido 2">
            <a:extLst>
              <a:ext uri="{FF2B5EF4-FFF2-40B4-BE49-F238E27FC236}">
                <a16:creationId xmlns:a16="http://schemas.microsoft.com/office/drawing/2014/main" id="{062C9814-BE18-52AB-F4A9-94DDEE8EA2DD}"/>
              </a:ext>
            </a:extLst>
          </p:cNvPr>
          <p:cNvSpPr>
            <a:spLocks noGrp="1"/>
          </p:cNvSpPr>
          <p:nvPr>
            <p:ph idx="1"/>
          </p:nvPr>
        </p:nvSpPr>
        <p:spPr>
          <a:xfrm>
            <a:off x="897535" y="1909588"/>
            <a:ext cx="4585319" cy="3646760"/>
          </a:xfrm>
        </p:spPr>
        <p:txBody>
          <a:bodyPr>
            <a:normAutofit/>
          </a:bodyPr>
          <a:lstStyle/>
          <a:p>
            <a:pPr marL="0" indent="0">
              <a:buNone/>
            </a:pPr>
            <a:r>
              <a:rPr lang="es-MX" sz="1999" dirty="0">
                <a:solidFill>
                  <a:schemeClr val="tx2"/>
                </a:solidFill>
              </a:rPr>
              <a:t>Esa soy, padre </a:t>
            </a:r>
          </a:p>
          <a:p>
            <a:pPr marL="0" indent="0">
              <a:buNone/>
            </a:pPr>
            <a:r>
              <a:rPr lang="es-MX" sz="1999" dirty="0">
                <a:solidFill>
                  <a:schemeClr val="tx2"/>
                </a:solidFill>
              </a:rPr>
              <a:t>Hija de </a:t>
            </a:r>
            <a:r>
              <a:rPr lang="es-MX" sz="1999" dirty="0" err="1">
                <a:solidFill>
                  <a:schemeClr val="tx2"/>
                </a:solidFill>
              </a:rPr>
              <a:t>Llanka</a:t>
            </a:r>
            <a:r>
              <a:rPr lang="es-MX" sz="1999" dirty="0">
                <a:solidFill>
                  <a:schemeClr val="tx2"/>
                </a:solidFill>
              </a:rPr>
              <a:t> Curiqueo</a:t>
            </a:r>
          </a:p>
          <a:p>
            <a:pPr marL="0" indent="0">
              <a:buNone/>
            </a:pPr>
            <a:r>
              <a:rPr lang="es-MX" sz="1999" dirty="0">
                <a:solidFill>
                  <a:schemeClr val="tx2"/>
                </a:solidFill>
              </a:rPr>
              <a:t>Que es hija de Elvira de Talagante </a:t>
            </a:r>
          </a:p>
          <a:p>
            <a:pPr marL="0" indent="0">
              <a:buNone/>
            </a:pPr>
            <a:r>
              <a:rPr lang="es-MX" sz="1999" dirty="0">
                <a:solidFill>
                  <a:schemeClr val="tx2"/>
                </a:solidFill>
              </a:rPr>
              <a:t>Que es hija de </a:t>
            </a:r>
            <a:r>
              <a:rPr lang="es-MX" sz="1999" dirty="0" err="1">
                <a:solidFill>
                  <a:schemeClr val="tx2"/>
                </a:solidFill>
              </a:rPr>
              <a:t>Agueda</a:t>
            </a:r>
            <a:r>
              <a:rPr lang="es-MX" sz="1999" dirty="0">
                <a:solidFill>
                  <a:schemeClr val="tx2"/>
                </a:solidFill>
              </a:rPr>
              <a:t> Flores </a:t>
            </a:r>
          </a:p>
          <a:p>
            <a:pPr marL="0" indent="0">
              <a:buNone/>
            </a:pPr>
            <a:r>
              <a:rPr lang="es-MX" sz="1999" dirty="0">
                <a:solidFill>
                  <a:schemeClr val="tx2"/>
                </a:solidFill>
              </a:rPr>
              <a:t>Que es hija de Catalina, </a:t>
            </a:r>
          </a:p>
          <a:p>
            <a:pPr marL="0" indent="0">
              <a:buNone/>
            </a:pPr>
            <a:r>
              <a:rPr lang="es-MX" sz="1999" dirty="0">
                <a:solidFill>
                  <a:schemeClr val="tx2"/>
                </a:solidFill>
              </a:rPr>
              <a:t>Que es mi madre, </a:t>
            </a:r>
          </a:p>
          <a:p>
            <a:pPr marL="0" indent="0">
              <a:buNone/>
            </a:pPr>
            <a:r>
              <a:rPr lang="es-MX" sz="1999" dirty="0">
                <a:solidFill>
                  <a:schemeClr val="tx2"/>
                </a:solidFill>
              </a:rPr>
              <a:t>Que soy yo”</a:t>
            </a:r>
            <a:endParaRPr lang="es-CL" sz="1999" dirty="0">
              <a:solidFill>
                <a:schemeClr val="tx2"/>
              </a:solidFill>
            </a:endParaRPr>
          </a:p>
        </p:txBody>
      </p:sp>
      <p:pic>
        <p:nvPicPr>
          <p:cNvPr id="6146" name="Picture 2" descr="Maldita yo entre las mujeres">
            <a:extLst>
              <a:ext uri="{FF2B5EF4-FFF2-40B4-BE49-F238E27FC236}">
                <a16:creationId xmlns:a16="http://schemas.microsoft.com/office/drawing/2014/main" id="{CF2BB508-0285-E524-E115-716B1A5F0A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23753" y="893"/>
            <a:ext cx="4525101" cy="685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065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oksClassic_16x9">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BooksClassic_16x9">
      <a:majorFont>
        <a:latin typeface="Constantia"/>
        <a:ea typeface=""/>
        <a:cs typeface=""/>
      </a:majorFont>
      <a:minorFont>
        <a:latin typeface="Constantia"/>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miter lim="800000"/>
        </a:ln>
        <a:ln w="28575"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100000"/>
                <a:shade val="90000"/>
                <a:satMod val="150000"/>
              </a:schemeClr>
            </a:gs>
            <a:gs pos="60000">
              <a:schemeClr val="phClr">
                <a:shade val="20000"/>
                <a:satMod val="255000"/>
              </a:schemeClr>
            </a:gs>
          </a:gsLst>
          <a:lin ang="5400000" scaled="0"/>
        </a:gradFill>
        <a:blipFill rotWithShape="1">
          <a:blip xmlns:r="http://schemas.openxmlformats.org/officeDocument/2006/relationships" r:embed="rId1">
            <a:duotone>
              <a:schemeClr val="phClr">
                <a:shade val="12000"/>
                <a:satMod val="240000"/>
              </a:schemeClr>
              <a:schemeClr val="phClr"/>
            </a:duotone>
          </a:blip>
          <a:stretch/>
        </a:blip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2857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BooksClassic_16x9">
      <a:majorFont>
        <a:latin typeface="Constantia"/>
        <a:ea typeface=""/>
        <a:cs typeface=""/>
      </a:majorFont>
      <a:minorFont>
        <a:latin typeface="Constantia"/>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miter lim="800000"/>
        </a:ln>
        <a:ln w="28575"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BooksClassic_16x9">
      <a:majorFont>
        <a:latin typeface="Constantia"/>
        <a:ea typeface=""/>
        <a:cs typeface=""/>
      </a:majorFont>
      <a:minorFont>
        <a:latin typeface="Constantia"/>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miter lim="800000"/>
        </a:ln>
        <a:ln w="28575"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5770035-53AD-43BC-9BF9-4253FE0A4B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Presentación de libro clásico (pantalla panorámica)</Template>
  <TotalTime>2117</TotalTime>
  <Words>1064</Words>
  <Application>Microsoft Office PowerPoint</Application>
  <PresentationFormat>Personalizado</PresentationFormat>
  <Paragraphs>65</Paragraphs>
  <Slides>14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Arial</vt:lpstr>
      <vt:lpstr>Constantia</vt:lpstr>
      <vt:lpstr>Oxygen</vt:lpstr>
      <vt:lpstr>Shruti</vt:lpstr>
      <vt:lpstr>BooksClassic_16x9</vt:lpstr>
      <vt:lpstr>La Quintrala, la bruja chilena</vt:lpstr>
      <vt:lpstr>Versiones de la Quintrala </vt:lpstr>
      <vt:lpstr>Presentación de PowerPoint</vt:lpstr>
      <vt:lpstr>Catalina de los Ríos Lisperguer  (1604 - 1665)</vt:lpstr>
      <vt:lpstr>PRONTUARIO </vt:lpstr>
      <vt:lpstr>Benjamín Vicuña Mackenna, creador de la Quintrala </vt:lpstr>
      <vt:lpstr>Fragmentación de la mujer en el imaginario chileno </vt:lpstr>
      <vt:lpstr>Presentación de PowerPoint</vt:lpstr>
      <vt:lpstr>La cuestión de Arauco (Vicuña Mackenna, el parlamentario)</vt:lpstr>
      <vt:lpstr>Presentación de PowerPoint</vt:lpstr>
      <vt:lpstr>La abuela de la Quintrala</vt:lpstr>
      <vt:lpstr>Mercedes Valdivieso (1924-1993) </vt:lpstr>
      <vt:lpstr>Nueva visión de la Quintrala</vt:lpstr>
      <vt:lpstr> “(…) entre lo santo y lo perverso de esta tierra hay tanto como un cabello”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keywords/>
  <cp:lastModifiedBy>Roberto Suazo</cp:lastModifiedBy>
  <cp:revision>18</cp:revision>
  <dcterms:created xsi:type="dcterms:W3CDTF">2015-09-20T13:00:19Z</dcterms:created>
  <dcterms:modified xsi:type="dcterms:W3CDTF">2025-07-02T16:00:21Z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TC028010599991</vt:lpwstr>
  </property>
</Properties>
</file>