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61" r:id="rId4"/>
    <p:sldId id="257"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1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41901-E1B8-4E13-8E66-B9B9740431A0}" type="datetimeFigureOut">
              <a:rPr lang="es-CL" smtClean="0"/>
              <a:t>29-06-2025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F2814C-DD74-4E53-A5B6-DB0360319F00}" type="slidenum">
              <a:rPr lang="es-CL" smtClean="0"/>
              <a:t>‹Nº›</a:t>
            </a:fld>
            <a:endParaRPr lang="es-CL"/>
          </a:p>
        </p:txBody>
      </p:sp>
    </p:spTree>
    <p:extLst>
      <p:ext uri="{BB962C8B-B14F-4D97-AF65-F5344CB8AC3E}">
        <p14:creationId xmlns:p14="http://schemas.microsoft.com/office/powerpoint/2010/main" val="1375822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04F2814C-DD74-4E53-A5B6-DB0360319F00}" type="slidenum">
              <a:rPr lang="es-CL" smtClean="0"/>
              <a:t>12</a:t>
            </a:fld>
            <a:endParaRPr lang="es-CL"/>
          </a:p>
        </p:txBody>
      </p:sp>
    </p:spTree>
    <p:extLst>
      <p:ext uri="{BB962C8B-B14F-4D97-AF65-F5344CB8AC3E}">
        <p14:creationId xmlns:p14="http://schemas.microsoft.com/office/powerpoint/2010/main" val="416959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A73355-5A7C-F5F7-D50B-D693BD9290D5}"/>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513719D8-EC5D-DAFD-89DC-D4B6BDB6C1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D7EAE73E-FB13-DBB0-9DCF-8AD24938169A}"/>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CADD6185-2206-743D-3499-A51C6D1B54F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FE62818-E3E0-67DB-46F4-F17712951D6D}"/>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287759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2651A-519B-6732-5436-ACEDB3A64BDC}"/>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22852E20-AB4E-D8F0-357E-0A36E65A38B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1DD05667-DBDB-A105-0633-CF4BCF0D8EE4}"/>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427DB201-BB76-59A9-E343-B280873FEA7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A58900A-DC4E-7709-7488-5E53547402B4}"/>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496841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7AB559-B411-9B1D-6A56-A77D2EED6CC4}"/>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693A93C6-6ABB-B9E7-C65C-9D2E48864C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C7CDE97B-F3C0-C7C4-C536-EEAB8071D121}"/>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EE8FE316-16CC-551A-CEDF-6DFD380CE79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92A31A9-CB4C-2012-A398-3113C326C6DD}"/>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1948905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6F125C-FCF3-E124-9789-FC0F30770756}"/>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FB27C9F9-6A26-5EA8-CD50-0604E6BBDBD1}"/>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E2D08BB0-B728-9603-5CD8-220B29F4A43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FA17FEBA-E664-3CB8-74F9-3BF1301EF087}"/>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6" name="Marcador de pie de página 5">
            <a:extLst>
              <a:ext uri="{FF2B5EF4-FFF2-40B4-BE49-F238E27FC236}">
                <a16:creationId xmlns:a16="http://schemas.microsoft.com/office/drawing/2014/main" id="{9A191652-0E63-D471-C5FE-1BC36DA8A51F}"/>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60DE4548-2A91-4336-3997-0BBC65D50426}"/>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233281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347CE1-FBFF-0012-FBCC-E7EFA5127143}"/>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A02ACA50-8F47-044B-C5E6-E311B9169B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385CE5B1-E4CC-1EDE-82CD-9914332F5BCE}"/>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A8851D5F-8B15-03F4-B340-CB6AE71848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996A5877-3686-4F1E-FF8A-D66AF9E4A165}"/>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2F9D2801-C78D-505C-A308-60F74897B199}"/>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8" name="Marcador de pie de página 7">
            <a:extLst>
              <a:ext uri="{FF2B5EF4-FFF2-40B4-BE49-F238E27FC236}">
                <a16:creationId xmlns:a16="http://schemas.microsoft.com/office/drawing/2014/main" id="{B4066EB4-1F97-3683-54AF-6F443FC2BCCD}"/>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488AF1AB-2E7D-587E-67E0-22E549104D7A}"/>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2159270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C4E8ED-4244-A93D-4FF7-B07CC0ED3BDA}"/>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1CAC56FC-9233-4A2E-6DE8-4DA5E24E1242}"/>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4" name="Marcador de pie de página 3">
            <a:extLst>
              <a:ext uri="{FF2B5EF4-FFF2-40B4-BE49-F238E27FC236}">
                <a16:creationId xmlns:a16="http://schemas.microsoft.com/office/drawing/2014/main" id="{3F0EC321-C01E-A260-E8F0-136E0553B03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99A388D7-7C77-B176-85E6-9BFE2C504A22}"/>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148602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FB6BF9-676C-1399-2CCE-1AFB2FF50960}"/>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3" name="Marcador de pie de página 2">
            <a:extLst>
              <a:ext uri="{FF2B5EF4-FFF2-40B4-BE49-F238E27FC236}">
                <a16:creationId xmlns:a16="http://schemas.microsoft.com/office/drawing/2014/main" id="{622BAABA-DFCB-C1E5-EB26-F1DC25B7DEDA}"/>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B5292715-3C9D-422F-E44F-80554FD2C398}"/>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2513131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ABFED-FA57-D575-AF84-F594A146284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AB48E580-0095-E255-1DC5-2A861345E9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823BF720-8E87-411E-DD6A-067EFDC561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7A503A18-3158-D6A0-F3CD-44B55297D49E}"/>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6" name="Marcador de pie de página 5">
            <a:extLst>
              <a:ext uri="{FF2B5EF4-FFF2-40B4-BE49-F238E27FC236}">
                <a16:creationId xmlns:a16="http://schemas.microsoft.com/office/drawing/2014/main" id="{2388541B-B93A-4CF7-B9A8-78BFEF35A8E0}"/>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0F46593-0CFF-EDCA-F92D-E160C5302DBE}"/>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301797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0A720-8680-CBD1-BC2F-70E9DA1A204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92467C24-EC33-87E1-96AC-12798E4D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A59D39A-AD4B-B1A9-66A6-A5FCD1FF88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34383E7-A257-B0FC-DAFC-2E07148E961C}"/>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6" name="Marcador de pie de página 5">
            <a:extLst>
              <a:ext uri="{FF2B5EF4-FFF2-40B4-BE49-F238E27FC236}">
                <a16:creationId xmlns:a16="http://schemas.microsoft.com/office/drawing/2014/main" id="{4B85D635-BDFA-5103-195E-13477C75F28F}"/>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AAE50A64-7348-8FB6-C89D-AE911EE67857}"/>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9837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25C627-1E53-F4BB-30F3-AD377BF9D88A}"/>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9699C448-484D-A5A9-5B14-8DE9330A17FA}"/>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2D69774F-9FAD-21E5-2F45-CF270A9B6F76}"/>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F3D247E4-1237-4D2D-5A76-B4FD6B21234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693EC86-D67F-878C-BA55-3F5DCDC85E59}"/>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1756938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50E443-288F-8A3F-EDAC-A412F5C09D70}"/>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3D4988C9-9C49-DD68-F731-8BE9744F5F78}"/>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877A6F54-4222-5A3E-0F4A-62101AB2107E}"/>
              </a:ext>
            </a:extLst>
          </p:cNvPr>
          <p:cNvSpPr>
            <a:spLocks noGrp="1"/>
          </p:cNvSpPr>
          <p:nvPr>
            <p:ph type="dt" sz="half" idx="10"/>
          </p:nvPr>
        </p:nvSpPr>
        <p:spPr/>
        <p:txBody>
          <a:body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6BEB0097-0AA1-65A3-4A90-CD638E88936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1CE9567-7699-7BD1-D937-384D70A235A1}"/>
              </a:ext>
            </a:extLst>
          </p:cNvPr>
          <p:cNvSpPr>
            <a:spLocks noGrp="1"/>
          </p:cNvSpPr>
          <p:nvPr>
            <p:ph type="sldNum" sz="quarter" idx="12"/>
          </p:nvPr>
        </p:nvSpPr>
        <p:spPr/>
        <p:txBody>
          <a:bodyPr/>
          <a:lstStyle/>
          <a:p>
            <a:fld id="{1009A990-53F2-44DE-8A1D-5ED887068AD6}" type="slidenum">
              <a:rPr lang="es-CL" smtClean="0"/>
              <a:t>‹Nº›</a:t>
            </a:fld>
            <a:endParaRPr lang="es-CL"/>
          </a:p>
        </p:txBody>
      </p:sp>
    </p:spTree>
    <p:extLst>
      <p:ext uri="{BB962C8B-B14F-4D97-AF65-F5344CB8AC3E}">
        <p14:creationId xmlns:p14="http://schemas.microsoft.com/office/powerpoint/2010/main" val="152014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EC5B108-95CE-539A-B7B2-D33D60E2B4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A6C72801-5552-D5E1-6BBB-DD55A98B0F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83044767-3DE1-82F7-AF14-8EED5B46B9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156D57-CAA1-46FD-8571-8D77791F8F53}" type="datetimeFigureOut">
              <a:rPr lang="es-CL" smtClean="0"/>
              <a:t>29-06-2025</a:t>
            </a:fld>
            <a:endParaRPr lang="es-CL"/>
          </a:p>
        </p:txBody>
      </p:sp>
      <p:sp>
        <p:nvSpPr>
          <p:cNvPr id="5" name="Marcador de pie de página 4">
            <a:extLst>
              <a:ext uri="{FF2B5EF4-FFF2-40B4-BE49-F238E27FC236}">
                <a16:creationId xmlns:a16="http://schemas.microsoft.com/office/drawing/2014/main" id="{86461485-D8FB-D639-A631-FBE5D47578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CCE993CC-0078-6106-EF67-1282CFE68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09A990-53F2-44DE-8A1D-5ED887068AD6}" type="slidenum">
              <a:rPr lang="es-CL" smtClean="0"/>
              <a:t>‹Nº›</a:t>
            </a:fld>
            <a:endParaRPr lang="es-CL"/>
          </a:p>
        </p:txBody>
      </p:sp>
    </p:spTree>
    <p:extLst>
      <p:ext uri="{BB962C8B-B14F-4D97-AF65-F5344CB8AC3E}">
        <p14:creationId xmlns:p14="http://schemas.microsoft.com/office/powerpoint/2010/main" val="4224327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es.wikipedia.org/wiki/Literatura_de_los_hijos#cite_note-:0-1"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es.wikipedia.org/wiki/Literatura_de_los_hijos#cite_note-:1-2"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sí fue el golpe de Estado en Chile y la dictadura de Pinochet">
            <a:extLst>
              <a:ext uri="{FF2B5EF4-FFF2-40B4-BE49-F238E27FC236}">
                <a16:creationId xmlns:a16="http://schemas.microsoft.com/office/drawing/2014/main" id="{0CCE77C3-747D-2259-F2DD-25B8B39BE920}"/>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F5274B6B-AF1C-5A8A-DA1C-00CD50E22523}"/>
              </a:ext>
            </a:extLst>
          </p:cNvPr>
          <p:cNvSpPr>
            <a:spLocks noGrp="1"/>
          </p:cNvSpPr>
          <p:nvPr>
            <p:ph type="ctrTitle"/>
          </p:nvPr>
        </p:nvSpPr>
        <p:spPr>
          <a:xfrm>
            <a:off x="1524000" y="1122362"/>
            <a:ext cx="9144000" cy="2900518"/>
          </a:xfrm>
        </p:spPr>
        <p:txBody>
          <a:bodyPr>
            <a:normAutofit/>
          </a:bodyPr>
          <a:lstStyle/>
          <a:p>
            <a:r>
              <a:rPr lang="es-CL">
                <a:solidFill>
                  <a:srgbClr val="FFFFFF"/>
                </a:solidFill>
              </a:rPr>
              <a:t>La  literatura de los hijos</a:t>
            </a:r>
          </a:p>
        </p:txBody>
      </p:sp>
      <p:sp>
        <p:nvSpPr>
          <p:cNvPr id="3" name="Subtítulo 2">
            <a:extLst>
              <a:ext uri="{FF2B5EF4-FFF2-40B4-BE49-F238E27FC236}">
                <a16:creationId xmlns:a16="http://schemas.microsoft.com/office/drawing/2014/main" id="{5D286090-B6C0-B8EC-2531-720BA9B0397D}"/>
              </a:ext>
            </a:extLst>
          </p:cNvPr>
          <p:cNvSpPr>
            <a:spLocks noGrp="1"/>
          </p:cNvSpPr>
          <p:nvPr>
            <p:ph type="subTitle" idx="1"/>
          </p:nvPr>
        </p:nvSpPr>
        <p:spPr>
          <a:xfrm>
            <a:off x="1524000" y="4159404"/>
            <a:ext cx="9144000" cy="1098395"/>
          </a:xfrm>
        </p:spPr>
        <p:txBody>
          <a:bodyPr>
            <a:normAutofit/>
          </a:bodyPr>
          <a:lstStyle/>
          <a:p>
            <a:r>
              <a:rPr lang="es-CL" dirty="0">
                <a:solidFill>
                  <a:srgbClr val="FFFFFF"/>
                </a:solidFill>
              </a:rPr>
              <a:t>Alejandro Zambra, Nona Fernández y Juan Pablo Sutherland</a:t>
            </a:r>
          </a:p>
        </p:txBody>
      </p:sp>
    </p:spTree>
    <p:extLst>
      <p:ext uri="{BB962C8B-B14F-4D97-AF65-F5344CB8AC3E}">
        <p14:creationId xmlns:p14="http://schemas.microsoft.com/office/powerpoint/2010/main" val="33095563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DF1C2DA-6557-CC46-2390-9FEE44FBC877}"/>
              </a:ext>
            </a:extLst>
          </p:cNvPr>
          <p:cNvSpPr>
            <a:spLocks noGrp="1"/>
          </p:cNvSpPr>
          <p:nvPr>
            <p:ph type="title"/>
          </p:nvPr>
        </p:nvSpPr>
        <p:spPr>
          <a:xfrm>
            <a:off x="838200" y="4669978"/>
            <a:ext cx="4391024" cy="1173700"/>
          </a:xfrm>
        </p:spPr>
        <p:txBody>
          <a:bodyPr anchor="t">
            <a:normAutofit fontScale="90000"/>
          </a:bodyPr>
          <a:lstStyle/>
          <a:p>
            <a:r>
              <a:rPr lang="es-CL" sz="4000" dirty="0">
                <a:solidFill>
                  <a:schemeClr val="bg1"/>
                </a:solidFill>
              </a:rPr>
              <a:t>La literatura de los hijos</a:t>
            </a:r>
          </a:p>
        </p:txBody>
      </p:sp>
      <p:pic>
        <p:nvPicPr>
          <p:cNvPr id="1028" name="Picture 4" descr="No photo description available.">
            <a:extLst>
              <a:ext uri="{FF2B5EF4-FFF2-40B4-BE49-F238E27FC236}">
                <a16:creationId xmlns:a16="http://schemas.microsoft.com/office/drawing/2014/main" id="{E7FF461C-A7AA-066B-09B7-288CD0193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388"/>
          <a:stretch>
            <a:fillRect/>
          </a:stretch>
        </p:blipFill>
        <p:spPr bwMode="auto">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Alejandro Zambra – UDP – Universidad Diego Portales">
            <a:extLst>
              <a:ext uri="{FF2B5EF4-FFF2-40B4-BE49-F238E27FC236}">
                <a16:creationId xmlns:a16="http://schemas.microsoft.com/office/drawing/2014/main" id="{D70FFAB1-D2FA-D873-15C5-95D327202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561" r="15311"/>
          <a:stretch>
            <a:fillRect/>
          </a:stretch>
        </p:blipFill>
        <p:spPr bwMode="auto">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6607284-102B-9128-F06F-6C181045E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 b="1803"/>
          <a:stretch>
            <a:fillRect/>
          </a:stretch>
        </p:blipFill>
        <p:spPr bwMode="auto">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Lst>
        </p:spPr>
      </p:pic>
      <p:grpSp>
        <p:nvGrpSpPr>
          <p:cNvPr id="1037" name="Group 1036">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038" name="Freeform: Shape 1037">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Marcador de contenido 2">
            <a:extLst>
              <a:ext uri="{FF2B5EF4-FFF2-40B4-BE49-F238E27FC236}">
                <a16:creationId xmlns:a16="http://schemas.microsoft.com/office/drawing/2014/main" id="{CE7ABD4D-1653-0B1B-426D-D97B82A4D4BE}"/>
              </a:ext>
            </a:extLst>
          </p:cNvPr>
          <p:cNvSpPr>
            <a:spLocks noGrp="1"/>
          </p:cNvSpPr>
          <p:nvPr>
            <p:ph idx="1"/>
          </p:nvPr>
        </p:nvSpPr>
        <p:spPr>
          <a:xfrm>
            <a:off x="5062654" y="4743662"/>
            <a:ext cx="6751521" cy="1656835"/>
          </a:xfrm>
        </p:spPr>
        <p:txBody>
          <a:bodyPr>
            <a:normAutofit fontScale="92500"/>
          </a:bodyPr>
          <a:lstStyle/>
          <a:p>
            <a:r>
              <a:rPr lang="es-CL" sz="2400" dirty="0">
                <a:solidFill>
                  <a:schemeClr val="bg1">
                    <a:alpha val="80000"/>
                  </a:schemeClr>
                </a:solidFill>
              </a:rPr>
              <a:t>Formas de volver a casa (2011) – Alejandro Zambra</a:t>
            </a:r>
          </a:p>
          <a:p>
            <a:r>
              <a:rPr lang="es-CL" sz="2400" dirty="0" err="1">
                <a:solidFill>
                  <a:schemeClr val="bg1">
                    <a:alpha val="80000"/>
                  </a:schemeClr>
                </a:solidFill>
              </a:rPr>
              <a:t>Space</a:t>
            </a:r>
            <a:r>
              <a:rPr lang="es-CL" sz="2400" dirty="0">
                <a:solidFill>
                  <a:schemeClr val="bg1">
                    <a:alpha val="80000"/>
                  </a:schemeClr>
                </a:solidFill>
              </a:rPr>
              <a:t> </a:t>
            </a:r>
            <a:r>
              <a:rPr lang="es-CL" sz="2400" dirty="0" err="1">
                <a:solidFill>
                  <a:schemeClr val="bg1">
                    <a:alpha val="80000"/>
                  </a:schemeClr>
                </a:solidFill>
              </a:rPr>
              <a:t>invaders</a:t>
            </a:r>
            <a:r>
              <a:rPr lang="es-CL" sz="2400" dirty="0">
                <a:solidFill>
                  <a:schemeClr val="bg1">
                    <a:alpha val="80000"/>
                  </a:schemeClr>
                </a:solidFill>
              </a:rPr>
              <a:t> (2013) – Nona Fernández</a:t>
            </a:r>
          </a:p>
          <a:p>
            <a:r>
              <a:rPr lang="es-CL" sz="2400" dirty="0">
                <a:solidFill>
                  <a:schemeClr val="bg1">
                    <a:alpha val="80000"/>
                  </a:schemeClr>
                </a:solidFill>
              </a:rPr>
              <a:t>Papelucho gay en dictadura  (2019)– Juan Pablo Sutherland</a:t>
            </a:r>
          </a:p>
          <a:p>
            <a:endParaRPr lang="es-CL" sz="2400" dirty="0">
              <a:solidFill>
                <a:schemeClr val="bg1">
                  <a:alpha val="80000"/>
                </a:schemeClr>
              </a:solidFill>
            </a:endParaRPr>
          </a:p>
        </p:txBody>
      </p:sp>
      <p:pic>
        <p:nvPicPr>
          <p:cNvPr id="5" name="Imagen 4">
            <a:extLst>
              <a:ext uri="{FF2B5EF4-FFF2-40B4-BE49-F238E27FC236}">
                <a16:creationId xmlns:a16="http://schemas.microsoft.com/office/drawing/2014/main" id="{8ED95896-968B-B3BA-8725-C1008C96A0B0}"/>
              </a:ext>
            </a:extLst>
          </p:cNvPr>
          <p:cNvPicPr>
            <a:picLocks noChangeAspect="1"/>
          </p:cNvPicPr>
          <p:nvPr/>
        </p:nvPicPr>
        <p:blipFill>
          <a:blip r:embed="rId6"/>
          <a:stretch>
            <a:fillRect/>
          </a:stretch>
        </p:blipFill>
        <p:spPr>
          <a:xfrm>
            <a:off x="5088586" y="3819020"/>
            <a:ext cx="6725589" cy="2743583"/>
          </a:xfrm>
          <a:prstGeom prst="rect">
            <a:avLst/>
          </a:prstGeom>
        </p:spPr>
      </p:pic>
    </p:spTree>
    <p:extLst>
      <p:ext uri="{BB962C8B-B14F-4D97-AF65-F5344CB8AC3E}">
        <p14:creationId xmlns:p14="http://schemas.microsoft.com/office/powerpoint/2010/main" val="174841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sí fue el golpe de Estado en Chile y la dictadura de Pinochet">
            <a:extLst>
              <a:ext uri="{FF2B5EF4-FFF2-40B4-BE49-F238E27FC236}">
                <a16:creationId xmlns:a16="http://schemas.microsoft.com/office/drawing/2014/main" id="{9E3D6C69-52BC-B45D-44AA-A3AD30C7A7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688"/>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1F1F6F72-6D38-5F5D-1705-07F7894F7938}"/>
              </a:ext>
            </a:extLst>
          </p:cNvPr>
          <p:cNvSpPr>
            <a:spLocks noGrp="1"/>
          </p:cNvSpPr>
          <p:nvPr>
            <p:ph idx="1"/>
          </p:nvPr>
        </p:nvSpPr>
        <p:spPr>
          <a:xfrm>
            <a:off x="7531610" y="1001486"/>
            <a:ext cx="4366476" cy="5175477"/>
          </a:xfrm>
        </p:spPr>
        <p:txBody>
          <a:bodyPr>
            <a:normAutofit/>
          </a:bodyPr>
          <a:lstStyle/>
          <a:p>
            <a:pPr algn="just"/>
            <a:r>
              <a:rPr lang="es-MX" sz="1800" dirty="0">
                <a:latin typeface="Calibri" panose="020F0502020204030204" pitchFamily="34" charset="0"/>
                <a:ea typeface="Calibri" panose="020F0502020204030204" pitchFamily="34" charset="0"/>
                <a:cs typeface="Calibri" panose="020F0502020204030204" pitchFamily="34" charset="0"/>
              </a:rPr>
              <a:t>La </a:t>
            </a:r>
            <a:r>
              <a:rPr lang="es-MX" sz="1800" b="1" dirty="0">
                <a:latin typeface="Calibri" panose="020F0502020204030204" pitchFamily="34" charset="0"/>
                <a:ea typeface="Calibri" panose="020F0502020204030204" pitchFamily="34" charset="0"/>
                <a:cs typeface="Calibri" panose="020F0502020204030204" pitchFamily="34" charset="0"/>
              </a:rPr>
              <a:t>literatura de los hijos,</a:t>
            </a:r>
            <a:r>
              <a:rPr lang="es-MX" sz="1800" dirty="0">
                <a:latin typeface="Calibri" panose="020F0502020204030204" pitchFamily="34" charset="0"/>
                <a:ea typeface="Calibri" panose="020F0502020204030204" pitchFamily="34" charset="0"/>
                <a:cs typeface="Calibri" panose="020F0502020204030204" pitchFamily="34" charset="0"/>
              </a:rPr>
              <a:t> también conocida como </a:t>
            </a:r>
            <a:r>
              <a:rPr lang="es-MX" sz="1800" b="1" dirty="0">
                <a:latin typeface="Calibri" panose="020F0502020204030204" pitchFamily="34" charset="0"/>
                <a:ea typeface="Calibri" panose="020F0502020204030204" pitchFamily="34" charset="0"/>
                <a:cs typeface="Calibri" panose="020F0502020204030204" pitchFamily="34" charset="0"/>
              </a:rPr>
              <a:t>literatura de los hijos de la dictadura</a:t>
            </a:r>
            <a:r>
              <a:rPr lang="es-MX" sz="1800" dirty="0">
                <a:latin typeface="Calibri" panose="020F0502020204030204" pitchFamily="34" charset="0"/>
                <a:ea typeface="Calibri" panose="020F0502020204030204" pitchFamily="34" charset="0"/>
                <a:cs typeface="Calibri" panose="020F0502020204030204" pitchFamily="34" charset="0"/>
              </a:rPr>
              <a:t>,</a:t>
            </a:r>
            <a:r>
              <a:rPr lang="es-MX" sz="1800" baseline="30000" dirty="0">
                <a:latin typeface="Calibri" panose="020F0502020204030204" pitchFamily="34" charset="0"/>
                <a:ea typeface="Calibri" panose="020F0502020204030204" pitchFamily="34" charset="0"/>
                <a:cs typeface="Calibri" panose="020F0502020204030204" pitchFamily="34" charset="0"/>
                <a:hlinkClick r:id="rId3"/>
              </a:rPr>
              <a:t>[</a:t>
            </a:r>
            <a:r>
              <a:rPr lang="es-MX" sz="1800" dirty="0">
                <a:latin typeface="Calibri" panose="020F0502020204030204" pitchFamily="34" charset="0"/>
                <a:ea typeface="Calibri" panose="020F0502020204030204" pitchFamily="34" charset="0"/>
                <a:cs typeface="Calibri" panose="020F0502020204030204" pitchFamily="34" charset="0"/>
              </a:rPr>
              <a:t>​</a:t>
            </a:r>
            <a:r>
              <a:rPr lang="es-MX" sz="1800" b="1" dirty="0">
                <a:latin typeface="Calibri" panose="020F0502020204030204" pitchFamily="34" charset="0"/>
                <a:ea typeface="Calibri" panose="020F0502020204030204" pitchFamily="34" charset="0"/>
                <a:cs typeface="Calibri" panose="020F0502020204030204" pitchFamily="34" charset="0"/>
              </a:rPr>
              <a:t>narrativa de los hijos</a:t>
            </a:r>
            <a:r>
              <a:rPr lang="es-MX" sz="1800" baseline="30000" dirty="0">
                <a:latin typeface="Calibri" panose="020F0502020204030204" pitchFamily="34" charset="0"/>
                <a:ea typeface="Calibri" panose="020F0502020204030204" pitchFamily="34" charset="0"/>
                <a:cs typeface="Calibri" panose="020F0502020204030204" pitchFamily="34" charset="0"/>
                <a:hlinkClick r:id="rId4"/>
              </a:rPr>
              <a:t>]</a:t>
            </a:r>
            <a:r>
              <a:rPr lang="es-MX" sz="1800" dirty="0">
                <a:latin typeface="Calibri" panose="020F0502020204030204" pitchFamily="34" charset="0"/>
                <a:ea typeface="Calibri" panose="020F0502020204030204" pitchFamily="34" charset="0"/>
                <a:cs typeface="Calibri" panose="020F0502020204030204" pitchFamily="34" charset="0"/>
              </a:rPr>
              <a:t>​y </a:t>
            </a:r>
            <a:r>
              <a:rPr lang="es-MX" sz="1800" b="1" dirty="0">
                <a:latin typeface="Calibri" panose="020F0502020204030204" pitchFamily="34" charset="0"/>
                <a:ea typeface="Calibri" panose="020F0502020204030204" pitchFamily="34" charset="0"/>
                <a:cs typeface="Calibri" panose="020F0502020204030204" pitchFamily="34" charset="0"/>
              </a:rPr>
              <a:t>literatura </a:t>
            </a:r>
            <a:r>
              <a:rPr lang="es-MX" sz="1800" b="1" dirty="0" err="1">
                <a:latin typeface="Calibri" panose="020F0502020204030204" pitchFamily="34" charset="0"/>
                <a:ea typeface="Calibri" panose="020F0502020204030204" pitchFamily="34" charset="0"/>
                <a:cs typeface="Calibri" panose="020F0502020204030204" pitchFamily="34" charset="0"/>
              </a:rPr>
              <a:t>posmemoria</a:t>
            </a:r>
            <a:r>
              <a:rPr lang="es-MX" sz="1800" b="1" dirty="0">
                <a:latin typeface="Calibri" panose="020F0502020204030204" pitchFamily="34" charset="0"/>
                <a:ea typeface="Calibri" panose="020F0502020204030204" pitchFamily="34" charset="0"/>
                <a:cs typeface="Calibri" panose="020F0502020204030204" pitchFamily="34" charset="0"/>
              </a:rPr>
              <a:t> chilena</a:t>
            </a:r>
            <a:r>
              <a:rPr lang="es-MX" sz="1800" dirty="0">
                <a:latin typeface="Calibri" panose="020F0502020204030204" pitchFamily="34" charset="0"/>
                <a:ea typeface="Calibri" panose="020F0502020204030204" pitchFamily="34" charset="0"/>
                <a:cs typeface="Calibri" panose="020F0502020204030204" pitchFamily="34" charset="0"/>
              </a:rPr>
              <a:t> engloba aquellas novelas chilenas "que han incursionado en una mirada infantil o adolescente sobre la historia reciente con sus respectivas represiones, desapariciones y terror.</a:t>
            </a:r>
          </a:p>
          <a:p>
            <a:pPr algn="just"/>
            <a:endParaRPr lang="es-MX" sz="1800" dirty="0">
              <a:latin typeface="Calibri" panose="020F0502020204030204" pitchFamily="34" charset="0"/>
              <a:ea typeface="Calibri" panose="020F0502020204030204" pitchFamily="34" charset="0"/>
              <a:cs typeface="Calibri" panose="020F0502020204030204" pitchFamily="34" charset="0"/>
            </a:endParaRPr>
          </a:p>
          <a:p>
            <a:pPr algn="just"/>
            <a:r>
              <a:rPr lang="es-MX" sz="1800" dirty="0">
                <a:latin typeface="Calibri" panose="020F0502020204030204" pitchFamily="34" charset="0"/>
                <a:ea typeface="Calibri" panose="020F0502020204030204" pitchFamily="34" charset="0"/>
                <a:cs typeface="Calibri" panose="020F0502020204030204" pitchFamily="34" charset="0"/>
              </a:rPr>
              <a:t>Para la crítica chilena Lorena Amaro, los autores de este tipo de textos vivieron su infancia "bajo la violencia y crueldad de la dictadura pinochetista y haberse mantenido, como niños que eran, ajenos a los giros políticos"</a:t>
            </a:r>
            <a:endParaRPr lang="es-CL"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738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6"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332A3CDC-68EB-1CC9-F596-E2A6606D3B24}"/>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t="4287" b="13597"/>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43B6E91-F0C9-4943-D27A-3C965554B3FA}"/>
              </a:ext>
            </a:extLst>
          </p:cNvPr>
          <p:cNvSpPr>
            <a:spLocks noGrp="1"/>
          </p:cNvSpPr>
          <p:nvPr>
            <p:ph type="title"/>
          </p:nvPr>
        </p:nvSpPr>
        <p:spPr>
          <a:xfrm>
            <a:off x="841249" y="941832"/>
            <a:ext cx="10506456" cy="2057400"/>
          </a:xfrm>
        </p:spPr>
        <p:txBody>
          <a:bodyPr anchor="b">
            <a:normAutofit/>
          </a:bodyPr>
          <a:lstStyle/>
          <a:p>
            <a:r>
              <a:rPr lang="es-CL" sz="5000" dirty="0">
                <a:solidFill>
                  <a:srgbClr val="E97132"/>
                </a:solidFill>
              </a:rPr>
              <a:t>POSMEMORIA</a:t>
            </a:r>
          </a:p>
        </p:txBody>
      </p:sp>
      <p:sp>
        <p:nvSpPr>
          <p:cNvPr id="4105" name="Rectangle 410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07" name="Rectangle 410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39E47883-F291-B115-B534-750AB13DF72B}"/>
              </a:ext>
            </a:extLst>
          </p:cNvPr>
          <p:cNvSpPr>
            <a:spLocks noGrp="1"/>
          </p:cNvSpPr>
          <p:nvPr>
            <p:ph idx="1"/>
          </p:nvPr>
        </p:nvSpPr>
        <p:spPr>
          <a:xfrm>
            <a:off x="841248" y="3502152"/>
            <a:ext cx="10506456" cy="2670048"/>
          </a:xfrm>
        </p:spPr>
        <p:txBody>
          <a:bodyPr>
            <a:normAutofit/>
          </a:bodyPr>
          <a:lstStyle/>
          <a:p>
            <a:pPr marL="0" indent="0">
              <a:buNone/>
            </a:pPr>
            <a:r>
              <a:rPr lang="es-CL" sz="2000" dirty="0">
                <a:solidFill>
                  <a:schemeClr val="bg1"/>
                </a:solidFill>
              </a:rPr>
              <a:t>Concepto que se refiere a la transmisión y reelaboración de experiencias traumáticas por parte de los padres-protagonistas a las generaciones posteriores (o actores secundarios, según Zambra), es decir, a quienes vivieron los hechos de manera indirecta. Esta idea, inicialmente desarrollada por </a:t>
            </a:r>
            <a:r>
              <a:rPr lang="es-CL" sz="2000" dirty="0" err="1">
                <a:solidFill>
                  <a:schemeClr val="bg1"/>
                </a:solidFill>
              </a:rPr>
              <a:t>Yael</a:t>
            </a:r>
            <a:r>
              <a:rPr lang="es-CL" sz="2000" dirty="0">
                <a:solidFill>
                  <a:schemeClr val="bg1"/>
                </a:solidFill>
              </a:rPr>
              <a:t> </a:t>
            </a:r>
            <a:r>
              <a:rPr lang="es-CL" sz="2000" dirty="0" err="1">
                <a:solidFill>
                  <a:schemeClr val="bg1"/>
                </a:solidFill>
              </a:rPr>
              <a:t>Danieli</a:t>
            </a:r>
            <a:r>
              <a:rPr lang="es-CL" sz="2000" dirty="0">
                <a:solidFill>
                  <a:schemeClr val="bg1"/>
                </a:solidFill>
              </a:rPr>
              <a:t> (1998) en su estudio sobre los hijos de sobrevivientes del Holocausto, ha sido adaptada en Latinoamérica para comprender cómo las nuevas generaciones han asimilado y procesado el legado traumático de las dictaduras (Basile y González, 2022).</a:t>
            </a:r>
          </a:p>
        </p:txBody>
      </p:sp>
    </p:spTree>
    <p:extLst>
      <p:ext uri="{BB962C8B-B14F-4D97-AF65-F5344CB8AC3E}">
        <p14:creationId xmlns:p14="http://schemas.microsoft.com/office/powerpoint/2010/main" val="3549248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6A2960-D4B7-736F-354B-8F3052264B13}"/>
            </a:ext>
          </a:extLst>
        </p:cNvPr>
        <p:cNvGrpSpPr/>
        <p:nvPr/>
      </p:nvGrpSpPr>
      <p:grpSpPr>
        <a:xfrm>
          <a:off x="0" y="0"/>
          <a:ext cx="0" cy="0"/>
          <a:chOff x="0" y="0"/>
          <a:chExt cx="0" cy="0"/>
        </a:xfrm>
      </p:grpSpPr>
      <p:sp>
        <p:nvSpPr>
          <p:cNvPr id="5127"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047B3F81-E06D-9BE6-1B88-2363F6186291}"/>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t="3798" b="457"/>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4C2F7E1-A539-93E9-9DB1-367F70C27932}"/>
              </a:ext>
            </a:extLst>
          </p:cNvPr>
          <p:cNvSpPr>
            <a:spLocks noGrp="1"/>
          </p:cNvSpPr>
          <p:nvPr>
            <p:ph type="title"/>
          </p:nvPr>
        </p:nvSpPr>
        <p:spPr>
          <a:xfrm>
            <a:off x="841249" y="941832"/>
            <a:ext cx="10506456" cy="2057400"/>
          </a:xfrm>
        </p:spPr>
        <p:txBody>
          <a:bodyPr anchor="b">
            <a:normAutofit/>
          </a:bodyPr>
          <a:lstStyle/>
          <a:p>
            <a:r>
              <a:rPr lang="es-CL" sz="5000" dirty="0">
                <a:solidFill>
                  <a:srgbClr val="E97132"/>
                </a:solidFill>
              </a:rPr>
              <a:t>AUTOFICCIÓN</a:t>
            </a:r>
          </a:p>
        </p:txBody>
      </p:sp>
      <p:sp>
        <p:nvSpPr>
          <p:cNvPr id="5129" name="Rectangle 512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31" name="Rectangle 513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ECED4405-E50A-EF2A-9F6B-57948C2BEF5F}"/>
              </a:ext>
            </a:extLst>
          </p:cNvPr>
          <p:cNvSpPr>
            <a:spLocks noGrp="1"/>
          </p:cNvSpPr>
          <p:nvPr>
            <p:ph idx="1"/>
          </p:nvPr>
        </p:nvSpPr>
        <p:spPr>
          <a:xfrm>
            <a:off x="841248" y="3502152"/>
            <a:ext cx="10506456" cy="2670048"/>
          </a:xfrm>
        </p:spPr>
        <p:txBody>
          <a:bodyPr>
            <a:normAutofit/>
          </a:bodyPr>
          <a:lstStyle/>
          <a:p>
            <a:r>
              <a:rPr lang="es-ES" sz="2000">
                <a:solidFill>
                  <a:schemeClr val="bg1"/>
                </a:solidFill>
              </a:rPr>
              <a:t>Manuel Alberca, en su libro </a:t>
            </a:r>
            <a:r>
              <a:rPr lang="es-ES" sz="2000" i="1">
                <a:solidFill>
                  <a:schemeClr val="bg1"/>
                </a:solidFill>
              </a:rPr>
              <a:t>El pacto ambiguo: De la novela autobiográfica a la autoficción</a:t>
            </a:r>
            <a:r>
              <a:rPr lang="es-ES" sz="2000">
                <a:solidFill>
                  <a:schemeClr val="bg1"/>
                </a:solidFill>
              </a:rPr>
              <a:t> (2007), desarrolla el concepto de "pacto ambiguo", el cual revisa la noción de "pacto autobiográfico" propuesta por Philippe Lejeune en </a:t>
            </a:r>
            <a:r>
              <a:rPr lang="es-ES" sz="2000" i="1">
                <a:solidFill>
                  <a:schemeClr val="bg1"/>
                </a:solidFill>
              </a:rPr>
              <a:t>El pacto autobiográfico</a:t>
            </a:r>
            <a:r>
              <a:rPr lang="es-ES" sz="2000">
                <a:solidFill>
                  <a:schemeClr val="bg1"/>
                </a:solidFill>
              </a:rPr>
              <a:t> (1975). Mientras, para Lejeune, la autobiografía se basa en un acuerdo entre autor y lector, sustentado en la identidad entre autor, narrador y protagonista, Alberca argumenta que la autoficción rompe esta equivalencia, creando un espacio narrativo donde las líneas entre realidad y ficción se difuminan, lo que da lugar a una relación más compleja y ambigua con la verdad.</a:t>
            </a:r>
            <a:endParaRPr lang="es-CL" sz="2000">
              <a:solidFill>
                <a:schemeClr val="bg1"/>
              </a:solidFill>
            </a:endParaRPr>
          </a:p>
        </p:txBody>
      </p:sp>
    </p:spTree>
    <p:extLst>
      <p:ext uri="{BB962C8B-B14F-4D97-AF65-F5344CB8AC3E}">
        <p14:creationId xmlns:p14="http://schemas.microsoft.com/office/powerpoint/2010/main" val="2492322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Cuando Pinochet dejó fuera a las FF.AA. del sistema de AFP: Cámara revela  acta secreta de la dictadura « Diario y Radio Universidad Chile">
            <a:extLst>
              <a:ext uri="{FF2B5EF4-FFF2-40B4-BE49-F238E27FC236}">
                <a16:creationId xmlns:a16="http://schemas.microsoft.com/office/drawing/2014/main" id="{B04EB6BB-FD5A-27EC-5BC8-29B986B11B71}"/>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b="3017"/>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8BC81E8B-8EEF-C25F-33A9-1C5F427E9C9E}"/>
              </a:ext>
            </a:extLst>
          </p:cNvPr>
          <p:cNvSpPr>
            <a:spLocks noGrp="1"/>
          </p:cNvSpPr>
          <p:nvPr>
            <p:ph type="title"/>
          </p:nvPr>
        </p:nvSpPr>
        <p:spPr>
          <a:xfrm>
            <a:off x="841249" y="941832"/>
            <a:ext cx="10506456" cy="2057400"/>
          </a:xfrm>
        </p:spPr>
        <p:txBody>
          <a:bodyPr anchor="b">
            <a:normAutofit/>
          </a:bodyPr>
          <a:lstStyle/>
          <a:p>
            <a:r>
              <a:rPr lang="es-CL" sz="5000" dirty="0" err="1">
                <a:solidFill>
                  <a:srgbClr val="E97132"/>
                </a:solidFill>
                <a:latin typeface="Calibri" panose="020F0502020204030204" pitchFamily="34" charset="0"/>
                <a:ea typeface="Calibri" panose="020F0502020204030204" pitchFamily="34" charset="0"/>
                <a:cs typeface="Calibri" panose="020F0502020204030204" pitchFamily="34" charset="0"/>
              </a:rPr>
              <a:t>Autoficción</a:t>
            </a:r>
            <a:r>
              <a:rPr lang="es-CL" sz="5000" dirty="0">
                <a:solidFill>
                  <a:srgbClr val="E97132"/>
                </a:solidFill>
                <a:latin typeface="Calibri" panose="020F0502020204030204" pitchFamily="34" charset="0"/>
                <a:ea typeface="Calibri" panose="020F0502020204030204" pitchFamily="34" charset="0"/>
                <a:cs typeface="Calibri" panose="020F0502020204030204" pitchFamily="34" charset="0"/>
              </a:rPr>
              <a:t> y literatura de los hijos</a:t>
            </a:r>
          </a:p>
        </p:txBody>
      </p:sp>
      <p:sp>
        <p:nvSpPr>
          <p:cNvPr id="6153" name="Rectangle 615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55" name="Rectangle 615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8CD2326-77A7-3050-059C-573887688FCB}"/>
              </a:ext>
            </a:extLst>
          </p:cNvPr>
          <p:cNvSpPr>
            <a:spLocks noGrp="1"/>
          </p:cNvSpPr>
          <p:nvPr>
            <p:ph idx="1"/>
          </p:nvPr>
        </p:nvSpPr>
        <p:spPr>
          <a:xfrm>
            <a:off x="841248" y="3502152"/>
            <a:ext cx="10904438" cy="2974848"/>
          </a:xfrm>
        </p:spPr>
        <p:txBody>
          <a:bodyPr>
            <a:normAutofit fontScale="92500"/>
          </a:bodyPr>
          <a:lstStyle/>
          <a:p>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La </a:t>
            </a:r>
            <a:r>
              <a:rPr lang="es-CL"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autoficción</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se torna especialmente útil cuando los recuerdos no son suficientes o están distorsionados por el paso del tiempo o por el trauma colectivo. Como menciona </a:t>
            </a:r>
            <a:r>
              <a:rPr lang="es-CL" sz="1800" b="1" dirty="0">
                <a:solidFill>
                  <a:schemeClr val="bg1"/>
                </a:solidFill>
                <a:latin typeface="Calibri" panose="020F0502020204030204" pitchFamily="34" charset="0"/>
                <a:ea typeface="Calibri" panose="020F0502020204030204" pitchFamily="34" charset="0"/>
                <a:cs typeface="Calibri" panose="020F0502020204030204" pitchFamily="34" charset="0"/>
              </a:rPr>
              <a:t>Lorena Amaro en su libro La pose autobiográfica</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la </a:t>
            </a:r>
            <a:r>
              <a:rPr lang="es-CL"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autoficción</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"radica en la ambigua relación que tienden entre ficción y verdad histórica." Este enfoque es clave en lo que diversos críticos y novelistas nacionales han llamado la “literatura de los hijos”, donde la memoria heredada se entrelaza con la imaginación, creando una narrativa que resiste la interpretación estrictamente histórica u oficial.</a:t>
            </a:r>
          </a:p>
          <a:p>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En el contexto de la literatura chilena contemporánea, autores como Alejandro Zambra y Nona Fernández han sido fundamentales en explorar esta ambigüedad. La obra de Zambra, por ejemplo, a menudo es clasificada dentro de esta "literatura de los hijos", ya que sus personajes viven bajo la sombra de una dictadura que no experimentaron de primera mano, pero cuyas secuelas determinan su identidad. Según Amaro (2018, p. 305) la </a:t>
            </a:r>
            <a:r>
              <a:rPr lang="es-CL"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autoficción</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y la literatura de los hijos se caracterizan por "la deliberada pérdida de la inocencia" y "la exploración del recuerdo", lo que permite a los autores examinar los traumas heredados desde una perspectiva única y personal.</a:t>
            </a:r>
          </a:p>
          <a:p>
            <a:pPr marL="0" indent="0">
              <a:buNone/>
            </a:pPr>
            <a:endParaRPr lang="es-CL" sz="1600" dirty="0">
              <a:solidFill>
                <a:schemeClr val="bg1"/>
              </a:solidFill>
            </a:endParaRPr>
          </a:p>
        </p:txBody>
      </p:sp>
    </p:spTree>
    <p:extLst>
      <p:ext uri="{BB962C8B-B14F-4D97-AF65-F5344CB8AC3E}">
        <p14:creationId xmlns:p14="http://schemas.microsoft.com/office/powerpoint/2010/main" val="1632975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368C0051-9C39-D434-86F2-D7EB28C280BC}"/>
              </a:ext>
            </a:extLst>
          </p:cNvPr>
          <p:cNvSpPr>
            <a:spLocks noGrp="1"/>
          </p:cNvSpPr>
          <p:nvPr>
            <p:ph type="title"/>
          </p:nvPr>
        </p:nvSpPr>
        <p:spPr>
          <a:xfrm>
            <a:off x="838200" y="448721"/>
            <a:ext cx="4707671" cy="1225650"/>
          </a:xfrm>
        </p:spPr>
        <p:txBody>
          <a:bodyPr anchor="b">
            <a:normAutofit/>
          </a:bodyPr>
          <a:lstStyle/>
          <a:p>
            <a:endParaRPr lang="es-CL" sz="3800">
              <a:solidFill>
                <a:schemeClr val="bg1"/>
              </a:solidFill>
            </a:endParaRPr>
          </a:p>
        </p:txBody>
      </p:sp>
      <p:cxnSp>
        <p:nvCxnSpPr>
          <p:cNvPr id="7177" name="Straight Connector 717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231363E-E224-4163-F758-8675F5F46844}"/>
              </a:ext>
            </a:extLst>
          </p:cNvPr>
          <p:cNvSpPr>
            <a:spLocks noGrp="1"/>
          </p:cNvSpPr>
          <p:nvPr>
            <p:ph idx="1"/>
          </p:nvPr>
        </p:nvSpPr>
        <p:spPr>
          <a:xfrm>
            <a:off x="897769" y="1909192"/>
            <a:ext cx="4586513" cy="3647710"/>
          </a:xfrm>
        </p:spPr>
        <p:txBody>
          <a:bodyPr>
            <a:normAutofit/>
          </a:bodyPr>
          <a:lstStyle/>
          <a:p>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"Los de mi generación vivimos la democracia y la adolescencia al mismo tiempo. Nos dimos cuenta de que solo la segunda era totalmente cierta [...]; en los 90 tuvimos una sensación de orfandad muy grande. Se daban los problemas por archivados, pero advertimos que no lo estaban. Para explicar cualquier cosa en Chile tienes que ir a la dictadura. Es muy difícil no hablar de ella" </a:t>
            </a:r>
          </a:p>
          <a:p>
            <a:pPr marL="0" indent="0" algn="r">
              <a:buNone/>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Alejandro Zambra</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179" name="Straight Connector 717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0" name="Picture 2" descr="Formas de volver a casa - Zambra, Alejandro - 978-84-339-7743-4 - Editorial  Anagrama">
            <a:extLst>
              <a:ext uri="{FF2B5EF4-FFF2-40B4-BE49-F238E27FC236}">
                <a16:creationId xmlns:a16="http://schemas.microsoft.com/office/drawing/2014/main" id="{23AEECF6-2448-7568-66EE-2C4EDC75BEA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45091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666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F2E491-E0B4-E2C5-8737-E0DCD759A0B6}"/>
            </a:ext>
          </a:extLst>
        </p:cNvPr>
        <p:cNvGrpSpPr/>
        <p:nvPr/>
      </p:nvGrpSpPr>
      <p:grpSpPr>
        <a:xfrm>
          <a:off x="0" y="0"/>
          <a:ext cx="0" cy="0"/>
          <a:chOff x="0" y="0"/>
          <a:chExt cx="0" cy="0"/>
        </a:xfrm>
      </p:grpSpPr>
      <p:sp>
        <p:nvSpPr>
          <p:cNvPr id="7175" name="Rectangle 7174">
            <a:extLst>
              <a:ext uri="{FF2B5EF4-FFF2-40B4-BE49-F238E27FC236}">
                <a16:creationId xmlns:a16="http://schemas.microsoft.com/office/drawing/2014/main" id="{E9576A28-1977-766D-8361-5CD27923E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1881FC3F-F257-A606-5CF0-3AE95FF4DA7F}"/>
              </a:ext>
            </a:extLst>
          </p:cNvPr>
          <p:cNvSpPr>
            <a:spLocks noGrp="1"/>
          </p:cNvSpPr>
          <p:nvPr>
            <p:ph type="title"/>
          </p:nvPr>
        </p:nvSpPr>
        <p:spPr>
          <a:xfrm>
            <a:off x="838200" y="448721"/>
            <a:ext cx="4707671" cy="1225650"/>
          </a:xfrm>
        </p:spPr>
        <p:txBody>
          <a:bodyPr anchor="b">
            <a:normAutofit/>
          </a:bodyPr>
          <a:lstStyle/>
          <a:p>
            <a:endParaRPr lang="es-CL" sz="3800">
              <a:solidFill>
                <a:schemeClr val="bg1"/>
              </a:solidFill>
            </a:endParaRPr>
          </a:p>
        </p:txBody>
      </p:sp>
      <p:cxnSp>
        <p:nvCxnSpPr>
          <p:cNvPr id="7177" name="Straight Connector 7176">
            <a:extLst>
              <a:ext uri="{FF2B5EF4-FFF2-40B4-BE49-F238E27FC236}">
                <a16:creationId xmlns:a16="http://schemas.microsoft.com/office/drawing/2014/main" id="{9D1975F5-5624-6889-0922-7B934A4D8E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C187D07E-027D-52AD-85F3-34BC1982FBD0}"/>
              </a:ext>
            </a:extLst>
          </p:cNvPr>
          <p:cNvSpPr>
            <a:spLocks noGrp="1"/>
          </p:cNvSpPr>
          <p:nvPr>
            <p:ph idx="1"/>
          </p:nvPr>
        </p:nvSpPr>
        <p:spPr>
          <a:xfrm>
            <a:off x="897769" y="1909191"/>
            <a:ext cx="4586513" cy="3798479"/>
          </a:xfrm>
        </p:spPr>
        <p:txBody>
          <a:bodyPr>
            <a:normAutofit fontScale="70000" lnSpcReduction="20000"/>
          </a:bodyPr>
          <a:lstStyle/>
          <a:p>
            <a:pPr marL="0" indent="0">
              <a:lnSpc>
                <a:spcPct val="120000"/>
              </a:lnSpc>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 el niño de </a:t>
            </a:r>
            <a:r>
              <a:rPr lang="es-ES" i="1" dirty="0">
                <a:solidFill>
                  <a:schemeClr val="bg1"/>
                </a:solidFill>
                <a:latin typeface="Calibri" panose="020F0502020204030204" pitchFamily="34" charset="0"/>
                <a:ea typeface="Calibri" panose="020F0502020204030204" pitchFamily="34" charset="0"/>
                <a:cs typeface="Calibri" panose="020F0502020204030204" pitchFamily="34" charset="0"/>
              </a:rPr>
              <a:t>Formas de volver a casa</a:t>
            </a: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 cree no tener recuerdos de infancia, pero se da cuenta de que sí los tiene y los rescata. La memoria aquí no es traumática: se trata del relato de quien no tiene vínculos aparentes con lo político, un niño que creció acompañado de su familia, pero sabiendo, de algún modo, que algo fallaba a su alrededor, una falla que se fue haciendo visible en la medida que se hizo adulto</a:t>
            </a:r>
          </a:p>
          <a:p>
            <a:pPr marL="0" indent="0" algn="r">
              <a:lnSpc>
                <a:spcPct val="120000"/>
              </a:lnSpc>
              <a:buNone/>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Lorena Amaro</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179" name="Straight Connector 7178">
            <a:extLst>
              <a:ext uri="{FF2B5EF4-FFF2-40B4-BE49-F238E27FC236}">
                <a16:creationId xmlns:a16="http://schemas.microsoft.com/office/drawing/2014/main" id="{B8719715-FDC5-85D1-CA48-4CBC6A0D05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0" name="Picture 2" descr="Formas de volver a casa - Zambra, Alejandro - 978-84-339-7743-4 - Editorial  Anagrama">
            <a:extLst>
              <a:ext uri="{FF2B5EF4-FFF2-40B4-BE49-F238E27FC236}">
                <a16:creationId xmlns:a16="http://schemas.microsoft.com/office/drawing/2014/main" id="{B744144E-E002-CB22-B6B5-7AD96A2A65F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45091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019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CF078E-F736-05F1-A2D2-E97D3C3FDD48}"/>
            </a:ext>
          </a:extLst>
        </p:cNvPr>
        <p:cNvGrpSpPr/>
        <p:nvPr/>
      </p:nvGrpSpPr>
      <p:grpSpPr>
        <a:xfrm>
          <a:off x="0" y="0"/>
          <a:ext cx="0" cy="0"/>
          <a:chOff x="0" y="0"/>
          <a:chExt cx="0" cy="0"/>
        </a:xfrm>
      </p:grpSpPr>
      <p:sp>
        <p:nvSpPr>
          <p:cNvPr id="7175" name="Rectangle 7174">
            <a:extLst>
              <a:ext uri="{FF2B5EF4-FFF2-40B4-BE49-F238E27FC236}">
                <a16:creationId xmlns:a16="http://schemas.microsoft.com/office/drawing/2014/main" id="{50B0AA68-4B3D-06CD-2329-B53F72E00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4E6C3DED-F8C6-2291-5177-7636218978AF}"/>
              </a:ext>
            </a:extLst>
          </p:cNvPr>
          <p:cNvSpPr>
            <a:spLocks noGrp="1"/>
          </p:cNvSpPr>
          <p:nvPr>
            <p:ph type="title"/>
          </p:nvPr>
        </p:nvSpPr>
        <p:spPr>
          <a:xfrm>
            <a:off x="838200" y="448721"/>
            <a:ext cx="4707671" cy="1225650"/>
          </a:xfrm>
        </p:spPr>
        <p:txBody>
          <a:bodyPr anchor="b">
            <a:normAutofit/>
          </a:bodyPr>
          <a:lstStyle/>
          <a:p>
            <a:endParaRPr lang="es-CL" sz="3800">
              <a:solidFill>
                <a:schemeClr val="bg1"/>
              </a:solidFill>
            </a:endParaRPr>
          </a:p>
        </p:txBody>
      </p:sp>
      <p:cxnSp>
        <p:nvCxnSpPr>
          <p:cNvPr id="7177" name="Straight Connector 7176">
            <a:extLst>
              <a:ext uri="{FF2B5EF4-FFF2-40B4-BE49-F238E27FC236}">
                <a16:creationId xmlns:a16="http://schemas.microsoft.com/office/drawing/2014/main" id="{40F1464C-2ABE-48FD-8382-01781CC6C7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A6B39C2-6A51-8392-5F7B-FE55C80C955A}"/>
              </a:ext>
            </a:extLst>
          </p:cNvPr>
          <p:cNvSpPr>
            <a:spLocks noGrp="1"/>
          </p:cNvSpPr>
          <p:nvPr>
            <p:ph idx="1"/>
          </p:nvPr>
        </p:nvSpPr>
        <p:spPr>
          <a:xfrm>
            <a:off x="897769" y="1909192"/>
            <a:ext cx="4586513" cy="3647710"/>
          </a:xfrm>
        </p:spPr>
        <p:txBody>
          <a:bodyPr>
            <a:normAutofit fontScale="92500" lnSpcReduction="10000"/>
          </a:bodyPr>
          <a:lstStyle/>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“¿Y tú eres comunista? </a:t>
            </a:r>
          </a:p>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Yo soy un niño, le dije. </a:t>
            </a:r>
          </a:p>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Pero si tu papá fuera comunista, tal vez tú también lo serías. </a:t>
            </a:r>
          </a:p>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No lo creo, porque mi abuelo es comunista y mi papá no </a:t>
            </a:r>
          </a:p>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¿Y qué es tu papá? </a:t>
            </a:r>
          </a:p>
          <a:p>
            <a:pPr marL="0" indent="0">
              <a:buNone/>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Mi papá no es nada, respondí con seguridad” </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179" name="Straight Connector 7178">
            <a:extLst>
              <a:ext uri="{FF2B5EF4-FFF2-40B4-BE49-F238E27FC236}">
                <a16:creationId xmlns:a16="http://schemas.microsoft.com/office/drawing/2014/main" id="{2429132A-98EC-65B5-DC71-D668496212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0" name="Picture 2" descr="Formas de volver a casa - Zambra, Alejandro - 978-84-339-7743-4 - Editorial  Anagrama">
            <a:extLst>
              <a:ext uri="{FF2B5EF4-FFF2-40B4-BE49-F238E27FC236}">
                <a16:creationId xmlns:a16="http://schemas.microsoft.com/office/drawing/2014/main" id="{57074FDC-74E9-ED6F-707F-AD326A11FD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5453" y="0"/>
            <a:ext cx="45091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79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338733-A3B3-752C-FAF8-31A84CBCC98B}"/>
            </a:ext>
          </a:extLst>
        </p:cNvPr>
        <p:cNvGrpSpPr/>
        <p:nvPr/>
      </p:nvGrpSpPr>
      <p:grpSpPr>
        <a:xfrm>
          <a:off x="0" y="0"/>
          <a:ext cx="0" cy="0"/>
          <a:chOff x="0" y="0"/>
          <a:chExt cx="0" cy="0"/>
        </a:xfrm>
      </p:grpSpPr>
      <p:sp>
        <p:nvSpPr>
          <p:cNvPr id="8199" name="Rectangle 819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ítulo 1">
            <a:extLst>
              <a:ext uri="{FF2B5EF4-FFF2-40B4-BE49-F238E27FC236}">
                <a16:creationId xmlns:a16="http://schemas.microsoft.com/office/drawing/2014/main" id="{21B383A2-340A-C018-B182-634305C51ACE}"/>
              </a:ext>
            </a:extLst>
          </p:cNvPr>
          <p:cNvSpPr>
            <a:spLocks noGrp="1"/>
          </p:cNvSpPr>
          <p:nvPr>
            <p:ph type="title"/>
          </p:nvPr>
        </p:nvSpPr>
        <p:spPr>
          <a:xfrm>
            <a:off x="838200" y="448721"/>
            <a:ext cx="4707671" cy="1225650"/>
          </a:xfrm>
        </p:spPr>
        <p:txBody>
          <a:bodyPr anchor="b">
            <a:normAutofit/>
          </a:bodyPr>
          <a:lstStyle/>
          <a:p>
            <a:endParaRPr lang="es-CL" sz="3800">
              <a:solidFill>
                <a:schemeClr val="bg1"/>
              </a:solidFill>
            </a:endParaRPr>
          </a:p>
        </p:txBody>
      </p:sp>
      <p:cxnSp>
        <p:nvCxnSpPr>
          <p:cNvPr id="8201" name="Straight Connector 820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E782131-D50E-F6A2-9E9E-EBFBDBCACF0B}"/>
              </a:ext>
            </a:extLst>
          </p:cNvPr>
          <p:cNvSpPr>
            <a:spLocks noGrp="1"/>
          </p:cNvSpPr>
          <p:nvPr>
            <p:ph idx="1"/>
          </p:nvPr>
        </p:nvSpPr>
        <p:spPr>
          <a:xfrm>
            <a:off x="897769" y="1909192"/>
            <a:ext cx="4586513" cy="3647710"/>
          </a:xfrm>
        </p:spPr>
        <p:txBody>
          <a:bodyPr>
            <a:normAutofit/>
          </a:bodyPr>
          <a:lstStyle/>
          <a:p>
            <a:pPr marL="0" indent="0">
              <a:buNone/>
            </a:pPr>
            <a:r>
              <a:rPr lang="es-ES" sz="2000">
                <a:solidFill>
                  <a:schemeClr val="bg1"/>
                </a:solidFill>
                <a:latin typeface="Calibri" panose="020F0502020204030204" pitchFamily="34" charset="0"/>
                <a:ea typeface="Calibri" panose="020F0502020204030204" pitchFamily="34" charset="0"/>
                <a:cs typeface="Calibri" panose="020F0502020204030204" pitchFamily="34" charset="0"/>
              </a:rPr>
              <a:t>“En cuanto a Pinochet, para mí era un personaje de la televisión que conducía un programa sin horario fijo, y lo odiaba por eso, por las aburridas cadenas nacionales que interrumpían la programación en las mejores partes. Tiempo después lo odié por hijo de puta, por asesino, pero entonces lo odiaba solamente por esos intempestivos shows que mi papá miraba sin decir palabra, sin regalar más gestos que una piteada más intensa al cigarro que llevaba siempre cosido a la boca.” </a:t>
            </a:r>
            <a:endParaRPr lang="es-CL" sz="20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8203" name="Straight Connector 820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194" name="Picture 2" descr="Augusto Pinochet por televisión] [fotografía] Inés Paulino. - Biblioteca  Nacional Digital de Chile">
            <a:extLst>
              <a:ext uri="{FF2B5EF4-FFF2-40B4-BE49-F238E27FC236}">
                <a16:creationId xmlns:a16="http://schemas.microsoft.com/office/drawing/2014/main" id="{9763E10E-094D-381C-6064-67ADF166AA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17" t="4797" b="3570"/>
          <a:stretch>
            <a:fillRect/>
          </a:stretch>
        </p:blipFill>
        <p:spPr bwMode="auto">
          <a:xfrm>
            <a:off x="5738159" y="0"/>
            <a:ext cx="6912054" cy="4482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6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069817-88AD-BF72-3CA6-07A63D152BD9}"/>
            </a:ext>
          </a:extLst>
        </p:cNvPr>
        <p:cNvGrpSpPr/>
        <p:nvPr/>
      </p:nvGrpSpPr>
      <p:grpSpPr>
        <a:xfrm>
          <a:off x="0" y="0"/>
          <a:ext cx="0" cy="0"/>
          <a:chOff x="0" y="0"/>
          <a:chExt cx="0" cy="0"/>
        </a:xfrm>
      </p:grpSpPr>
      <p:sp>
        <p:nvSpPr>
          <p:cNvPr id="9223"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Niñez en dictadura">
            <a:extLst>
              <a:ext uri="{FF2B5EF4-FFF2-40B4-BE49-F238E27FC236}">
                <a16:creationId xmlns:a16="http://schemas.microsoft.com/office/drawing/2014/main" id="{DA4F2486-3A05-5F0E-0007-7AC29CD4FF22}"/>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81B1FFE0-4491-20D5-509D-E0016BC7FE8A}"/>
              </a:ext>
            </a:extLst>
          </p:cNvPr>
          <p:cNvSpPr>
            <a:spLocks noGrp="1"/>
          </p:cNvSpPr>
          <p:nvPr>
            <p:ph type="title"/>
          </p:nvPr>
        </p:nvSpPr>
        <p:spPr>
          <a:xfrm>
            <a:off x="841249" y="941832"/>
            <a:ext cx="10506456" cy="2057400"/>
          </a:xfrm>
        </p:spPr>
        <p:txBody>
          <a:bodyPr anchor="b">
            <a:normAutofit/>
          </a:bodyPr>
          <a:lstStyle/>
          <a:p>
            <a:r>
              <a:rPr lang="es-CL" sz="5000" dirty="0">
                <a:solidFill>
                  <a:schemeClr val="accent2"/>
                </a:solidFill>
              </a:rPr>
              <a:t>Actores secundarios</a:t>
            </a:r>
          </a:p>
        </p:txBody>
      </p:sp>
      <p:sp>
        <p:nvSpPr>
          <p:cNvPr id="9225" name="Rectangle 92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7" name="Rectangle 92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79909623-3545-2A59-7102-4206898CF9B2}"/>
              </a:ext>
            </a:extLst>
          </p:cNvPr>
          <p:cNvSpPr>
            <a:spLocks noGrp="1"/>
          </p:cNvSpPr>
          <p:nvPr>
            <p:ph idx="1"/>
          </p:nvPr>
        </p:nvSpPr>
        <p:spPr>
          <a:xfrm>
            <a:off x="841248" y="3502152"/>
            <a:ext cx="10506456" cy="2670048"/>
          </a:xfrm>
        </p:spPr>
        <p:txBody>
          <a:bodyPr>
            <a:noAutofit/>
          </a:bodyPr>
          <a:lstStyle/>
          <a:p>
            <a:pPr marL="0" indent="0">
              <a:lnSpc>
                <a:spcPct val="120000"/>
              </a:lnSpc>
              <a:buNone/>
            </a:pPr>
            <a:r>
              <a:rPr lang="es-ES" sz="1800" dirty="0">
                <a:solidFill>
                  <a:schemeClr val="bg1"/>
                </a:solidFill>
                <a:latin typeface="Calibri" panose="020F0502020204030204" pitchFamily="34" charset="0"/>
                <a:ea typeface="Calibri" panose="020F0502020204030204" pitchFamily="34" charset="0"/>
                <a:cs typeface="Calibri" panose="020F0502020204030204" pitchFamily="34" charset="0"/>
              </a:rPr>
              <a:t>“Al entrar a la casa Eme vio que los amigos de su padre lloraban y que su madre, clavada en el sillón, miraba hacia un lugar indefinido. Escuchaban las noticias en la radio. Hablaban de un allanamiento. hablaban de muertes, de más muertos. Muchas veces pasó eso, me dijo Eme esa vez, hace cinco años. Los niños entendíamos, súbitamente, que no éramos tan importantes. Que había cosas insondables y serias que no podíamos saber ni comprender.” </a:t>
            </a:r>
          </a:p>
          <a:p>
            <a:pPr marL="0" indent="0">
              <a:lnSpc>
                <a:spcPct val="120000"/>
              </a:lnSpc>
              <a:buNone/>
            </a:pPr>
            <a:r>
              <a:rPr lang="es-ES" sz="1800" dirty="0">
                <a:solidFill>
                  <a:schemeClr val="bg1"/>
                </a:solidFill>
                <a:latin typeface="Calibri" panose="020F0502020204030204" pitchFamily="34" charset="0"/>
                <a:ea typeface="Calibri" panose="020F0502020204030204" pitchFamily="34" charset="0"/>
                <a:cs typeface="Calibri" panose="020F0502020204030204" pitchFamily="34" charset="0"/>
              </a:rPr>
              <a:t>“Mientras los adultos mataban o eran muertos, nosotros hacíamos dibujos en un rincón. Mientras el país se caía a pedazos nosotros aprendíamos a hablar, a caminar, a doblar las servilletas en forma de aviones. Mientras la novela sucedía, nosotros jugamos a escondernos, a desaparecer.” </a:t>
            </a:r>
            <a:endPar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2582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Sobre &quot;Space Invaders&quot; (2013), de Nona Fernández - Vallejo &amp; Co. | Revista  Cultural - POESÍA - FOTOGRAFÍA - NARRATIVA - CINE - MÚSICA - TEATRO - ARTES  - PLÁSTICAS - CREACIÓN - CAJÓN DE SASTRE">
            <a:extLst>
              <a:ext uri="{FF2B5EF4-FFF2-40B4-BE49-F238E27FC236}">
                <a16:creationId xmlns:a16="http://schemas.microsoft.com/office/drawing/2014/main" id="{013FC2CB-986D-FD55-5EAF-81C804CB14F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285" t="-1" r="-1" b="-1"/>
          <a:stretch>
            <a:fillRect/>
          </a:stretch>
        </p:blipFill>
        <p:spPr bwMode="auto">
          <a:xfrm>
            <a:off x="-267629" y="1282"/>
            <a:ext cx="1258229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DAE403D-CFA7-4B1A-CC9C-2D50119BA7C7}"/>
              </a:ext>
            </a:extLst>
          </p:cNvPr>
          <p:cNvSpPr txBox="1"/>
          <p:nvPr/>
        </p:nvSpPr>
        <p:spPr>
          <a:xfrm>
            <a:off x="489857" y="4347649"/>
            <a:ext cx="10907486" cy="2246769"/>
          </a:xfrm>
          <a:prstGeom prst="rect">
            <a:avLst/>
          </a:prstGeom>
          <a:solidFill>
            <a:schemeClr val="bg1">
              <a:alpha val="85000"/>
            </a:schemeClr>
          </a:solidFill>
        </p:spPr>
        <p:txBody>
          <a:bodyPr wrap="square">
            <a:spAutoFit/>
          </a:bodyPr>
          <a:lstStyle/>
          <a:p>
            <a:pPr algn="just"/>
            <a:r>
              <a:rPr lang="es-CL"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este relato, se nos presenta un grupo de cinco compañeros de colegio que crecen en medio del régimen militar. La historia se centra en Estrella González, una niña de diez años que disfruta escribir cartas a sus amigas. Sin embargo, un día desaparece repentinamente, y nadie vuelve a verla. A partir de ese momento, sus compañeros comienzan a cuestionar su relación con Estrella: releen sus cartas, la sueñan, recuerdan su voz y se preguntan qué le habrá ocurrido. La narración se desarrolla desde una perspectiva futura, cuando los compañeros, ya adultos, intentan evocar a Estrella mientras entretejen sus memorias de infancia y adolescencia en un intento de comprender el pasado.</a:t>
            </a:r>
            <a:endParaRPr lang="es-C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9675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2D670F3-66E9-18D8-A73E-9810C6C39D24}"/>
              </a:ext>
            </a:extLst>
          </p:cNvPr>
          <p:cNvSpPr>
            <a:spLocks noGrp="1"/>
          </p:cNvSpPr>
          <p:nvPr>
            <p:ph idx="1"/>
          </p:nvPr>
        </p:nvSpPr>
        <p:spPr>
          <a:xfrm>
            <a:off x="696685" y="378618"/>
            <a:ext cx="6120161" cy="6100763"/>
          </a:xfrm>
        </p:spPr>
        <p:txBody>
          <a:bodyPr>
            <a:noAutofit/>
          </a:bodyPr>
          <a:lstStyle/>
          <a:p>
            <a:pPr algn="just">
              <a:lnSpc>
                <a:spcPct val="120000"/>
              </a:lnSpc>
            </a:pPr>
            <a:r>
              <a:rPr lang="es-ES" sz="2000" dirty="0">
                <a:solidFill>
                  <a:srgbClr val="FFC000"/>
                </a:solidFill>
                <a:latin typeface="Calibri" panose="020F0502020204030204" pitchFamily="34" charset="0"/>
                <a:ea typeface="Calibri" panose="020F0502020204030204" pitchFamily="34" charset="0"/>
                <a:cs typeface="Calibri" panose="020F0502020204030204" pitchFamily="34" charset="0"/>
              </a:rPr>
              <a:t>La novela recoge cartas que Estrella enviaba a sus compañeros</a:t>
            </a:r>
          </a:p>
          <a:p>
            <a:pPr algn="just">
              <a:lnSpc>
                <a:spcPct val="120000"/>
              </a:lnSpc>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“Me da pena irme así, sin despedirme de nadie, pero no tengo opción, mi papá ha tenido algunas complicaciones en su trabajo y por seguridad debemos hacer un traslado. Fíjate que ni siquiera te puedo decir a donde. La verdad es que tampoco me lo han dicho a mí. Solo sé que voy a ir a un colegio alemán.” </a:t>
            </a:r>
          </a:p>
          <a:p>
            <a:pPr algn="just">
              <a:lnSpc>
                <a:spcPct val="120000"/>
              </a:lnSpc>
            </a:pPr>
            <a:r>
              <a:rPr lang="es-ES" sz="2000" dirty="0">
                <a:solidFill>
                  <a:srgbClr val="FFC000"/>
                </a:solidFill>
                <a:latin typeface="Calibri" panose="020F0502020204030204" pitchFamily="34" charset="0"/>
                <a:ea typeface="Calibri" panose="020F0502020204030204" pitchFamily="34" charset="0"/>
                <a:cs typeface="Calibri" panose="020F0502020204030204" pitchFamily="34" charset="0"/>
              </a:rPr>
              <a:t>Paralelamente, se nos cuenta cómo este grupo de niños comienza a involucrarse en política</a:t>
            </a:r>
          </a:p>
          <a:p>
            <a:pPr algn="just">
              <a:lnSpc>
                <a:spcPct val="120000"/>
              </a:lnSpc>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“Abrimos nuestros bolsos y desparramamos los panfletos en el frontis del liceo para que todo el mundo los mire a la salida. Padres, apoderados transportistas, profesores, vecinos, niños chicos y grandes, podrían leerlos del suelo, tomarlos y llevarse la información a sus casas. Marcha del hambre.” </a:t>
            </a:r>
            <a:endPar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1266" name="Picture 2" descr="shooting the aliens">
            <a:extLst>
              <a:ext uri="{FF2B5EF4-FFF2-40B4-BE49-F238E27FC236}">
                <a16:creationId xmlns:a16="http://schemas.microsoft.com/office/drawing/2014/main" id="{6E745CA9-4DBD-EA49-347D-8728E6989F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72" r="4147" b="2732"/>
          <a:stretch>
            <a:fillRect/>
          </a:stretch>
        </p:blipFill>
        <p:spPr bwMode="auto">
          <a:xfrm>
            <a:off x="7660888" y="681037"/>
            <a:ext cx="3534936" cy="3705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685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D73277-5558-08AE-FBA3-898E0F0CDF73}"/>
            </a:ext>
          </a:extLst>
        </p:cNvPr>
        <p:cNvGrpSpPr/>
        <p:nvPr/>
      </p:nvGrpSpPr>
      <p:grpSpPr>
        <a:xfrm>
          <a:off x="0" y="0"/>
          <a:ext cx="0" cy="0"/>
          <a:chOff x="0" y="0"/>
          <a:chExt cx="0" cy="0"/>
        </a:xfrm>
      </p:grpSpPr>
      <p:sp>
        <p:nvSpPr>
          <p:cNvPr id="12309" name="Rectangle 1230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311" name="Straight Connector 123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A4D3CCA-B34B-141E-6F9C-AA28A4578AAA}"/>
              </a:ext>
            </a:extLst>
          </p:cNvPr>
          <p:cNvSpPr>
            <a:spLocks noGrp="1"/>
          </p:cNvSpPr>
          <p:nvPr>
            <p:ph idx="1"/>
          </p:nvPr>
        </p:nvSpPr>
        <p:spPr>
          <a:xfrm>
            <a:off x="897769" y="1909192"/>
            <a:ext cx="4586513" cy="3647710"/>
          </a:xfrm>
        </p:spPr>
        <p:txBody>
          <a:bodyPr>
            <a:normAutofit/>
          </a:bodyPr>
          <a:lstStyle/>
          <a:p>
            <a:r>
              <a:rPr lang="es-ES" sz="1700">
                <a:solidFill>
                  <a:schemeClr val="bg1"/>
                </a:solidFill>
                <a:latin typeface="Calibri" panose="020F0502020204030204" pitchFamily="34" charset="0"/>
                <a:ea typeface="Calibri" panose="020F0502020204030204" pitchFamily="34" charset="0"/>
                <a:cs typeface="Calibri" panose="020F0502020204030204" pitchFamily="34" charset="0"/>
              </a:rPr>
              <a:t>“Vamos en dirección a la puerta de salida. Llevamos panfletos, un lote grande que me dejó las manos pintadas de azul poque la tinta con la que están impresos mancha. Debemos tirarlos en el frontis del liceo sin que nadie nos vea. No sé bien lo que dicen, parece que hablan de una marcha, son la citación a una gran marcha contra Pinochet algo nunca visto, algo nunca hecho, algo muy importante porque mi hermano grande me pidió que hiciera esto y cuando lo hizo dijo que era una misión únicamente para valientes y yo soy un hombre valiente, así es que puedo hacer esto y más” </a:t>
            </a:r>
            <a:endParaRPr lang="es-CL" sz="17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2313" name="Straight Connector 123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290" name="Picture 2" descr="La dictadura detrás de un lente: los fotógrafos que retrataron las  distintas caras del Chile de Pinochet | EL PAÍS Chile">
            <a:extLst>
              <a:ext uri="{FF2B5EF4-FFF2-40B4-BE49-F238E27FC236}">
                <a16:creationId xmlns:a16="http://schemas.microsoft.com/office/drawing/2014/main" id="{4A2484B0-2664-7408-9A23-D8C497750E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64" r="27858"/>
          <a:stretch>
            <a:fillRect/>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237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DC7F08-4F49-97C5-DF8B-4FC700397283}"/>
            </a:ext>
          </a:extLst>
        </p:cNvPr>
        <p:cNvGrpSpPr/>
        <p:nvPr/>
      </p:nvGrpSpPr>
      <p:grpSpPr>
        <a:xfrm>
          <a:off x="0" y="0"/>
          <a:ext cx="0" cy="0"/>
          <a:chOff x="0" y="0"/>
          <a:chExt cx="0" cy="0"/>
        </a:xfrm>
      </p:grpSpPr>
      <p:sp>
        <p:nvSpPr>
          <p:cNvPr id="12309" name="Rectangle 1230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311" name="Straight Connector 123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FE570B3-8836-B8B2-1FE2-B53AE9D2DE36}"/>
              </a:ext>
            </a:extLst>
          </p:cNvPr>
          <p:cNvSpPr>
            <a:spLocks noGrp="1"/>
          </p:cNvSpPr>
          <p:nvPr>
            <p:ph idx="1"/>
          </p:nvPr>
        </p:nvSpPr>
        <p:spPr>
          <a:xfrm>
            <a:off x="897769" y="1909192"/>
            <a:ext cx="4586513" cy="3647710"/>
          </a:xfrm>
        </p:spPr>
        <p:txBody>
          <a:bodyPr>
            <a:normAutofit/>
          </a:bodyPr>
          <a:lstStyle/>
          <a:p>
            <a:r>
              <a:rPr lang="es-ES" sz="1700" dirty="0">
                <a:solidFill>
                  <a:schemeClr val="bg1"/>
                </a:solidFill>
                <a:latin typeface="Calibri" panose="020F0502020204030204" pitchFamily="34" charset="0"/>
                <a:ea typeface="Calibri" panose="020F0502020204030204" pitchFamily="34" charset="0"/>
                <a:cs typeface="Calibri" panose="020F0502020204030204" pitchFamily="34" charset="0"/>
              </a:rPr>
              <a:t>“Que parece que Zúñiga y Riquelme hicieron algo malo. Que parece que los pillaron en algo terrible, que por eso los suspendieron un par de días, que por eso no han venido, dice Maldonado. Que Zúñiga anda metido en política, que por eso le pasa lo que le pasa, responde Acosta. Que qué es que este metido en política, pregunta Donoso. que no puede ser que ande metido en política porque es muy chico, dice Maldonado. Que, si puede ser porque sus papás son dirigentes y su hermano militante, responde Fuenzalida. Que qué es ser militante. Que es ser dirigente, pregunta Donoso. Que todos en los cursos más grandes son dirigentes o militantes” </a:t>
            </a:r>
            <a:endParaRPr lang="es-CL"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2313" name="Straight Connector 123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290" name="Picture 2" descr="La dictadura detrás de un lente: los fotógrafos que retrataron las  distintas caras del Chile de Pinochet | EL PAÍS Chile">
            <a:extLst>
              <a:ext uri="{FF2B5EF4-FFF2-40B4-BE49-F238E27FC236}">
                <a16:creationId xmlns:a16="http://schemas.microsoft.com/office/drawing/2014/main" id="{82E0F4FD-249C-2805-EC41-CCB34345E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64" r="27858"/>
          <a:stretch>
            <a:fillRect/>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982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21" name="Rectangle 1332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3" name="Rectangle 1332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25" name="Group 13324">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13326" name="Straight Connector 13325">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27" name="Straight Connector 13326">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28" name="Straight Connector 13327">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29" name="Straight Connector 13328">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3331" name="Group 13330">
            <a:extLst>
              <a:ext uri="{FF2B5EF4-FFF2-40B4-BE49-F238E27FC236}">
                <a16:creationId xmlns:a16="http://schemas.microsoft.com/office/drawing/2014/main" id="{5BE0D975-7725-493F-8862-ED40C46BE3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3332" name="Oval 13331">
              <a:extLst>
                <a:ext uri="{FF2B5EF4-FFF2-40B4-BE49-F238E27FC236}">
                  <a16:creationId xmlns:a16="http://schemas.microsoft.com/office/drawing/2014/main" id="{683F0D96-8CD4-4CDE-B0CC-657797260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3" name="Oval 13332">
              <a:extLst>
                <a:ext uri="{FF2B5EF4-FFF2-40B4-BE49-F238E27FC236}">
                  <a16:creationId xmlns:a16="http://schemas.microsoft.com/office/drawing/2014/main" id="{924C51D7-954A-4143-B39C-4752FA3B60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4" name="Oval 13333">
              <a:extLst>
                <a:ext uri="{FF2B5EF4-FFF2-40B4-BE49-F238E27FC236}">
                  <a16:creationId xmlns:a16="http://schemas.microsoft.com/office/drawing/2014/main" id="{B491EF17-1635-4AEB-AC11-07BA2A119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5" name="Oval 13334">
              <a:extLst>
                <a:ext uri="{FF2B5EF4-FFF2-40B4-BE49-F238E27FC236}">
                  <a16:creationId xmlns:a16="http://schemas.microsoft.com/office/drawing/2014/main" id="{32F202BA-4686-4BC5-8CA5-60010A0FC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36" name="Oval 13335">
              <a:extLst>
                <a:ext uri="{FF2B5EF4-FFF2-40B4-BE49-F238E27FC236}">
                  <a16:creationId xmlns:a16="http://schemas.microsoft.com/office/drawing/2014/main" id="{753C14B0-1161-49D1-9AAC-B4BAD7436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7" name="Oval 13336">
              <a:extLst>
                <a:ext uri="{FF2B5EF4-FFF2-40B4-BE49-F238E27FC236}">
                  <a16:creationId xmlns:a16="http://schemas.microsoft.com/office/drawing/2014/main" id="{C8E96422-DF7F-4DB7-9786-EABEBF8BC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314" name="Picture 2" descr="La Tercera, 31 de marzo de 1985.">
            <a:extLst>
              <a:ext uri="{FF2B5EF4-FFF2-40B4-BE49-F238E27FC236}">
                <a16:creationId xmlns:a16="http://schemas.microsoft.com/office/drawing/2014/main" id="{1E7AB79B-C7C1-B514-4834-25DFAFAB0EA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101" y="5962"/>
            <a:ext cx="5030182" cy="6914341"/>
          </a:xfrm>
          <a:prstGeom prst="rect">
            <a:avLst/>
          </a:prstGeom>
          <a:noFill/>
          <a:extLst>
            <a:ext uri="{909E8E84-426E-40DD-AFC4-6F175D3DCCD1}">
              <a14:hiddenFill xmlns:a14="http://schemas.microsoft.com/office/drawing/2010/main">
                <a:solidFill>
                  <a:srgbClr val="FFFFFF"/>
                </a:solidFill>
              </a14:hiddenFill>
            </a:ext>
          </a:extLst>
        </p:spPr>
      </p:pic>
      <p:sp>
        <p:nvSpPr>
          <p:cNvPr id="13339" name="Rectangle 1333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41" name="Group 1334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3342" name="Straight Connector 1334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43" name="Straight Connector 1334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44" name="Straight Connector 1334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45" name="Straight Connector 1334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3316" name="Picture 4" descr="José Manuel Parada, Santiago Nattino y Manuel Guerrero">
            <a:extLst>
              <a:ext uri="{FF2B5EF4-FFF2-40B4-BE49-F238E27FC236}">
                <a16:creationId xmlns:a16="http://schemas.microsoft.com/office/drawing/2014/main" id="{7796417D-E2B8-64CE-883C-631051DF675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60283" y="21464"/>
            <a:ext cx="7100283" cy="3286416"/>
          </a:xfrm>
          <a:prstGeom prst="rect">
            <a:avLst/>
          </a:prstGeom>
          <a:noFill/>
          <a:extLst>
            <a:ext uri="{909E8E84-426E-40DD-AFC4-6F175D3DCCD1}">
              <a14:hiddenFill xmlns:a14="http://schemas.microsoft.com/office/drawing/2010/main">
                <a:solidFill>
                  <a:srgbClr val="FFFFFF"/>
                </a:solidFill>
              </a14:hiddenFill>
            </a:ext>
          </a:extLst>
        </p:spPr>
      </p:pic>
      <p:sp>
        <p:nvSpPr>
          <p:cNvPr id="13347" name="Rectangle 13346">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49" name="Group 13348">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3350" name="Straight Connector 13349">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51" name="Straight Connector 13350">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52" name="Straight Connector 13351">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3353" name="Straight Connector 13352">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Marcador de contenido 2">
            <a:extLst>
              <a:ext uri="{FF2B5EF4-FFF2-40B4-BE49-F238E27FC236}">
                <a16:creationId xmlns:a16="http://schemas.microsoft.com/office/drawing/2014/main" id="{0A848416-C890-7A49-10F4-FF3A48206769}"/>
              </a:ext>
            </a:extLst>
          </p:cNvPr>
          <p:cNvSpPr>
            <a:spLocks noGrp="1"/>
          </p:cNvSpPr>
          <p:nvPr>
            <p:ph idx="1"/>
          </p:nvPr>
        </p:nvSpPr>
        <p:spPr>
          <a:xfrm>
            <a:off x="5486084" y="3516488"/>
            <a:ext cx="5994666" cy="2129599"/>
          </a:xfrm>
          <a:noFill/>
        </p:spPr>
        <p:txBody>
          <a:bodyPr anchor="t">
            <a:normAutofit/>
          </a:bodyPr>
          <a:lstStyle/>
          <a:p>
            <a:pPr marL="0" indent="0" algn="ctr">
              <a:buNone/>
            </a:pP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José Manuel Parada, Santiago </a:t>
            </a:r>
            <a:r>
              <a:rPr lang="es-CL" sz="1800" dirty="0" err="1">
                <a:solidFill>
                  <a:schemeClr val="bg1"/>
                </a:solidFill>
                <a:latin typeface="Calibri" panose="020F0502020204030204" pitchFamily="34" charset="0"/>
                <a:ea typeface="Calibri" panose="020F0502020204030204" pitchFamily="34" charset="0"/>
                <a:cs typeface="Calibri" panose="020F0502020204030204" pitchFamily="34" charset="0"/>
              </a:rPr>
              <a:t>Nattino</a:t>
            </a:r>
            <a:r>
              <a:rPr lang="es-CL" sz="1800" dirty="0">
                <a:solidFill>
                  <a:schemeClr val="bg1"/>
                </a:solidFill>
                <a:latin typeface="Calibri" panose="020F0502020204030204" pitchFamily="34" charset="0"/>
                <a:ea typeface="Calibri" panose="020F0502020204030204" pitchFamily="34" charset="0"/>
                <a:cs typeface="Calibri" panose="020F0502020204030204" pitchFamily="34" charset="0"/>
              </a:rPr>
              <a:t> y Manuel Guerrero</a:t>
            </a:r>
            <a:endParaRPr lang="es-CL"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3318" name="Picture 6">
            <a:extLst>
              <a:ext uri="{FF2B5EF4-FFF2-40B4-BE49-F238E27FC236}">
                <a16:creationId xmlns:a16="http://schemas.microsoft.com/office/drawing/2014/main" id="{B062F0CC-B721-EA58-673A-B24E8087E2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102" y="4217683"/>
            <a:ext cx="2857500"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E5FD87C3-C02F-BE7A-7AEA-0EF7602B4DB2}"/>
              </a:ext>
            </a:extLst>
          </p:cNvPr>
          <p:cNvSpPr txBox="1"/>
          <p:nvPr/>
        </p:nvSpPr>
        <p:spPr>
          <a:xfrm>
            <a:off x="8610424" y="5912772"/>
            <a:ext cx="3197755" cy="369332"/>
          </a:xfrm>
          <a:prstGeom prst="rect">
            <a:avLst/>
          </a:prstGeom>
          <a:noFill/>
        </p:spPr>
        <p:txBody>
          <a:bodyPr wrap="square">
            <a:spAutoFit/>
          </a:bodyPr>
          <a:lstStyle/>
          <a:p>
            <a:r>
              <a:rPr lang="es-CL"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Guillermo González Betancourt</a:t>
            </a:r>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5288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7" name="Rectangle 14346">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0" name="Picture 4">
            <a:extLst>
              <a:ext uri="{FF2B5EF4-FFF2-40B4-BE49-F238E27FC236}">
                <a16:creationId xmlns:a16="http://schemas.microsoft.com/office/drawing/2014/main" id="{5BFBC93E-75E6-7764-345D-34E4D0B12D4E}"/>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t="5596" r="-2" b="21878"/>
          <a:stretch>
            <a:fillRect/>
          </a:stretch>
        </p:blipFill>
        <p:spPr bwMode="auto">
          <a:xfrm>
            <a:off x="181899" y="182880"/>
            <a:ext cx="5915025" cy="6499784"/>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No photo description available.">
            <a:extLst>
              <a:ext uri="{FF2B5EF4-FFF2-40B4-BE49-F238E27FC236}">
                <a16:creationId xmlns:a16="http://schemas.microsoft.com/office/drawing/2014/main" id="{D309DD6D-65A5-A8AE-AD47-2F90426AE045}"/>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r="-2" b="12089"/>
          <a:stretch>
            <a:fillRect/>
          </a:stretch>
        </p:blipFill>
        <p:spPr bwMode="auto">
          <a:xfrm>
            <a:off x="6095156" y="182880"/>
            <a:ext cx="5915025"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2A092927-5AE1-2F59-69F6-A5A02C265DB1}"/>
              </a:ext>
            </a:extLst>
          </p:cNvPr>
          <p:cNvSpPr>
            <a:spLocks noGrp="1"/>
          </p:cNvSpPr>
          <p:nvPr>
            <p:ph type="title"/>
          </p:nvPr>
        </p:nvSpPr>
        <p:spPr>
          <a:xfrm>
            <a:off x="844614" y="557189"/>
            <a:ext cx="10509179" cy="2795808"/>
          </a:xfrm>
        </p:spPr>
        <p:txBody>
          <a:bodyPr anchor="b">
            <a:normAutofit/>
          </a:bodyPr>
          <a:lstStyle/>
          <a:p>
            <a:r>
              <a:rPr lang="es-CL" sz="4000" dirty="0">
                <a:solidFill>
                  <a:srgbClr val="FFFFFF"/>
                </a:solidFill>
              </a:rPr>
              <a:t>Papelucho gay en dictadura</a:t>
            </a:r>
          </a:p>
        </p:txBody>
      </p:sp>
      <p:sp>
        <p:nvSpPr>
          <p:cNvPr id="3" name="Marcador de contenido 2">
            <a:extLst>
              <a:ext uri="{FF2B5EF4-FFF2-40B4-BE49-F238E27FC236}">
                <a16:creationId xmlns:a16="http://schemas.microsoft.com/office/drawing/2014/main" id="{00EA4175-2799-5EF3-3660-F7A744272D5E}"/>
              </a:ext>
            </a:extLst>
          </p:cNvPr>
          <p:cNvSpPr>
            <a:spLocks noGrp="1"/>
          </p:cNvSpPr>
          <p:nvPr>
            <p:ph idx="1"/>
          </p:nvPr>
        </p:nvSpPr>
        <p:spPr>
          <a:xfrm>
            <a:off x="844614" y="3526300"/>
            <a:ext cx="10509179" cy="2588458"/>
          </a:xfrm>
        </p:spPr>
        <p:txBody>
          <a:bodyPr>
            <a:normAutofit/>
          </a:bodyPr>
          <a:lstStyle/>
          <a:p>
            <a:pPr marL="0" indent="0">
              <a:buNone/>
            </a:pPr>
            <a:r>
              <a:rPr lang="es-CL" sz="2000" dirty="0">
                <a:solidFill>
                  <a:srgbClr val="FFFFFF"/>
                </a:solidFill>
              </a:rPr>
              <a:t>Juan Pablo Sutherland</a:t>
            </a:r>
          </a:p>
        </p:txBody>
      </p:sp>
    </p:spTree>
    <p:extLst>
      <p:ext uri="{BB962C8B-B14F-4D97-AF65-F5344CB8AC3E}">
        <p14:creationId xmlns:p14="http://schemas.microsoft.com/office/powerpoint/2010/main" val="2223703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4D79E0-1334-9DF1-D6B4-EE04A1A6AA7E}"/>
            </a:ext>
          </a:extLst>
        </p:cNvPr>
        <p:cNvGrpSpPr/>
        <p:nvPr/>
      </p:nvGrpSpPr>
      <p:grpSpPr>
        <a:xfrm>
          <a:off x="0" y="0"/>
          <a:ext cx="0" cy="0"/>
          <a:chOff x="0" y="0"/>
          <a:chExt cx="0" cy="0"/>
        </a:xfrm>
      </p:grpSpPr>
      <p:sp>
        <p:nvSpPr>
          <p:cNvPr id="14352" name="Rectangle 14351">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D3ADDEA5-B9BC-DD01-B710-DE01D71FF3F1}"/>
              </a:ext>
            </a:extLst>
          </p:cNvPr>
          <p:cNvSpPr>
            <a:spLocks noGrp="1"/>
          </p:cNvSpPr>
          <p:nvPr>
            <p:ph type="title"/>
          </p:nvPr>
        </p:nvSpPr>
        <p:spPr>
          <a:xfrm>
            <a:off x="1295400" y="669925"/>
            <a:ext cx="4800600" cy="1325563"/>
          </a:xfrm>
        </p:spPr>
        <p:txBody>
          <a:bodyPr anchor="b">
            <a:normAutofit/>
          </a:bodyPr>
          <a:lstStyle/>
          <a:p>
            <a:r>
              <a:rPr lang="es-CL" sz="2100" dirty="0">
                <a:solidFill>
                  <a:schemeClr val="bg1"/>
                </a:solidFill>
              </a:rPr>
              <a:t>“Papelucho soy yo en algún sentido, pero no soy totalmente yo, porque el personaje tiene que ser atractivo, el escritor podría ser aburrido, pero el personaje no”</a:t>
            </a:r>
          </a:p>
        </p:txBody>
      </p:sp>
      <p:cxnSp>
        <p:nvCxnSpPr>
          <p:cNvPr id="14354" name="Straight Connector 14353">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Marcador de contenido 4">
            <a:extLst>
              <a:ext uri="{FF2B5EF4-FFF2-40B4-BE49-F238E27FC236}">
                <a16:creationId xmlns:a16="http://schemas.microsoft.com/office/drawing/2014/main" id="{D1C41EC0-E834-B948-B488-A4DCA0FF1978}"/>
              </a:ext>
            </a:extLst>
          </p:cNvPr>
          <p:cNvSpPr>
            <a:spLocks noGrp="1"/>
          </p:cNvSpPr>
          <p:nvPr>
            <p:ph idx="1"/>
          </p:nvPr>
        </p:nvSpPr>
        <p:spPr>
          <a:xfrm>
            <a:off x="1295400" y="2288833"/>
            <a:ext cx="4800600" cy="3711571"/>
          </a:xfrm>
        </p:spPr>
        <p:txBody>
          <a:bodyPr>
            <a:normAutofit/>
          </a:bodyPr>
          <a:lstStyle/>
          <a:p>
            <a:pPr marL="0" indent="0">
              <a:buNone/>
            </a:pPr>
            <a:r>
              <a:rPr lang="es-CL" sz="2000" dirty="0">
                <a:solidFill>
                  <a:schemeClr val="bg1"/>
                </a:solidFill>
                <a:latin typeface="Calibri" panose="020F0502020204030204" pitchFamily="34" charset="0"/>
                <a:ea typeface="Calibri" panose="020F0502020204030204" pitchFamily="34" charset="0"/>
                <a:cs typeface="Calibri" panose="020F0502020204030204" pitchFamily="34" charset="0"/>
              </a:rPr>
              <a:t>“Siempre me imaginé como un Papelucho raro, Papelucho elefante, Papelucho monstruoso, Papelucho marica, palabra que nunca quise decir, pero que los otros solían decir de mí.” </a:t>
            </a:r>
          </a:p>
          <a:p>
            <a:pPr marL="0" indent="0">
              <a:buNone/>
            </a:pPr>
            <a:endParaRPr lang="es-CL"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“Me dicen niño elefante y no recuerdo el golpe militar. Mis padres nunca quisieron hablar de ese día, todo fue como si hubiesen censurado la película más importante de sus vidas.” </a:t>
            </a:r>
            <a:endParaRPr lang="es-CL"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4340" name="Picture 4">
            <a:extLst>
              <a:ext uri="{FF2B5EF4-FFF2-40B4-BE49-F238E27FC236}">
                <a16:creationId xmlns:a16="http://schemas.microsoft.com/office/drawing/2014/main" id="{9E7F4CE7-D637-DCC5-A5F2-FCAB62CAA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596" r="-2" b="21878"/>
          <a:stretch>
            <a:fillRect/>
          </a:stretch>
        </p:blipFill>
        <p:spPr bwMode="auto">
          <a:xfrm>
            <a:off x="7172500" y="369913"/>
            <a:ext cx="2534026" cy="2784532"/>
          </a:xfrm>
          <a:prstGeom prst="rect">
            <a:avLst/>
          </a:prstGeom>
          <a:noFill/>
          <a:extLst>
            <a:ext uri="{909E8E84-426E-40DD-AFC4-6F175D3DCCD1}">
              <a14:hiddenFill xmlns:a14="http://schemas.microsoft.com/office/drawing/2010/main">
                <a:solidFill>
                  <a:srgbClr val="FFFFFF"/>
                </a:solidFill>
              </a14:hiddenFill>
            </a:ext>
          </a:extLst>
        </p:spPr>
      </p:pic>
      <p:sp>
        <p:nvSpPr>
          <p:cNvPr id="14356" name="Rectangle 14355">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descr="No photo description available.">
            <a:extLst>
              <a:ext uri="{FF2B5EF4-FFF2-40B4-BE49-F238E27FC236}">
                <a16:creationId xmlns:a16="http://schemas.microsoft.com/office/drawing/2014/main" id="{6978BF31-6B83-1A93-6603-C4EF1EBC73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2089"/>
          <a:stretch>
            <a:fillRect/>
          </a:stretch>
        </p:blipFill>
        <p:spPr bwMode="auto">
          <a:xfrm>
            <a:off x="8565978" y="3730267"/>
            <a:ext cx="2534005" cy="2784532"/>
          </a:xfrm>
          <a:prstGeom prst="rect">
            <a:avLst/>
          </a:prstGeom>
          <a:noFill/>
          <a:extLst>
            <a:ext uri="{909E8E84-426E-40DD-AFC4-6F175D3DCCD1}">
              <a14:hiddenFill xmlns:a14="http://schemas.microsoft.com/office/drawing/2010/main">
                <a:solidFill>
                  <a:srgbClr val="FFFFFF"/>
                </a:solidFill>
              </a14:hiddenFill>
            </a:ext>
          </a:extLst>
        </p:spPr>
      </p:pic>
      <p:sp>
        <p:nvSpPr>
          <p:cNvPr id="14358" name="Rectangle 14357">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264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71" name="Rectangle 1537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73" name="Freeform: Shape 15372">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5375" name="Freeform: Shape 15374">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5377" name="Freeform: Shape 15376">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3" name="Marcador de contenido 2">
            <a:extLst>
              <a:ext uri="{FF2B5EF4-FFF2-40B4-BE49-F238E27FC236}">
                <a16:creationId xmlns:a16="http://schemas.microsoft.com/office/drawing/2014/main" id="{DEE286BB-3482-F2F7-29F7-2305C29138A7}"/>
              </a:ext>
            </a:extLst>
          </p:cNvPr>
          <p:cNvSpPr>
            <a:spLocks noGrp="1"/>
          </p:cNvSpPr>
          <p:nvPr>
            <p:ph idx="1"/>
          </p:nvPr>
        </p:nvSpPr>
        <p:spPr>
          <a:xfrm>
            <a:off x="2232251" y="2125737"/>
            <a:ext cx="3863749" cy="4044463"/>
          </a:xfrm>
        </p:spPr>
        <p:txBody>
          <a:bodyPr>
            <a:normAutofit/>
          </a:bodyPr>
          <a:lstStyle/>
          <a:p>
            <a:pPr marL="0" indent="0">
              <a:buNone/>
            </a:pPr>
            <a:r>
              <a:rPr lang="es-ES" sz="2000">
                <a:solidFill>
                  <a:schemeClr val="bg1"/>
                </a:solidFill>
                <a:latin typeface="Calibri" panose="020F0502020204030204" pitchFamily="34" charset="0"/>
                <a:ea typeface="Calibri" panose="020F0502020204030204" pitchFamily="34" charset="0"/>
                <a:cs typeface="Calibri" panose="020F0502020204030204" pitchFamily="34" charset="0"/>
              </a:rPr>
              <a:t>“De los años 70, no sé mucho, solo que hubo un golpe de Estado, que Allende murió y mucha gente cayó detenida, desapareció y a otros los patearon de Chile.”</a:t>
            </a:r>
          </a:p>
          <a:p>
            <a:pPr marL="0" indent="0">
              <a:buNone/>
            </a:pPr>
            <a:endParaRPr lang="es-ES" sz="200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s-CL" sz="2000">
                <a:solidFill>
                  <a:schemeClr val="bg1"/>
                </a:solidFill>
                <a:latin typeface="Calibri" panose="020F0502020204030204" pitchFamily="34" charset="0"/>
                <a:ea typeface="Calibri" panose="020F0502020204030204" pitchFamily="34" charset="0"/>
                <a:cs typeface="Calibri" panose="020F0502020204030204" pitchFamily="34" charset="0"/>
              </a:rPr>
              <a:t>“Durante los 80 fui un niño extraño, ido, autista, que vivía entre lo real y la ficción que creaba para protegerme. Imaginaba el fantasma de un poeta suicida con el que hablaba todos los días.” </a:t>
            </a:r>
          </a:p>
        </p:txBody>
      </p:sp>
      <p:sp>
        <p:nvSpPr>
          <p:cNvPr id="15379" name="Freeform: Shape 15378">
            <a:extLst>
              <a:ext uri="{FF2B5EF4-FFF2-40B4-BE49-F238E27FC236}">
                <a16:creationId xmlns:a16="http://schemas.microsoft.com/office/drawing/2014/main" id="{59463AC4-F96D-4507-9EE0-A831B7910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pic>
        <p:nvPicPr>
          <p:cNvPr id="15366" name="Picture 6" descr="Clave cultural: Rodrigo Lira en Cuánto vale el show - La Tercera">
            <a:extLst>
              <a:ext uri="{FF2B5EF4-FFF2-40B4-BE49-F238E27FC236}">
                <a16:creationId xmlns:a16="http://schemas.microsoft.com/office/drawing/2014/main" id="{1D84BAEB-368C-FE17-9D0C-D30C8F471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25" r="15124" b="-1"/>
          <a:stretch>
            <a:fillRect/>
          </a:stretch>
        </p:blipFill>
        <p:spPr bwMode="auto">
          <a:xfrm>
            <a:off x="6423487" y="929609"/>
            <a:ext cx="2518114" cy="2518114"/>
          </a:xfrm>
          <a:custGeom>
            <a:avLst/>
            <a:gdLst/>
            <a:ahLst/>
            <a:cxnLst/>
            <a:rect l="l" t="t" r="r" b="b"/>
            <a:pathLst>
              <a:path w="2518114" h="2518114">
                <a:moveTo>
                  <a:pt x="1259057" y="0"/>
                </a:moveTo>
                <a:cubicBezTo>
                  <a:pt x="1954415" y="0"/>
                  <a:pt x="2518114" y="563699"/>
                  <a:pt x="2518114" y="1259057"/>
                </a:cubicBezTo>
                <a:cubicBezTo>
                  <a:pt x="2518114" y="1954415"/>
                  <a:pt x="1954415" y="2518114"/>
                  <a:pt x="1259057" y="2518114"/>
                </a:cubicBezTo>
                <a:cubicBezTo>
                  <a:pt x="563699" y="2518114"/>
                  <a:pt x="0" y="1954415"/>
                  <a:pt x="0" y="1259057"/>
                </a:cubicBezTo>
                <a:cubicBezTo>
                  <a:pt x="0" y="563699"/>
                  <a:pt x="563699" y="0"/>
                  <a:pt x="1259057" y="0"/>
                </a:cubicBezTo>
                <a:close/>
              </a:path>
            </a:pathLst>
          </a:custGeom>
          <a:noFill/>
          <a:extLst>
            <a:ext uri="{909E8E84-426E-40DD-AFC4-6F175D3DCCD1}">
              <a14:hiddenFill xmlns:a14="http://schemas.microsoft.com/office/drawing/2010/main">
                <a:solidFill>
                  <a:srgbClr val="FFFFFF"/>
                </a:solidFill>
              </a14:hiddenFill>
            </a:ext>
          </a:extLst>
        </p:spPr>
      </p:pic>
      <p:pic>
        <p:nvPicPr>
          <p:cNvPr id="15362" name="Picture 2" descr="Poster for Grease Sing-Along">
            <a:extLst>
              <a:ext uri="{FF2B5EF4-FFF2-40B4-BE49-F238E27FC236}">
                <a16:creationId xmlns:a16="http://schemas.microsoft.com/office/drawing/2014/main" id="{F7F10F90-B4BC-46F0-C55C-5C8CBD4518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716" b="24534"/>
          <a:stretch>
            <a:fillRect/>
          </a:stretch>
        </p:blipFill>
        <p:spPr bwMode="auto">
          <a:xfrm>
            <a:off x="9090426" y="86636"/>
            <a:ext cx="2952748" cy="2952748"/>
          </a:xfrm>
          <a:custGeom>
            <a:avLst/>
            <a:gdLst/>
            <a:ahLst/>
            <a:cxnLst/>
            <a:rect l="l" t="t" r="r" b="b"/>
            <a:pathLst>
              <a:path w="2361890" h="2361890">
                <a:moveTo>
                  <a:pt x="1180945" y="0"/>
                </a:moveTo>
                <a:cubicBezTo>
                  <a:pt x="1833163" y="0"/>
                  <a:pt x="2361890" y="528727"/>
                  <a:pt x="2361890" y="1180945"/>
                </a:cubicBezTo>
                <a:cubicBezTo>
                  <a:pt x="2361890" y="1833163"/>
                  <a:pt x="1833163" y="2361890"/>
                  <a:pt x="1180945" y="2361890"/>
                </a:cubicBezTo>
                <a:cubicBezTo>
                  <a:pt x="528727" y="2361890"/>
                  <a:pt x="0" y="1833163"/>
                  <a:pt x="0" y="1180945"/>
                </a:cubicBezTo>
                <a:cubicBezTo>
                  <a:pt x="0" y="528727"/>
                  <a:pt x="528727" y="0"/>
                  <a:pt x="1180945" y="0"/>
                </a:cubicBezTo>
                <a:close/>
              </a:path>
            </a:pathLst>
          </a:custGeom>
          <a:noFill/>
          <a:extLst>
            <a:ext uri="{909E8E84-426E-40DD-AFC4-6F175D3DCCD1}">
              <a14:hiddenFill xmlns:a14="http://schemas.microsoft.com/office/drawing/2010/main">
                <a:solidFill>
                  <a:srgbClr val="FFFFFF"/>
                </a:solidFill>
              </a14:hiddenFill>
            </a:ext>
          </a:extLst>
        </p:spPr>
      </p:pic>
      <p:sp>
        <p:nvSpPr>
          <p:cNvPr id="15381" name="Freeform: Shape 15380">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383" name="Freeform: Shape 15382">
            <a:extLst>
              <a:ext uri="{FF2B5EF4-FFF2-40B4-BE49-F238E27FC236}">
                <a16:creationId xmlns:a16="http://schemas.microsoft.com/office/drawing/2014/main" id="{FC3ABE8C-1C72-4141-BADF-DD6811764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5385"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9346" y="5987064"/>
            <a:ext cx="1054466" cy="469689"/>
            <a:chOff x="9841624" y="4115729"/>
            <a:chExt cx="602169" cy="268223"/>
          </a:xfrm>
          <a:solidFill>
            <a:schemeClr val="bg1"/>
          </a:solidFill>
        </p:grpSpPr>
        <p:sp>
          <p:nvSpPr>
            <p:cNvPr id="15386" name="Freeform: Shape 15385">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387" name="Freeform: Shape 15386">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388" name="Freeform: Shape 15387">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389" name="Freeform: Shape 15388">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390" name="Freeform: Shape 15389">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15364" name="Picture 4" descr="Ultraman (Serie de TV 1966– ) - IMDb">
            <a:extLst>
              <a:ext uri="{FF2B5EF4-FFF2-40B4-BE49-F238E27FC236}">
                <a16:creationId xmlns:a16="http://schemas.microsoft.com/office/drawing/2014/main" id="{33C16990-50D0-CD1E-36BC-6801341CD5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337" r="-1" b="11412"/>
          <a:stretch>
            <a:fillRect/>
          </a:stretch>
        </p:blipFill>
        <p:spPr bwMode="auto">
          <a:xfrm>
            <a:off x="7682545" y="3175909"/>
            <a:ext cx="3454390" cy="3454390"/>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556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B91368-8117-0B2F-B818-5A820A6404A5}"/>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D9F1B130-D6F0-9EE0-09BC-0FD7B694CE3A}"/>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9E7B3DF2-BAAF-BE5E-AB38-CB83BFA93720}"/>
              </a:ext>
            </a:extLst>
          </p:cNvPr>
          <p:cNvPicPr>
            <a:picLocks noChangeAspect="1"/>
          </p:cNvPicPr>
          <p:nvPr/>
        </p:nvPicPr>
        <p:blipFill>
          <a:blip r:embed="rId2"/>
          <a:stretch>
            <a:fillRect/>
          </a:stretch>
        </p:blipFill>
        <p:spPr>
          <a:xfrm>
            <a:off x="3952576" y="418680"/>
            <a:ext cx="4286848" cy="6020640"/>
          </a:xfrm>
          <a:prstGeom prst="rect">
            <a:avLst/>
          </a:prstGeom>
        </p:spPr>
      </p:pic>
    </p:spTree>
    <p:extLst>
      <p:ext uri="{BB962C8B-B14F-4D97-AF65-F5344CB8AC3E}">
        <p14:creationId xmlns:p14="http://schemas.microsoft.com/office/powerpoint/2010/main" val="39641814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1236</TotalTime>
  <Words>1760</Words>
  <Application>Microsoft Office PowerPoint</Application>
  <PresentationFormat>Panorámica</PresentationFormat>
  <Paragraphs>49</Paragraphs>
  <Slides>20</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Aptos</vt:lpstr>
      <vt:lpstr>Aptos Display</vt:lpstr>
      <vt:lpstr>Arial</vt:lpstr>
      <vt:lpstr>Calibri</vt:lpstr>
      <vt:lpstr>Tema de Office</vt:lpstr>
      <vt:lpstr>La  literatura de los hijos</vt:lpstr>
      <vt:lpstr>La literatura de los hijos</vt:lpstr>
      <vt:lpstr>Presentación de PowerPoint</vt:lpstr>
      <vt:lpstr>POSMEMORIA</vt:lpstr>
      <vt:lpstr>AUTOFICCIÓN</vt:lpstr>
      <vt:lpstr>Autoficción y literatura de los hijos</vt:lpstr>
      <vt:lpstr>Presentación de PowerPoint</vt:lpstr>
      <vt:lpstr>Presentación de PowerPoint</vt:lpstr>
      <vt:lpstr>Presentación de PowerPoint</vt:lpstr>
      <vt:lpstr>Presentación de PowerPoint</vt:lpstr>
      <vt:lpstr>Actores secundarios</vt:lpstr>
      <vt:lpstr>Presentación de PowerPoint</vt:lpstr>
      <vt:lpstr>Presentación de PowerPoint</vt:lpstr>
      <vt:lpstr>Presentación de PowerPoint</vt:lpstr>
      <vt:lpstr>Presentación de PowerPoint</vt:lpstr>
      <vt:lpstr>Presentación de PowerPoint</vt:lpstr>
      <vt:lpstr>Papelucho gay en dictadura</vt:lpstr>
      <vt:lpstr>“Papelucho soy yo en algún sentido, pero no soy totalmente yo, porque el personaje tiene que ser atractivo, el escritor podría ser aburrido, pero el personaje no”</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10</cp:revision>
  <dcterms:created xsi:type="dcterms:W3CDTF">2025-06-29T21:52:58Z</dcterms:created>
  <dcterms:modified xsi:type="dcterms:W3CDTF">2025-06-30T18:29:00Z</dcterms:modified>
</cp:coreProperties>
</file>