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1"/>
  </p:notesMasterIdLst>
  <p:sldIdLst>
    <p:sldId id="256" r:id="rId2"/>
    <p:sldId id="260" r:id="rId3"/>
    <p:sldId id="264" r:id="rId4"/>
    <p:sldId id="270" r:id="rId5"/>
    <p:sldId id="257" r:id="rId6"/>
    <p:sldId id="271" r:id="rId7"/>
    <p:sldId id="265" r:id="rId8"/>
    <p:sldId id="259" r:id="rId9"/>
    <p:sldId id="262" r:id="rId10"/>
    <p:sldId id="263" r:id="rId11"/>
    <p:sldId id="258" r:id="rId12"/>
    <p:sldId id="261" r:id="rId13"/>
    <p:sldId id="266" r:id="rId14"/>
    <p:sldId id="273" r:id="rId15"/>
    <p:sldId id="274" r:id="rId16"/>
    <p:sldId id="267" r:id="rId17"/>
    <p:sldId id="269" r:id="rId18"/>
    <p:sldId id="280" r:id="rId19"/>
    <p:sldId id="281" r:id="rId20"/>
    <p:sldId id="282" r:id="rId21"/>
    <p:sldId id="283" r:id="rId22"/>
    <p:sldId id="284" r:id="rId23"/>
    <p:sldId id="285" r:id="rId24"/>
    <p:sldId id="268" r:id="rId25"/>
    <p:sldId id="278" r:id="rId26"/>
    <p:sldId id="277" r:id="rId27"/>
    <p:sldId id="275" r:id="rId28"/>
    <p:sldId id="279" r:id="rId29"/>
    <p:sldId id="276"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8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D74D3B-EE62-4BAA-AEA6-B1DA1C68E5FD}" type="datetimeFigureOut">
              <a:rPr lang="es-CL" smtClean="0"/>
              <a:t>05-06-2025</a:t>
            </a:fld>
            <a:endParaRPr lang="es-C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2E69B9-C2A5-49C5-AAB3-37C506318AC8}" type="slidenum">
              <a:rPr lang="es-CL" smtClean="0"/>
              <a:t>‹Nº›</a:t>
            </a:fld>
            <a:endParaRPr lang="es-CL"/>
          </a:p>
        </p:txBody>
      </p:sp>
    </p:spTree>
    <p:extLst>
      <p:ext uri="{BB962C8B-B14F-4D97-AF65-F5344CB8AC3E}">
        <p14:creationId xmlns:p14="http://schemas.microsoft.com/office/powerpoint/2010/main" val="33064648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B82E69B9-C2A5-49C5-AAB3-37C506318AC8}" type="slidenum">
              <a:rPr lang="es-CL" smtClean="0"/>
              <a:t>5</a:t>
            </a:fld>
            <a:endParaRPr lang="es-CL"/>
          </a:p>
        </p:txBody>
      </p:sp>
    </p:spTree>
    <p:extLst>
      <p:ext uri="{BB962C8B-B14F-4D97-AF65-F5344CB8AC3E}">
        <p14:creationId xmlns:p14="http://schemas.microsoft.com/office/powerpoint/2010/main" val="34198680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58820-BA7D-B18A-74D5-C2C9066A2ED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27F8DE5-7357-1505-2F23-E14DC2E8C6EE}"/>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4911ABC8-0459-C5F4-A851-22335AF6EFE5}"/>
              </a:ext>
            </a:extLst>
          </p:cNvPr>
          <p:cNvSpPr>
            <a:spLocks noGrp="1"/>
          </p:cNvSpPr>
          <p:nvPr>
            <p:ph type="body" idx="1"/>
          </p:nvPr>
        </p:nvSpPr>
        <p:spPr/>
        <p:txBody>
          <a:bodyPr/>
          <a:lstStyle/>
          <a:p>
            <a:endParaRPr lang="es-CL" dirty="0"/>
          </a:p>
        </p:txBody>
      </p:sp>
      <p:sp>
        <p:nvSpPr>
          <p:cNvPr id="4" name="Marcador de número de diapositiva 3">
            <a:extLst>
              <a:ext uri="{FF2B5EF4-FFF2-40B4-BE49-F238E27FC236}">
                <a16:creationId xmlns:a16="http://schemas.microsoft.com/office/drawing/2014/main" id="{755E7A0F-1262-9AD2-4764-7AAD87D74632}"/>
              </a:ext>
            </a:extLst>
          </p:cNvPr>
          <p:cNvSpPr>
            <a:spLocks noGrp="1"/>
          </p:cNvSpPr>
          <p:nvPr>
            <p:ph type="sldNum" sz="quarter" idx="5"/>
          </p:nvPr>
        </p:nvSpPr>
        <p:spPr/>
        <p:txBody>
          <a:bodyPr/>
          <a:lstStyle/>
          <a:p>
            <a:fld id="{B82E69B9-C2A5-49C5-AAB3-37C506318AC8}" type="slidenum">
              <a:rPr lang="es-CL" smtClean="0"/>
              <a:t>7</a:t>
            </a:fld>
            <a:endParaRPr lang="es-CL"/>
          </a:p>
        </p:txBody>
      </p:sp>
    </p:spTree>
    <p:extLst>
      <p:ext uri="{BB962C8B-B14F-4D97-AF65-F5344CB8AC3E}">
        <p14:creationId xmlns:p14="http://schemas.microsoft.com/office/powerpoint/2010/main" val="4225844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9566E-59FA-A1C8-6224-86E77657CD3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84DDD70-29BF-4018-8643-CC8D20B972B3}"/>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8B9C1FE6-BF76-0296-1F4C-457B9123FF47}"/>
              </a:ext>
            </a:extLst>
          </p:cNvPr>
          <p:cNvSpPr>
            <a:spLocks noGrp="1"/>
          </p:cNvSpPr>
          <p:nvPr>
            <p:ph type="body" idx="1"/>
          </p:nvPr>
        </p:nvSpPr>
        <p:spPr/>
        <p:txBody>
          <a:bodyPr/>
          <a:lstStyle/>
          <a:p>
            <a:endParaRPr lang="es-CL" dirty="0"/>
          </a:p>
        </p:txBody>
      </p:sp>
      <p:sp>
        <p:nvSpPr>
          <p:cNvPr id="4" name="Marcador de número de diapositiva 3">
            <a:extLst>
              <a:ext uri="{FF2B5EF4-FFF2-40B4-BE49-F238E27FC236}">
                <a16:creationId xmlns:a16="http://schemas.microsoft.com/office/drawing/2014/main" id="{C9298C78-D237-E5E3-604E-912226F11C4E}"/>
              </a:ext>
            </a:extLst>
          </p:cNvPr>
          <p:cNvSpPr>
            <a:spLocks noGrp="1"/>
          </p:cNvSpPr>
          <p:nvPr>
            <p:ph type="sldNum" sz="quarter" idx="5"/>
          </p:nvPr>
        </p:nvSpPr>
        <p:spPr/>
        <p:txBody>
          <a:bodyPr/>
          <a:lstStyle/>
          <a:p>
            <a:fld id="{B82E69B9-C2A5-49C5-AAB3-37C506318AC8}" type="slidenum">
              <a:rPr lang="es-CL" smtClean="0"/>
              <a:t>8</a:t>
            </a:fld>
            <a:endParaRPr lang="es-CL"/>
          </a:p>
        </p:txBody>
      </p:sp>
    </p:spTree>
    <p:extLst>
      <p:ext uri="{BB962C8B-B14F-4D97-AF65-F5344CB8AC3E}">
        <p14:creationId xmlns:p14="http://schemas.microsoft.com/office/powerpoint/2010/main" val="283948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1EF0D7-8EB3-CE93-1EFD-6D4F1CBDC62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D68CF43-5806-F8DF-F3FB-6E255242EAA1}"/>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A0F64F57-5621-99CD-C775-D75F18438549}"/>
              </a:ext>
            </a:extLst>
          </p:cNvPr>
          <p:cNvSpPr>
            <a:spLocks noGrp="1"/>
          </p:cNvSpPr>
          <p:nvPr>
            <p:ph type="body" idx="1"/>
          </p:nvPr>
        </p:nvSpPr>
        <p:spPr/>
        <p:txBody>
          <a:bodyPr/>
          <a:lstStyle/>
          <a:p>
            <a:endParaRPr lang="es-CL" dirty="0"/>
          </a:p>
        </p:txBody>
      </p:sp>
      <p:sp>
        <p:nvSpPr>
          <p:cNvPr id="4" name="Marcador de número de diapositiva 3">
            <a:extLst>
              <a:ext uri="{FF2B5EF4-FFF2-40B4-BE49-F238E27FC236}">
                <a16:creationId xmlns:a16="http://schemas.microsoft.com/office/drawing/2014/main" id="{DEA263D9-0532-A389-3272-FF2C4D436CB1}"/>
              </a:ext>
            </a:extLst>
          </p:cNvPr>
          <p:cNvSpPr>
            <a:spLocks noGrp="1"/>
          </p:cNvSpPr>
          <p:nvPr>
            <p:ph type="sldNum" sz="quarter" idx="5"/>
          </p:nvPr>
        </p:nvSpPr>
        <p:spPr/>
        <p:txBody>
          <a:bodyPr/>
          <a:lstStyle/>
          <a:p>
            <a:fld id="{B82E69B9-C2A5-49C5-AAB3-37C506318AC8}" type="slidenum">
              <a:rPr lang="es-CL" smtClean="0"/>
              <a:t>9</a:t>
            </a:fld>
            <a:endParaRPr lang="es-CL"/>
          </a:p>
        </p:txBody>
      </p:sp>
    </p:spTree>
    <p:extLst>
      <p:ext uri="{BB962C8B-B14F-4D97-AF65-F5344CB8AC3E}">
        <p14:creationId xmlns:p14="http://schemas.microsoft.com/office/powerpoint/2010/main" val="37051747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4848B8-A16E-1CBE-D92E-F2E6BC91CD0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96811C0-06F0-789D-C91C-2D881D572D6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ABE3A94E-BCB5-DF5B-E40C-4DBEE894DC07}"/>
              </a:ext>
            </a:extLst>
          </p:cNvPr>
          <p:cNvSpPr>
            <a:spLocks noGrp="1"/>
          </p:cNvSpPr>
          <p:nvPr>
            <p:ph type="body" idx="1"/>
          </p:nvPr>
        </p:nvSpPr>
        <p:spPr/>
        <p:txBody>
          <a:bodyPr/>
          <a:lstStyle/>
          <a:p>
            <a:endParaRPr lang="es-CL" dirty="0"/>
          </a:p>
        </p:txBody>
      </p:sp>
      <p:sp>
        <p:nvSpPr>
          <p:cNvPr id="4" name="Marcador de número de diapositiva 3">
            <a:extLst>
              <a:ext uri="{FF2B5EF4-FFF2-40B4-BE49-F238E27FC236}">
                <a16:creationId xmlns:a16="http://schemas.microsoft.com/office/drawing/2014/main" id="{05256769-BEB6-4B50-B9F0-074E32470FB1}"/>
              </a:ext>
            </a:extLst>
          </p:cNvPr>
          <p:cNvSpPr>
            <a:spLocks noGrp="1"/>
          </p:cNvSpPr>
          <p:nvPr>
            <p:ph type="sldNum" sz="quarter" idx="5"/>
          </p:nvPr>
        </p:nvSpPr>
        <p:spPr/>
        <p:txBody>
          <a:bodyPr/>
          <a:lstStyle/>
          <a:p>
            <a:fld id="{B82E69B9-C2A5-49C5-AAB3-37C506318AC8}" type="slidenum">
              <a:rPr lang="es-CL" smtClean="0"/>
              <a:t>10</a:t>
            </a:fld>
            <a:endParaRPr lang="es-CL"/>
          </a:p>
        </p:txBody>
      </p:sp>
    </p:spTree>
    <p:extLst>
      <p:ext uri="{BB962C8B-B14F-4D97-AF65-F5344CB8AC3E}">
        <p14:creationId xmlns:p14="http://schemas.microsoft.com/office/powerpoint/2010/main" val="42690058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es-MX"/>
              <a:t>Haz clic para modificar el estilo de título del patrón</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48A87A34-81AB-432B-8DAE-1953F412C126}" type="datetimeFigureOut">
              <a:rPr lang="en-US" dirty="0"/>
              <a:pPr/>
              <a:t>6/5/2025</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es-MX"/>
              <a:t>Haz clic para modificar el estilo de título del patrón</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es-MX"/>
              <a:t>Haz clic para modificar el estilo de título del patrón</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6/5/2025</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es-MX"/>
              <a:t>Haz clic para modificar el estilo de título del patrón</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6/5/2025</a:t>
            </a:fld>
            <a:endParaRPr lang="en-US" dirty="0"/>
          </a:p>
        </p:txBody>
      </p:sp>
      <p:sp>
        <p:nvSpPr>
          <p:cNvPr id="6" name="Footer Placeholder 5"/>
          <p:cNvSpPr>
            <a:spLocks noGrp="1"/>
          </p:cNvSpPr>
          <p:nvPr>
            <p:ph type="ftr" sz="quarter" idx="11"/>
          </p:nvPr>
        </p:nvSpPr>
        <p:spPr>
          <a:xfrm>
            <a:off x="804672" y="6227064"/>
            <a:ext cx="10588752" cy="320040"/>
          </a:xfrm>
        </p:spPr>
        <p:txBody>
          <a:bodyPr/>
          <a:lstStyle/>
          <a:p>
            <a:endParaRPr lang="en-US" dirty="0"/>
          </a:p>
        </p:txBody>
      </p:sp>
      <p:sp>
        <p:nvSpPr>
          <p:cNvPr id="7" name="Slide Number Placeholder 6"/>
          <p:cNvSpPr>
            <a:spLocks noGrp="1"/>
          </p:cNvSpPr>
          <p:nvPr>
            <p:ph type="sldNum" sz="quarter" idx="12"/>
          </p:nvPr>
        </p:nvSpPr>
        <p:spPr>
          <a:xfrm>
            <a:off x="10469880" y="320040"/>
            <a:ext cx="914400" cy="320040"/>
          </a:xfrm>
        </p:spPr>
        <p:txBody>
          <a:bodyPr/>
          <a:lstStyle/>
          <a:p>
            <a:fld id="{6D22F896-40B5-4ADD-8801-0D06FADFA095}"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es-MX"/>
              <a:t>Haz clic para modificar el estilo de título del patrón</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Content Placeholder 3"/>
          <p:cNvSpPr>
            <a:spLocks noGrp="1"/>
          </p:cNvSpPr>
          <p:nvPr>
            <p:ph sz="half" idx="2"/>
          </p:nvPr>
        </p:nvSpPr>
        <p:spPr>
          <a:xfrm>
            <a:off x="5125305" y="1488985"/>
            <a:ext cx="6264350" cy="1696853"/>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Content Placeholder 5"/>
          <p:cNvSpPr>
            <a:spLocks noGrp="1"/>
          </p:cNvSpPr>
          <p:nvPr>
            <p:ph sz="quarter" idx="4"/>
          </p:nvPr>
        </p:nvSpPr>
        <p:spPr>
          <a:xfrm>
            <a:off x="5118447" y="4351687"/>
            <a:ext cx="6265588" cy="1704060"/>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7" name="Date Placeholder 6"/>
          <p:cNvSpPr>
            <a:spLocks noGrp="1"/>
          </p:cNvSpPr>
          <p:nvPr>
            <p:ph type="dt" sz="half" idx="10"/>
          </p:nvPr>
        </p:nvSpPr>
        <p:spPr>
          <a:xfrm>
            <a:off x="804672" y="320040"/>
            <a:ext cx="3657600" cy="320040"/>
          </a:xfrm>
        </p:spPr>
        <p:txBody>
          <a:bodyPr/>
          <a:lstStyle/>
          <a:p>
            <a:fld id="{48A87A34-81AB-432B-8DAE-1953F412C126}" type="datetimeFigureOut">
              <a:rPr lang="en-US" dirty="0"/>
              <a:t>6/5/2025</a:t>
            </a:fld>
            <a:endParaRPr lang="en-US" dirty="0"/>
          </a:p>
        </p:txBody>
      </p:sp>
      <p:sp>
        <p:nvSpPr>
          <p:cNvPr id="8" name="Footer Placeholder 7"/>
          <p:cNvSpPr>
            <a:spLocks noGrp="1"/>
          </p:cNvSpPr>
          <p:nvPr>
            <p:ph type="ftr" sz="quarter" idx="11"/>
          </p:nvPr>
        </p:nvSpPr>
        <p:spPr>
          <a:xfrm>
            <a:off x="804672" y="6227064"/>
            <a:ext cx="10588752" cy="320040"/>
          </a:xfrm>
        </p:spPr>
        <p:txBody>
          <a:bodyPr/>
          <a:lstStyle/>
          <a:p>
            <a:endParaRPr lang="en-US" dirty="0"/>
          </a:p>
        </p:txBody>
      </p:sp>
      <p:sp>
        <p:nvSpPr>
          <p:cNvPr id="9" name="Slide Number Placeholder 8"/>
          <p:cNvSpPr>
            <a:spLocks noGrp="1"/>
          </p:cNvSpPr>
          <p:nvPr>
            <p:ph type="sldNum" sz="quarter" idx="12"/>
          </p:nvPr>
        </p:nvSpPr>
        <p:spPr>
          <a:xfrm>
            <a:off x="10469880" y="320040"/>
            <a:ext cx="914400" cy="320040"/>
          </a:xfrm>
        </p:spPr>
        <p:txBody>
          <a:bodyPr/>
          <a:lstStyle/>
          <a:p>
            <a:fld id="{6D22F896-40B5-4ADD-8801-0D06FADFA09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es-MX"/>
              <a:t>Haz clic para modificar el estilo de título del patrón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6/5/2025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48A87A34-81AB-432B-8DAE-1953F412C126}" type="datetimeFigureOut">
              <a:rPr lang="en-US" dirty="0"/>
              <a:t>6/5/2025</a:t>
            </a:fld>
            <a:endParaRPr lang="en-US" dirty="0"/>
          </a:p>
        </p:txBody>
      </p:sp>
      <p:sp>
        <p:nvSpPr>
          <p:cNvPr id="3" name="Footer Placeholder 2"/>
          <p:cNvSpPr>
            <a:spLocks noGrp="1"/>
          </p:cNvSpPr>
          <p:nvPr>
            <p:ph type="ftr" sz="quarter" idx="11"/>
          </p:nvPr>
        </p:nvSpPr>
        <p:spPr>
          <a:xfrm>
            <a:off x="804672" y="6227064"/>
            <a:ext cx="10588752" cy="320040"/>
          </a:xfrm>
        </p:spPr>
        <p:txBody>
          <a:bodyPr/>
          <a:lstStyle/>
          <a:p>
            <a:endParaRPr lang="en-US" dirty="0"/>
          </a:p>
        </p:txBody>
      </p:sp>
      <p:sp>
        <p:nvSpPr>
          <p:cNvPr id="4" name="Slide Number Placeholder 3"/>
          <p:cNvSpPr>
            <a:spLocks noGrp="1"/>
          </p:cNvSpPr>
          <p:nvPr>
            <p:ph type="sldNum" sz="quarter" idx="12"/>
          </p:nvPr>
        </p:nvSpPr>
        <p:spPr>
          <a:xfrm>
            <a:off x="10469880" y="320040"/>
            <a:ext cx="914400" cy="320040"/>
          </a:xfrm>
        </p:spPr>
        <p:txBody>
          <a:bodyPr/>
          <a:lstStyle/>
          <a:p>
            <a:fld id="{6D22F896-40B5-4ADD-8801-0D06FADFA09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es-MX"/>
              <a:t>Haz clic para modificar el estilo de título del patrón</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6/5/2025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MX"/>
              <a:t>Haz clic en el icono para agregar una imagen</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es-MX"/>
              <a:t>Haz clic para modificar el estilo de título del patrón</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6/5/2025</a:t>
            </a:fld>
            <a:endParaRPr lang="en-US" dirty="0"/>
          </a:p>
        </p:txBody>
      </p:sp>
      <p:sp>
        <p:nvSpPr>
          <p:cNvPr id="6" name="Footer Placeholder 5"/>
          <p:cNvSpPr>
            <a:spLocks noGrp="1"/>
          </p:cNvSpPr>
          <p:nvPr>
            <p:ph type="ftr" sz="quarter" idx="11"/>
          </p:nvPr>
        </p:nvSpPr>
        <p:spPr>
          <a:xfrm>
            <a:off x="804672" y="6227064"/>
            <a:ext cx="5942203" cy="320040"/>
          </a:xfrm>
        </p:spPr>
        <p:txBody>
          <a:bodyPr/>
          <a:lstStyle/>
          <a:p>
            <a:endParaRPr lang="en-US" dirty="0"/>
          </a:p>
        </p:txBody>
      </p:sp>
      <p:sp>
        <p:nvSpPr>
          <p:cNvPr id="7" name="Slide Number Placeholder 6"/>
          <p:cNvSpPr>
            <a:spLocks noGrp="1"/>
          </p:cNvSpPr>
          <p:nvPr>
            <p:ph type="sldNum" sz="quarter" idx="12"/>
          </p:nvPr>
        </p:nvSpPr>
        <p:spPr>
          <a:xfrm>
            <a:off x="5828377" y="320040"/>
            <a:ext cx="914400" cy="320040"/>
          </a:xfrm>
        </p:spPr>
        <p:txBody>
          <a:bodyPr/>
          <a:lstStyle/>
          <a:p>
            <a:fld id="{6D22F896-40B5-4ADD-8801-0D06FADFA09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es-MX"/>
              <a:t>Haz clic para modificar el estilo de título del patrón</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es-MX"/>
              <a:t>Haz clic para modificar el estilo de título del patrón</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6/5/2025</a:t>
            </a:fld>
            <a:endParaRPr lang="en-US" dirty="0"/>
          </a:p>
        </p:txBody>
      </p:sp>
      <p:sp>
        <p:nvSpPr>
          <p:cNvPr id="5" name="Footer Placeholder 4"/>
          <p:cNvSpPr>
            <a:spLocks noGrp="1"/>
          </p:cNvSpPr>
          <p:nvPr>
            <p:ph type="ftr" sz="quarter" idx="11"/>
          </p:nvPr>
        </p:nvSpPr>
        <p:spPr>
          <a:xfrm>
            <a:off x="804672" y="6227064"/>
            <a:ext cx="10588752" cy="320040"/>
          </a:xfrm>
        </p:spPr>
        <p:txBody>
          <a:body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es-MX"/>
              <a:t>Haz clic para modificar el estilo de título del patrón</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48A87A34-81AB-432B-8DAE-1953F412C126}" type="datetimeFigureOut">
              <a:rPr lang="en-US" dirty="0"/>
              <a:pPr/>
              <a:t>6/5/2025</a:t>
            </a:fld>
            <a:endParaRPr lang="en-US" dirty="0"/>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blogger.googleusercontent.com/img/b/R29vZ2xl/AVvXsEh-evMcyXMRQQhCdWuD-HgL58wsgzPfsQU8j4kjCKbe_Qgxr6n-__b7scCc5htQMesLU9H-_3n2cZ5XD2jvwQdku9gR7gLpw_ZIdUS-ga3B4hrYtKqNjQUzNmWksydQcafz5TiNCWHw2Us/s1600/Mario+Santiago+Papasquiaro.jp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A3BAF07C-C39E-42EB-BB22-8D46691D97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306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33" name="Group 1032">
            <a:extLst>
              <a:ext uri="{FF2B5EF4-FFF2-40B4-BE49-F238E27FC236}">
                <a16:creationId xmlns:a16="http://schemas.microsoft.com/office/drawing/2014/main" id="{D8E9CF54-0466-4261-9E62-0249E60E188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034" name="Freeform 5">
              <a:extLst>
                <a:ext uri="{FF2B5EF4-FFF2-40B4-BE49-F238E27FC236}">
                  <a16:creationId xmlns:a16="http://schemas.microsoft.com/office/drawing/2014/main" id="{33E32106-E8B1-4F76-9EE6-58537738A3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035" name="Freeform 6">
              <a:extLst>
                <a:ext uri="{FF2B5EF4-FFF2-40B4-BE49-F238E27FC236}">
                  <a16:creationId xmlns:a16="http://schemas.microsoft.com/office/drawing/2014/main" id="{C32C2C46-A045-44FB-8A74-5EBD650C27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036" name="Freeform 7">
              <a:extLst>
                <a:ext uri="{FF2B5EF4-FFF2-40B4-BE49-F238E27FC236}">
                  <a16:creationId xmlns:a16="http://schemas.microsoft.com/office/drawing/2014/main" id="{6A76F79C-6683-4940-BCF7-4BCCCEE406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037" name="Freeform 8">
              <a:extLst>
                <a:ext uri="{FF2B5EF4-FFF2-40B4-BE49-F238E27FC236}">
                  <a16:creationId xmlns:a16="http://schemas.microsoft.com/office/drawing/2014/main" id="{FF4675A3-6D07-4B1F-9BFC-AEBEA1AD06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038" name="Freeform 9">
              <a:extLst>
                <a:ext uri="{FF2B5EF4-FFF2-40B4-BE49-F238E27FC236}">
                  <a16:creationId xmlns:a16="http://schemas.microsoft.com/office/drawing/2014/main" id="{765E127A-B6B7-4B1D-B7BD-6C8C969D29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039" name="Freeform 10">
              <a:extLst>
                <a:ext uri="{FF2B5EF4-FFF2-40B4-BE49-F238E27FC236}">
                  <a16:creationId xmlns:a16="http://schemas.microsoft.com/office/drawing/2014/main" id="{3BCA9D9E-C72C-4751-BFA9-10B85CACE3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040" name="Freeform 11">
              <a:extLst>
                <a:ext uri="{FF2B5EF4-FFF2-40B4-BE49-F238E27FC236}">
                  <a16:creationId xmlns:a16="http://schemas.microsoft.com/office/drawing/2014/main" id="{080C708C-69BF-441B-AB75-C98160ED06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041" name="Freeform 12">
              <a:extLst>
                <a:ext uri="{FF2B5EF4-FFF2-40B4-BE49-F238E27FC236}">
                  <a16:creationId xmlns:a16="http://schemas.microsoft.com/office/drawing/2014/main" id="{3E79964E-F8F1-4763-8892-7BC3DAE306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042" name="Freeform 13">
              <a:extLst>
                <a:ext uri="{FF2B5EF4-FFF2-40B4-BE49-F238E27FC236}">
                  <a16:creationId xmlns:a16="http://schemas.microsoft.com/office/drawing/2014/main" id="{FE09592A-FCC9-4AE5-BA0B-730C6F3BBE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043" name="Freeform 14">
              <a:extLst>
                <a:ext uri="{FF2B5EF4-FFF2-40B4-BE49-F238E27FC236}">
                  <a16:creationId xmlns:a16="http://schemas.microsoft.com/office/drawing/2014/main" id="{96448994-820C-4BC1-ABF3-4579C6F99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044" name="Freeform 15">
              <a:extLst>
                <a:ext uri="{FF2B5EF4-FFF2-40B4-BE49-F238E27FC236}">
                  <a16:creationId xmlns:a16="http://schemas.microsoft.com/office/drawing/2014/main" id="{9BB0D192-565A-42B9-B292-CC032D71A6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045" name="Freeform 16">
              <a:extLst>
                <a:ext uri="{FF2B5EF4-FFF2-40B4-BE49-F238E27FC236}">
                  <a16:creationId xmlns:a16="http://schemas.microsoft.com/office/drawing/2014/main" id="{6D1CA09C-5F40-4E92-A7E9-D1FCEE5128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046" name="Freeform 17">
              <a:extLst>
                <a:ext uri="{FF2B5EF4-FFF2-40B4-BE49-F238E27FC236}">
                  <a16:creationId xmlns:a16="http://schemas.microsoft.com/office/drawing/2014/main" id="{379F5AA5-2E14-4880-A5A6-07AEF2AD89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047" name="Freeform 18">
              <a:extLst>
                <a:ext uri="{FF2B5EF4-FFF2-40B4-BE49-F238E27FC236}">
                  <a16:creationId xmlns:a16="http://schemas.microsoft.com/office/drawing/2014/main" id="{EF14BD32-D239-4DA3-98B3-7752073657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048" name="Freeform 19">
              <a:extLst>
                <a:ext uri="{FF2B5EF4-FFF2-40B4-BE49-F238E27FC236}">
                  <a16:creationId xmlns:a16="http://schemas.microsoft.com/office/drawing/2014/main" id="{CF07B250-E5E4-4624-9BD7-8D513A67B7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049" name="Freeform 20">
              <a:extLst>
                <a:ext uri="{FF2B5EF4-FFF2-40B4-BE49-F238E27FC236}">
                  <a16:creationId xmlns:a16="http://schemas.microsoft.com/office/drawing/2014/main" id="{BCC5D120-7C8C-4290-865C-4EE6E4F245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050" name="Freeform 21">
              <a:extLst>
                <a:ext uri="{FF2B5EF4-FFF2-40B4-BE49-F238E27FC236}">
                  <a16:creationId xmlns:a16="http://schemas.microsoft.com/office/drawing/2014/main" id="{C24688C6-CAE5-4EF2-B2BA-A138DA0A24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051" name="Freeform 22">
              <a:extLst>
                <a:ext uri="{FF2B5EF4-FFF2-40B4-BE49-F238E27FC236}">
                  <a16:creationId xmlns:a16="http://schemas.microsoft.com/office/drawing/2014/main" id="{6BD31099-7C13-4901-A04F-632B1CD846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052" name="Freeform 23">
              <a:extLst>
                <a:ext uri="{FF2B5EF4-FFF2-40B4-BE49-F238E27FC236}">
                  <a16:creationId xmlns:a16="http://schemas.microsoft.com/office/drawing/2014/main" id="{679F5FF7-82B2-4033-8FBE-63170C9378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grpSp>
      <p:sp>
        <p:nvSpPr>
          <p:cNvPr id="2" name="Título 1">
            <a:extLst>
              <a:ext uri="{FF2B5EF4-FFF2-40B4-BE49-F238E27FC236}">
                <a16:creationId xmlns:a16="http://schemas.microsoft.com/office/drawing/2014/main" id="{1682704D-9E59-5FE7-C87A-496257CD73B6}"/>
              </a:ext>
            </a:extLst>
          </p:cNvPr>
          <p:cNvSpPr>
            <a:spLocks noGrp="1"/>
          </p:cNvSpPr>
          <p:nvPr>
            <p:ph type="ctrTitle"/>
          </p:nvPr>
        </p:nvSpPr>
        <p:spPr>
          <a:xfrm>
            <a:off x="1378425" y="5199797"/>
            <a:ext cx="9435152" cy="789673"/>
          </a:xfrm>
        </p:spPr>
        <p:txBody>
          <a:bodyPr anchor="ctr">
            <a:normAutofit/>
          </a:bodyPr>
          <a:lstStyle/>
          <a:p>
            <a:r>
              <a:rPr lang="es-CL" sz="4000" dirty="0">
                <a:solidFill>
                  <a:schemeClr val="bg1"/>
                </a:solidFill>
              </a:rPr>
              <a:t>Los detectives salvajes</a:t>
            </a:r>
          </a:p>
        </p:txBody>
      </p:sp>
      <p:sp>
        <p:nvSpPr>
          <p:cNvPr id="3" name="Subtítulo 2">
            <a:extLst>
              <a:ext uri="{FF2B5EF4-FFF2-40B4-BE49-F238E27FC236}">
                <a16:creationId xmlns:a16="http://schemas.microsoft.com/office/drawing/2014/main" id="{E9E88179-9F50-9893-EC36-8003B6C61CF0}"/>
              </a:ext>
            </a:extLst>
          </p:cNvPr>
          <p:cNvSpPr>
            <a:spLocks noGrp="1"/>
          </p:cNvSpPr>
          <p:nvPr>
            <p:ph type="subTitle" idx="1"/>
          </p:nvPr>
        </p:nvSpPr>
        <p:spPr>
          <a:xfrm>
            <a:off x="1759237" y="6003836"/>
            <a:ext cx="8673427" cy="405405"/>
          </a:xfrm>
        </p:spPr>
        <p:txBody>
          <a:bodyPr>
            <a:normAutofit/>
          </a:bodyPr>
          <a:lstStyle/>
          <a:p>
            <a:r>
              <a:rPr lang="es-CL" sz="1600" dirty="0">
                <a:solidFill>
                  <a:schemeClr val="bg1"/>
                </a:solidFill>
              </a:rPr>
              <a:t>Literatura Latinoamericana 3</a:t>
            </a:r>
          </a:p>
        </p:txBody>
      </p:sp>
      <p:pic>
        <p:nvPicPr>
          <p:cNvPr id="1026" name="Picture 2">
            <a:extLst>
              <a:ext uri="{FF2B5EF4-FFF2-40B4-BE49-F238E27FC236}">
                <a16:creationId xmlns:a16="http://schemas.microsoft.com/office/drawing/2014/main" id="{D70B30E5-56A6-24D6-534F-C2E4AD4659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26883"/>
          <a:stretch>
            <a:fillRect/>
          </a:stretch>
        </p:blipFill>
        <p:spPr bwMode="auto">
          <a:xfrm>
            <a:off x="20" y="10"/>
            <a:ext cx="12191980" cy="5058947"/>
          </a:xfrm>
          <a:custGeom>
            <a:avLst/>
            <a:gdLst/>
            <a:ahLst/>
            <a:cxnLst/>
            <a:rect l="l" t="t" r="r" b="b"/>
            <a:pathLst>
              <a:path w="12192000" h="5058957">
                <a:moveTo>
                  <a:pt x="0" y="0"/>
                </a:moveTo>
                <a:lnTo>
                  <a:pt x="12192000" y="0"/>
                </a:lnTo>
                <a:lnTo>
                  <a:pt x="12192000" y="259692"/>
                </a:lnTo>
                <a:lnTo>
                  <a:pt x="12192000" y="3542069"/>
                </a:lnTo>
                <a:lnTo>
                  <a:pt x="12192000" y="3734194"/>
                </a:lnTo>
                <a:lnTo>
                  <a:pt x="12192000" y="4710012"/>
                </a:lnTo>
                <a:lnTo>
                  <a:pt x="12113803" y="4718295"/>
                </a:lnTo>
                <a:cubicBezTo>
                  <a:pt x="10139508" y="4916244"/>
                  <a:pt x="8237152" y="5009247"/>
                  <a:pt x="6753597" y="5041852"/>
                </a:cubicBezTo>
                <a:cubicBezTo>
                  <a:pt x="4940362" y="5081701"/>
                  <a:pt x="2657278" y="5062371"/>
                  <a:pt x="400746" y="4870509"/>
                </a:cubicBezTo>
                <a:lnTo>
                  <a:pt x="0" y="4833533"/>
                </a:lnTo>
                <a:lnTo>
                  <a:pt x="0" y="3734194"/>
                </a:lnTo>
                <a:lnTo>
                  <a:pt x="0" y="3542069"/>
                </a:lnTo>
                <a:lnTo>
                  <a:pt x="0" y="259692"/>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4130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EDFF257A-042C-46B5-80D1-3E8CFD3344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5128">
            <a:extLst>
              <a:ext uri="{FF2B5EF4-FFF2-40B4-BE49-F238E27FC236}">
                <a16:creationId xmlns:a16="http://schemas.microsoft.com/office/drawing/2014/main" id="{E2836BD6-A1CD-4253-813F-3EDA642A7AC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5130" name="Freeform 5">
              <a:extLst>
                <a:ext uri="{FF2B5EF4-FFF2-40B4-BE49-F238E27FC236}">
                  <a16:creationId xmlns:a16="http://schemas.microsoft.com/office/drawing/2014/main" id="{63EE4AB3-C905-497E-988B-4D7394894B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31" name="Freeform 6">
              <a:extLst>
                <a:ext uri="{FF2B5EF4-FFF2-40B4-BE49-F238E27FC236}">
                  <a16:creationId xmlns:a16="http://schemas.microsoft.com/office/drawing/2014/main" id="{774DC5FF-D912-4C9F-811A-337208A3B4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32" name="Freeform 7">
              <a:extLst>
                <a:ext uri="{FF2B5EF4-FFF2-40B4-BE49-F238E27FC236}">
                  <a16:creationId xmlns:a16="http://schemas.microsoft.com/office/drawing/2014/main" id="{E04E6A71-624A-4806-A53E-87BC73A85B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33" name="Freeform 8">
              <a:extLst>
                <a:ext uri="{FF2B5EF4-FFF2-40B4-BE49-F238E27FC236}">
                  <a16:creationId xmlns:a16="http://schemas.microsoft.com/office/drawing/2014/main" id="{E1871C83-254F-49CD-8EA7-8CB7089B80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34" name="Freeform 9">
              <a:extLst>
                <a:ext uri="{FF2B5EF4-FFF2-40B4-BE49-F238E27FC236}">
                  <a16:creationId xmlns:a16="http://schemas.microsoft.com/office/drawing/2014/main" id="{427141DF-5457-4673-B816-C6C5C72AE9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35" name="Freeform 10">
              <a:extLst>
                <a:ext uri="{FF2B5EF4-FFF2-40B4-BE49-F238E27FC236}">
                  <a16:creationId xmlns:a16="http://schemas.microsoft.com/office/drawing/2014/main" id="{BC9A176E-C84F-4816-97D4-426B396FC0B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36" name="Freeform 11">
              <a:extLst>
                <a:ext uri="{FF2B5EF4-FFF2-40B4-BE49-F238E27FC236}">
                  <a16:creationId xmlns:a16="http://schemas.microsoft.com/office/drawing/2014/main" id="{981B905A-332A-49BC-9456-7D0337D9BD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37" name="Freeform 12">
              <a:extLst>
                <a:ext uri="{FF2B5EF4-FFF2-40B4-BE49-F238E27FC236}">
                  <a16:creationId xmlns:a16="http://schemas.microsoft.com/office/drawing/2014/main" id="{2EBD9769-DFB9-4970-91FF-137E685AF6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38" name="Freeform 13">
              <a:extLst>
                <a:ext uri="{FF2B5EF4-FFF2-40B4-BE49-F238E27FC236}">
                  <a16:creationId xmlns:a16="http://schemas.microsoft.com/office/drawing/2014/main" id="{21DCB916-2D3C-46BC-9A95-EFC166D96CF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39" name="Freeform 14">
              <a:extLst>
                <a:ext uri="{FF2B5EF4-FFF2-40B4-BE49-F238E27FC236}">
                  <a16:creationId xmlns:a16="http://schemas.microsoft.com/office/drawing/2014/main" id="{189DAD37-FFF7-49FA-8FBB-D20A992D48F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40" name="Freeform 15">
              <a:extLst>
                <a:ext uri="{FF2B5EF4-FFF2-40B4-BE49-F238E27FC236}">
                  <a16:creationId xmlns:a16="http://schemas.microsoft.com/office/drawing/2014/main" id="{D148A64A-D598-4309-BCA9-F67ADE72CB4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41" name="Freeform 16">
              <a:extLst>
                <a:ext uri="{FF2B5EF4-FFF2-40B4-BE49-F238E27FC236}">
                  <a16:creationId xmlns:a16="http://schemas.microsoft.com/office/drawing/2014/main" id="{38A95D77-7745-4551-BBD5-3515A074D3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42" name="Freeform 17">
              <a:extLst>
                <a:ext uri="{FF2B5EF4-FFF2-40B4-BE49-F238E27FC236}">
                  <a16:creationId xmlns:a16="http://schemas.microsoft.com/office/drawing/2014/main" id="{A2C20B7F-80D6-4D48-BB2A-9AEC854948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43" name="Freeform 18">
              <a:extLst>
                <a:ext uri="{FF2B5EF4-FFF2-40B4-BE49-F238E27FC236}">
                  <a16:creationId xmlns:a16="http://schemas.microsoft.com/office/drawing/2014/main" id="{55589882-0BB8-42B0-B42F-32A75B1918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44" name="Freeform 19">
              <a:extLst>
                <a:ext uri="{FF2B5EF4-FFF2-40B4-BE49-F238E27FC236}">
                  <a16:creationId xmlns:a16="http://schemas.microsoft.com/office/drawing/2014/main" id="{53673B9F-5864-445E-82E7-0A8324FA85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45" name="Freeform 20">
              <a:extLst>
                <a:ext uri="{FF2B5EF4-FFF2-40B4-BE49-F238E27FC236}">
                  <a16:creationId xmlns:a16="http://schemas.microsoft.com/office/drawing/2014/main" id="{16FF3B3D-59FE-4AE1-AA54-14A691D6BFE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46" name="Freeform 21">
              <a:extLst>
                <a:ext uri="{FF2B5EF4-FFF2-40B4-BE49-F238E27FC236}">
                  <a16:creationId xmlns:a16="http://schemas.microsoft.com/office/drawing/2014/main" id="{901CA0F0-4962-4EC5-BA5B-3F0A967FC8A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47" name="Freeform 22">
              <a:extLst>
                <a:ext uri="{FF2B5EF4-FFF2-40B4-BE49-F238E27FC236}">
                  <a16:creationId xmlns:a16="http://schemas.microsoft.com/office/drawing/2014/main" id="{3DD02E26-C2AD-4062-85BD-28D172C9E7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48" name="Freeform 23">
              <a:extLst>
                <a:ext uri="{FF2B5EF4-FFF2-40B4-BE49-F238E27FC236}">
                  <a16:creationId xmlns:a16="http://schemas.microsoft.com/office/drawing/2014/main" id="{D7B60BD4-07C1-461F-B38E-B39EBACA3A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49" name="Freeform 24">
              <a:extLst>
                <a:ext uri="{FF2B5EF4-FFF2-40B4-BE49-F238E27FC236}">
                  <a16:creationId xmlns:a16="http://schemas.microsoft.com/office/drawing/2014/main" id="{D81BB3F7-E4A5-4BD9-A70D-FDA6C9127F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50" name="Freeform 25">
              <a:extLst>
                <a:ext uri="{FF2B5EF4-FFF2-40B4-BE49-F238E27FC236}">
                  <a16:creationId xmlns:a16="http://schemas.microsoft.com/office/drawing/2014/main" id="{B93A80B5-32BA-48BB-941A-4FC64AC62E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5152" name="Rectangle 5151">
            <a:extLst>
              <a:ext uri="{FF2B5EF4-FFF2-40B4-BE49-F238E27FC236}">
                <a16:creationId xmlns:a16="http://schemas.microsoft.com/office/drawing/2014/main" id="{9C057A66-6E97-4BA5-B4B3-2690ACE3CE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682" y="1047102"/>
            <a:ext cx="5936885"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54" name="Isosceles Triangle 22">
            <a:extLst>
              <a:ext uri="{FF2B5EF4-FFF2-40B4-BE49-F238E27FC236}">
                <a16:creationId xmlns:a16="http://schemas.microsoft.com/office/drawing/2014/main" id="{764884A8-16DD-467F-A648-70B32E20BA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602131" y="55465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56" name="Rectangle 5155">
            <a:extLst>
              <a:ext uri="{FF2B5EF4-FFF2-40B4-BE49-F238E27FC236}">
                <a16:creationId xmlns:a16="http://schemas.microsoft.com/office/drawing/2014/main" id="{276681CD-6924-4550-926C-667FC2C6A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682" y="1634393"/>
            <a:ext cx="5935796" cy="39173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F0B48D4-44D4-7480-3619-F8CEC7F27AE9}"/>
              </a:ext>
            </a:extLst>
          </p:cNvPr>
          <p:cNvSpPr>
            <a:spLocks noGrp="1"/>
          </p:cNvSpPr>
          <p:nvPr>
            <p:ph type="title"/>
          </p:nvPr>
        </p:nvSpPr>
        <p:spPr>
          <a:xfrm>
            <a:off x="791681" y="1170618"/>
            <a:ext cx="5827906" cy="379404"/>
          </a:xfrm>
        </p:spPr>
        <p:txBody>
          <a:bodyPr anchor="ctr">
            <a:normAutofit fontScale="90000"/>
          </a:bodyPr>
          <a:lstStyle/>
          <a:p>
            <a:r>
              <a:rPr lang="es-CL" sz="3600" dirty="0"/>
              <a:t>Roberto Bolaño (1953-2003)</a:t>
            </a:r>
          </a:p>
        </p:txBody>
      </p:sp>
      <p:sp>
        <p:nvSpPr>
          <p:cNvPr id="3" name="Marcador de contenido 2">
            <a:extLst>
              <a:ext uri="{FF2B5EF4-FFF2-40B4-BE49-F238E27FC236}">
                <a16:creationId xmlns:a16="http://schemas.microsoft.com/office/drawing/2014/main" id="{AAAA7BC2-AAB7-F318-D3F3-BB4966A5529C}"/>
              </a:ext>
            </a:extLst>
          </p:cNvPr>
          <p:cNvSpPr>
            <a:spLocks noGrp="1"/>
          </p:cNvSpPr>
          <p:nvPr>
            <p:ph idx="1"/>
          </p:nvPr>
        </p:nvSpPr>
        <p:spPr>
          <a:xfrm>
            <a:off x="873102" y="1828800"/>
            <a:ext cx="5768442" cy="3644045"/>
          </a:xfrm>
        </p:spPr>
        <p:txBody>
          <a:bodyPr>
            <a:normAutofit fontScale="92500" lnSpcReduction="20000"/>
          </a:bodyPr>
          <a:lstStyle/>
          <a:p>
            <a:r>
              <a:rPr lang="es-CL" sz="2400" dirty="0">
                <a:solidFill>
                  <a:srgbClr val="FFFFFE"/>
                </a:solidFill>
                <a:latin typeface="Calibri" panose="020F0502020204030204" pitchFamily="34" charset="0"/>
                <a:ea typeface="Calibri" panose="020F0502020204030204" pitchFamily="34" charset="0"/>
                <a:cs typeface="Calibri" panose="020F0502020204030204" pitchFamily="34" charset="0"/>
              </a:rPr>
              <a:t>En sus inicios se dedicó a la poesía. Luego, deja de escribir poesía para “escribir sobre poetas”</a:t>
            </a:r>
          </a:p>
          <a:p>
            <a:r>
              <a:rPr lang="es-CL" sz="2400" dirty="0">
                <a:solidFill>
                  <a:srgbClr val="FFFFFE"/>
                </a:solidFill>
                <a:latin typeface="Calibri" panose="020F0502020204030204" pitchFamily="34" charset="0"/>
                <a:ea typeface="Calibri" panose="020F0502020204030204" pitchFamily="34" charset="0"/>
                <a:cs typeface="Calibri" panose="020F0502020204030204" pitchFamily="34" charset="0"/>
              </a:rPr>
              <a:t>Éxito tardío, a partir de 1996. Publicación de “Estrella distante”, secuela de “La literatura nazi en Latinoamérica”</a:t>
            </a:r>
          </a:p>
          <a:p>
            <a:r>
              <a:rPr lang="es-CL" sz="2400" dirty="0">
                <a:solidFill>
                  <a:srgbClr val="FFFFFE"/>
                </a:solidFill>
                <a:latin typeface="Calibri" panose="020F0502020204030204" pitchFamily="34" charset="0"/>
                <a:ea typeface="Calibri" panose="020F0502020204030204" pitchFamily="34" charset="0"/>
                <a:cs typeface="Calibri" panose="020F0502020204030204" pitchFamily="34" charset="0"/>
              </a:rPr>
              <a:t>Las experiencias vitales de Bolaño como poeta y su participación en el movimiento “infrarrealista” son el punto de partida de “Los detectives salvajes”</a:t>
            </a:r>
          </a:p>
        </p:txBody>
      </p:sp>
      <p:pic>
        <p:nvPicPr>
          <p:cNvPr id="5122" name="Picture 2" descr="Le po√®te et romancier chilien Roberto Bolano">
            <a:extLst>
              <a:ext uri="{FF2B5EF4-FFF2-40B4-BE49-F238E27FC236}">
                <a16:creationId xmlns:a16="http://schemas.microsoft.com/office/drawing/2014/main" id="{A89DBCCC-A67D-026F-99D6-DC4DE215F9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4304" r="33054" b="-1"/>
          <a:stretch>
            <a:fillRect/>
          </a:stretch>
        </p:blipFill>
        <p:spPr bwMode="auto">
          <a:xfrm>
            <a:off x="7549862" y="227"/>
            <a:ext cx="464183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78159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8F08D88-ADE9-78B1-72A2-8B1F1E6DE0D2}"/>
            </a:ext>
          </a:extLst>
        </p:cNvPr>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0A8E7367-576B-F24E-F45D-B605DF121A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5128">
            <a:extLst>
              <a:ext uri="{FF2B5EF4-FFF2-40B4-BE49-F238E27FC236}">
                <a16:creationId xmlns:a16="http://schemas.microsoft.com/office/drawing/2014/main" id="{1EE64939-D985-9224-E475-43375F1DE4C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5130" name="Freeform 5">
              <a:extLst>
                <a:ext uri="{FF2B5EF4-FFF2-40B4-BE49-F238E27FC236}">
                  <a16:creationId xmlns:a16="http://schemas.microsoft.com/office/drawing/2014/main" id="{AA3BE8CD-96D2-E0FB-5773-A1FB84579FF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31" name="Freeform 6">
              <a:extLst>
                <a:ext uri="{FF2B5EF4-FFF2-40B4-BE49-F238E27FC236}">
                  <a16:creationId xmlns:a16="http://schemas.microsoft.com/office/drawing/2014/main" id="{B3818300-274D-F106-F34D-BC3417AE18C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32" name="Freeform 7">
              <a:extLst>
                <a:ext uri="{FF2B5EF4-FFF2-40B4-BE49-F238E27FC236}">
                  <a16:creationId xmlns:a16="http://schemas.microsoft.com/office/drawing/2014/main" id="{0A87CC3E-6029-807A-CC4F-2331008267C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33" name="Freeform 8">
              <a:extLst>
                <a:ext uri="{FF2B5EF4-FFF2-40B4-BE49-F238E27FC236}">
                  <a16:creationId xmlns:a16="http://schemas.microsoft.com/office/drawing/2014/main" id="{34571B12-6108-56E1-A36F-20FA7ACD5D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34" name="Freeform 9">
              <a:extLst>
                <a:ext uri="{FF2B5EF4-FFF2-40B4-BE49-F238E27FC236}">
                  <a16:creationId xmlns:a16="http://schemas.microsoft.com/office/drawing/2014/main" id="{3CEF76C5-38AA-8F8F-14D7-8952C2C4B4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35" name="Freeform 10">
              <a:extLst>
                <a:ext uri="{FF2B5EF4-FFF2-40B4-BE49-F238E27FC236}">
                  <a16:creationId xmlns:a16="http://schemas.microsoft.com/office/drawing/2014/main" id="{0D953208-448F-BB6B-63EB-227A780BBA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36" name="Freeform 11">
              <a:extLst>
                <a:ext uri="{FF2B5EF4-FFF2-40B4-BE49-F238E27FC236}">
                  <a16:creationId xmlns:a16="http://schemas.microsoft.com/office/drawing/2014/main" id="{59FEB7A0-B4A0-4C9C-873A-CA49A21AA1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37" name="Freeform 12">
              <a:extLst>
                <a:ext uri="{FF2B5EF4-FFF2-40B4-BE49-F238E27FC236}">
                  <a16:creationId xmlns:a16="http://schemas.microsoft.com/office/drawing/2014/main" id="{C7A7AE10-98E8-A48E-A42F-5CCBEA66FC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38" name="Freeform 13">
              <a:extLst>
                <a:ext uri="{FF2B5EF4-FFF2-40B4-BE49-F238E27FC236}">
                  <a16:creationId xmlns:a16="http://schemas.microsoft.com/office/drawing/2014/main" id="{AC9959B0-D72D-FDD0-E940-594E12B04A1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39" name="Freeform 14">
              <a:extLst>
                <a:ext uri="{FF2B5EF4-FFF2-40B4-BE49-F238E27FC236}">
                  <a16:creationId xmlns:a16="http://schemas.microsoft.com/office/drawing/2014/main" id="{FFC8B257-08BF-E07D-CA7E-86CAC99EFC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40" name="Freeform 15">
              <a:extLst>
                <a:ext uri="{FF2B5EF4-FFF2-40B4-BE49-F238E27FC236}">
                  <a16:creationId xmlns:a16="http://schemas.microsoft.com/office/drawing/2014/main" id="{56A97D20-79DB-231E-1A1F-E9F23CA5A1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41" name="Freeform 16">
              <a:extLst>
                <a:ext uri="{FF2B5EF4-FFF2-40B4-BE49-F238E27FC236}">
                  <a16:creationId xmlns:a16="http://schemas.microsoft.com/office/drawing/2014/main" id="{4804F088-CAC6-1B83-7BE5-40912799E2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42" name="Freeform 17">
              <a:extLst>
                <a:ext uri="{FF2B5EF4-FFF2-40B4-BE49-F238E27FC236}">
                  <a16:creationId xmlns:a16="http://schemas.microsoft.com/office/drawing/2014/main" id="{B2D0B5DE-1C62-FF93-C8B6-202B18C7E13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43" name="Freeform 18">
              <a:extLst>
                <a:ext uri="{FF2B5EF4-FFF2-40B4-BE49-F238E27FC236}">
                  <a16:creationId xmlns:a16="http://schemas.microsoft.com/office/drawing/2014/main" id="{4AB47B00-D1D1-577B-2621-4AB34CBD390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44" name="Freeform 19">
              <a:extLst>
                <a:ext uri="{FF2B5EF4-FFF2-40B4-BE49-F238E27FC236}">
                  <a16:creationId xmlns:a16="http://schemas.microsoft.com/office/drawing/2014/main" id="{12E2ED0D-B268-DB61-EE12-1FFBE523BE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45" name="Freeform 20">
              <a:extLst>
                <a:ext uri="{FF2B5EF4-FFF2-40B4-BE49-F238E27FC236}">
                  <a16:creationId xmlns:a16="http://schemas.microsoft.com/office/drawing/2014/main" id="{0FE7A32F-B17F-9BC7-131C-75B12ADB4B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46" name="Freeform 21">
              <a:extLst>
                <a:ext uri="{FF2B5EF4-FFF2-40B4-BE49-F238E27FC236}">
                  <a16:creationId xmlns:a16="http://schemas.microsoft.com/office/drawing/2014/main" id="{734F2339-3758-FB16-E5C0-C175DC9C41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47" name="Freeform 22">
              <a:extLst>
                <a:ext uri="{FF2B5EF4-FFF2-40B4-BE49-F238E27FC236}">
                  <a16:creationId xmlns:a16="http://schemas.microsoft.com/office/drawing/2014/main" id="{B5BACB1C-AB95-B2BF-11B1-9A51820FC3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48" name="Freeform 23">
              <a:extLst>
                <a:ext uri="{FF2B5EF4-FFF2-40B4-BE49-F238E27FC236}">
                  <a16:creationId xmlns:a16="http://schemas.microsoft.com/office/drawing/2014/main" id="{8B1D2F66-E250-74E9-EC53-CE00F0DA7F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49" name="Freeform 24">
              <a:extLst>
                <a:ext uri="{FF2B5EF4-FFF2-40B4-BE49-F238E27FC236}">
                  <a16:creationId xmlns:a16="http://schemas.microsoft.com/office/drawing/2014/main" id="{5C98D7AF-BABE-8D88-AE78-38B4ED85E01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50" name="Freeform 25">
              <a:extLst>
                <a:ext uri="{FF2B5EF4-FFF2-40B4-BE49-F238E27FC236}">
                  <a16:creationId xmlns:a16="http://schemas.microsoft.com/office/drawing/2014/main" id="{6CE5B15A-2189-56A8-4BA5-18FAAB4B4D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5152" name="Rectangle 5151">
            <a:extLst>
              <a:ext uri="{FF2B5EF4-FFF2-40B4-BE49-F238E27FC236}">
                <a16:creationId xmlns:a16="http://schemas.microsoft.com/office/drawing/2014/main" id="{EB37B329-C659-485B-8699-0958E519C2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682" y="1047102"/>
            <a:ext cx="5936885"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54" name="Isosceles Triangle 22">
            <a:extLst>
              <a:ext uri="{FF2B5EF4-FFF2-40B4-BE49-F238E27FC236}">
                <a16:creationId xmlns:a16="http://schemas.microsoft.com/office/drawing/2014/main" id="{8E978EF7-93D6-DB2A-4737-B89990498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602131" y="55465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56" name="Rectangle 5155">
            <a:extLst>
              <a:ext uri="{FF2B5EF4-FFF2-40B4-BE49-F238E27FC236}">
                <a16:creationId xmlns:a16="http://schemas.microsoft.com/office/drawing/2014/main" id="{1740A2F2-93F8-D2A6-E6BB-ACBC8E976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682" y="1634393"/>
            <a:ext cx="5935796" cy="39173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7C1BA38-29C8-A81E-5EF9-98AD45B86E78}"/>
              </a:ext>
            </a:extLst>
          </p:cNvPr>
          <p:cNvSpPr>
            <a:spLocks noGrp="1"/>
          </p:cNvSpPr>
          <p:nvPr>
            <p:ph type="title"/>
          </p:nvPr>
        </p:nvSpPr>
        <p:spPr>
          <a:xfrm>
            <a:off x="791681" y="1170618"/>
            <a:ext cx="5827906" cy="379404"/>
          </a:xfrm>
        </p:spPr>
        <p:txBody>
          <a:bodyPr anchor="ctr">
            <a:normAutofit fontScale="90000"/>
          </a:bodyPr>
          <a:lstStyle/>
          <a:p>
            <a:r>
              <a:rPr lang="es-CL" sz="3600" dirty="0"/>
              <a:t>Roberto Bolaño (1953-2003)</a:t>
            </a:r>
          </a:p>
        </p:txBody>
      </p:sp>
      <p:sp>
        <p:nvSpPr>
          <p:cNvPr id="3" name="Marcador de contenido 2">
            <a:extLst>
              <a:ext uri="{FF2B5EF4-FFF2-40B4-BE49-F238E27FC236}">
                <a16:creationId xmlns:a16="http://schemas.microsoft.com/office/drawing/2014/main" id="{75AE9FB2-2794-1E08-EEDF-6A4AD7635FF4}"/>
              </a:ext>
            </a:extLst>
          </p:cNvPr>
          <p:cNvSpPr>
            <a:spLocks noGrp="1"/>
          </p:cNvSpPr>
          <p:nvPr>
            <p:ph idx="1"/>
          </p:nvPr>
        </p:nvSpPr>
        <p:spPr>
          <a:xfrm>
            <a:off x="873102" y="1828800"/>
            <a:ext cx="5768442" cy="3644045"/>
          </a:xfrm>
        </p:spPr>
        <p:txBody>
          <a:bodyPr>
            <a:normAutofit fontScale="77500" lnSpcReduction="20000"/>
          </a:bodyPr>
          <a:lstStyle/>
          <a:p>
            <a:r>
              <a:rPr lang="es-MX" sz="2400" dirty="0">
                <a:solidFill>
                  <a:srgbClr val="FFFFFE"/>
                </a:solidFill>
                <a:latin typeface="Calibri" panose="020F0502020204030204" pitchFamily="34" charset="0"/>
                <a:ea typeface="Calibri" panose="020F0502020204030204" pitchFamily="34" charset="0"/>
                <a:cs typeface="Calibri" panose="020F0502020204030204" pitchFamily="34" charset="0"/>
              </a:rPr>
              <a:t>Rechazos de Anagrama, Grijalbo, Planeta, con toda seguridad también de Alfaguara, Mondadori. Un no de </a:t>
            </a:r>
            <a:r>
              <a:rPr lang="es-MX" sz="2400" dirty="0" err="1">
                <a:solidFill>
                  <a:srgbClr val="FFFFFE"/>
                </a:solidFill>
                <a:latin typeface="Calibri" panose="020F0502020204030204" pitchFamily="34" charset="0"/>
                <a:ea typeface="Calibri" panose="020F0502020204030204" pitchFamily="34" charset="0"/>
                <a:cs typeface="Calibri" panose="020F0502020204030204" pitchFamily="34" charset="0"/>
              </a:rPr>
              <a:t>Muchnik</a:t>
            </a:r>
            <a:r>
              <a:rPr lang="es-MX" sz="2400" dirty="0">
                <a:solidFill>
                  <a:srgbClr val="FFFFFE"/>
                </a:solidFill>
                <a:latin typeface="Calibri" panose="020F0502020204030204" pitchFamily="34" charset="0"/>
                <a:ea typeface="Calibri" panose="020F0502020204030204" pitchFamily="34" charset="0"/>
                <a:cs typeface="Calibri" panose="020F0502020204030204" pitchFamily="34" charset="0"/>
              </a:rPr>
              <a:t>, Seix Barral, Destino... Todas las editoriales... Todos los lectores... Todos los gerentes de ventas... Bajo el puente, mientras llueve, una oportunidad de oro para verme a mí mismo: como una culebra en el Polo Norte, pero escribiendo. Escribiendo poesía en el país de los imbéciles.  Escribiendo con mi hijo en las rodillas. Escribiendo hasta que cae la noche con un estruendo de los mil demonios. Los demonios que han de llevarme al infierno, pero escribiendo (“Mi carrera literaria”, Roberto Bolaño, 1990)</a:t>
            </a:r>
            <a:endParaRPr lang="es-CL" sz="2400" dirty="0">
              <a:solidFill>
                <a:srgbClr val="FFFFFE"/>
              </a:solidFill>
              <a:latin typeface="Calibri" panose="020F0502020204030204" pitchFamily="34" charset="0"/>
              <a:ea typeface="Calibri" panose="020F0502020204030204" pitchFamily="34" charset="0"/>
              <a:cs typeface="Calibri" panose="020F0502020204030204" pitchFamily="34" charset="0"/>
            </a:endParaRPr>
          </a:p>
        </p:txBody>
      </p:sp>
      <p:pic>
        <p:nvPicPr>
          <p:cNvPr id="5122" name="Picture 2" descr="Le po√®te et romancier chilien Roberto Bolano">
            <a:extLst>
              <a:ext uri="{FF2B5EF4-FFF2-40B4-BE49-F238E27FC236}">
                <a16:creationId xmlns:a16="http://schemas.microsoft.com/office/drawing/2014/main" id="{882CFCE8-8A2C-403C-8B3F-04DCC68CCD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4304" r="33054" b="-1"/>
          <a:stretch>
            <a:fillRect/>
          </a:stretch>
        </p:blipFill>
        <p:spPr bwMode="auto">
          <a:xfrm>
            <a:off x="7549862" y="227"/>
            <a:ext cx="464183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95240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67" name="Rectangle 40">
            <a:extLst>
              <a:ext uri="{FF2B5EF4-FFF2-40B4-BE49-F238E27FC236}">
                <a16:creationId xmlns:a16="http://schemas.microsoft.com/office/drawing/2014/main" id="{743B7055-9A8D-477E-8387-8F563DFD54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2" name="Group 42">
            <a:extLst>
              <a:ext uri="{FF2B5EF4-FFF2-40B4-BE49-F238E27FC236}">
                <a16:creationId xmlns:a16="http://schemas.microsoft.com/office/drawing/2014/main" id="{87D89695-7D12-471E-84E9-A6FD99FC5EE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73" name="Freeform 5">
              <a:extLst>
                <a:ext uri="{FF2B5EF4-FFF2-40B4-BE49-F238E27FC236}">
                  <a16:creationId xmlns:a16="http://schemas.microsoft.com/office/drawing/2014/main" id="{96C10F2C-6FCF-4532-B535-82B378C8BBF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 name="Freeform 6">
              <a:extLst>
                <a:ext uri="{FF2B5EF4-FFF2-40B4-BE49-F238E27FC236}">
                  <a16:creationId xmlns:a16="http://schemas.microsoft.com/office/drawing/2014/main" id="{7C987036-1AF7-4D24-817B-516C67A7740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5" name="Freeform 7">
              <a:extLst>
                <a:ext uri="{FF2B5EF4-FFF2-40B4-BE49-F238E27FC236}">
                  <a16:creationId xmlns:a16="http://schemas.microsoft.com/office/drawing/2014/main" id="{BA95F26C-83CD-47E7-984E-B0BCC7A12B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6" name="Freeform 8">
              <a:extLst>
                <a:ext uri="{FF2B5EF4-FFF2-40B4-BE49-F238E27FC236}">
                  <a16:creationId xmlns:a16="http://schemas.microsoft.com/office/drawing/2014/main" id="{DFE41F83-94AB-49AC-9541-0ACC4E167E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7" name="Freeform 9">
              <a:extLst>
                <a:ext uri="{FF2B5EF4-FFF2-40B4-BE49-F238E27FC236}">
                  <a16:creationId xmlns:a16="http://schemas.microsoft.com/office/drawing/2014/main" id="{3D460211-44FB-41F8-A44B-879CE938E2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 name="Freeform 10">
              <a:extLst>
                <a:ext uri="{FF2B5EF4-FFF2-40B4-BE49-F238E27FC236}">
                  <a16:creationId xmlns:a16="http://schemas.microsoft.com/office/drawing/2014/main" id="{58B6E7AE-6531-4536-8066-8F32388F70E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9" name="Freeform 11">
              <a:extLst>
                <a:ext uri="{FF2B5EF4-FFF2-40B4-BE49-F238E27FC236}">
                  <a16:creationId xmlns:a16="http://schemas.microsoft.com/office/drawing/2014/main" id="{88EFF886-8382-4AA2-B55F-0FA582280A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 name="Freeform 12">
              <a:extLst>
                <a:ext uri="{FF2B5EF4-FFF2-40B4-BE49-F238E27FC236}">
                  <a16:creationId xmlns:a16="http://schemas.microsoft.com/office/drawing/2014/main" id="{37BC4576-2632-4A86-8DE4-429AC424BE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 name="Freeform 13">
              <a:extLst>
                <a:ext uri="{FF2B5EF4-FFF2-40B4-BE49-F238E27FC236}">
                  <a16:creationId xmlns:a16="http://schemas.microsoft.com/office/drawing/2014/main" id="{B34331AC-2024-4FB5-9DB1-73A65B0C92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 name="Freeform 14">
              <a:extLst>
                <a:ext uri="{FF2B5EF4-FFF2-40B4-BE49-F238E27FC236}">
                  <a16:creationId xmlns:a16="http://schemas.microsoft.com/office/drawing/2014/main" id="{D60C3CC1-F511-424A-9EED-1C0E0A7F056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 name="Freeform 15">
              <a:extLst>
                <a:ext uri="{FF2B5EF4-FFF2-40B4-BE49-F238E27FC236}">
                  <a16:creationId xmlns:a16="http://schemas.microsoft.com/office/drawing/2014/main" id="{D15ACBAC-C331-4177-93F2-08DD0F83902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 name="Freeform 16">
              <a:extLst>
                <a:ext uri="{FF2B5EF4-FFF2-40B4-BE49-F238E27FC236}">
                  <a16:creationId xmlns:a16="http://schemas.microsoft.com/office/drawing/2014/main" id="{1FF4BE0B-3996-4691-9648-C612F6E2A11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 name="Freeform 17">
              <a:extLst>
                <a:ext uri="{FF2B5EF4-FFF2-40B4-BE49-F238E27FC236}">
                  <a16:creationId xmlns:a16="http://schemas.microsoft.com/office/drawing/2014/main" id="{9D7CF640-182C-4E91-83A6-26A482A887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 name="Freeform 18">
              <a:extLst>
                <a:ext uri="{FF2B5EF4-FFF2-40B4-BE49-F238E27FC236}">
                  <a16:creationId xmlns:a16="http://schemas.microsoft.com/office/drawing/2014/main" id="{DF2576D3-19E8-4F32-AD15-7E7AC5C9C20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 name="Freeform 19">
              <a:extLst>
                <a:ext uri="{FF2B5EF4-FFF2-40B4-BE49-F238E27FC236}">
                  <a16:creationId xmlns:a16="http://schemas.microsoft.com/office/drawing/2014/main" id="{C75EF2AD-8880-4935-AA99-B190ECDF2B1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 name="Freeform 20">
              <a:extLst>
                <a:ext uri="{FF2B5EF4-FFF2-40B4-BE49-F238E27FC236}">
                  <a16:creationId xmlns:a16="http://schemas.microsoft.com/office/drawing/2014/main" id="{0810330A-077B-4CB2-BC40-06596DBD33D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 name="Freeform 21">
              <a:extLst>
                <a:ext uri="{FF2B5EF4-FFF2-40B4-BE49-F238E27FC236}">
                  <a16:creationId xmlns:a16="http://schemas.microsoft.com/office/drawing/2014/main" id="{5A75F4D6-BC2D-49B6-AF04-B0AA712054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 name="Freeform 22">
              <a:extLst>
                <a:ext uri="{FF2B5EF4-FFF2-40B4-BE49-F238E27FC236}">
                  <a16:creationId xmlns:a16="http://schemas.microsoft.com/office/drawing/2014/main" id="{8B138001-7464-4CA6-809A-562688740F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 name="Freeform 23">
              <a:extLst>
                <a:ext uri="{FF2B5EF4-FFF2-40B4-BE49-F238E27FC236}">
                  <a16:creationId xmlns:a16="http://schemas.microsoft.com/office/drawing/2014/main" id="{CCD9137A-57D4-452A-91F4-30D33F5D529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 name="Freeform 24">
              <a:extLst>
                <a:ext uri="{FF2B5EF4-FFF2-40B4-BE49-F238E27FC236}">
                  <a16:creationId xmlns:a16="http://schemas.microsoft.com/office/drawing/2014/main" id="{EF5B086E-2F3E-434A-9115-EF4FCCFCD7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 name="Freeform 25">
              <a:extLst>
                <a:ext uri="{FF2B5EF4-FFF2-40B4-BE49-F238E27FC236}">
                  <a16:creationId xmlns:a16="http://schemas.microsoft.com/office/drawing/2014/main" id="{ED39AC33-5FE9-4FA0-98BC-A2ADEFAD55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pic>
        <p:nvPicPr>
          <p:cNvPr id="6" name="Imagen 5">
            <a:extLst>
              <a:ext uri="{FF2B5EF4-FFF2-40B4-BE49-F238E27FC236}">
                <a16:creationId xmlns:a16="http://schemas.microsoft.com/office/drawing/2014/main" id="{884FEE14-509C-EB98-477D-2336BE7AE404}"/>
              </a:ext>
            </a:extLst>
          </p:cNvPr>
          <p:cNvPicPr>
            <a:picLocks noChangeAspect="1"/>
          </p:cNvPicPr>
          <p:nvPr/>
        </p:nvPicPr>
        <p:blipFill>
          <a:blip r:embed="rId2"/>
          <a:srcRect t="25664" r="-1" b="37631"/>
          <a:stretch>
            <a:fillRect/>
          </a:stretch>
        </p:blipFill>
        <p:spPr>
          <a:xfrm>
            <a:off x="20" y="227"/>
            <a:ext cx="12191675" cy="6858000"/>
          </a:xfrm>
          <a:prstGeom prst="rect">
            <a:avLst/>
          </a:prstGeom>
        </p:spPr>
      </p:pic>
      <p:sp>
        <p:nvSpPr>
          <p:cNvPr id="66" name="Rectangle 65">
            <a:extLst>
              <a:ext uri="{FF2B5EF4-FFF2-40B4-BE49-F238E27FC236}">
                <a16:creationId xmlns:a16="http://schemas.microsoft.com/office/drawing/2014/main" id="{55A13755-D49C-4F89-B398-B1599F593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917240" cy="6858000"/>
          </a:xfrm>
          <a:prstGeom prst="rect">
            <a:avLst/>
          </a:prstGeom>
          <a:solidFill>
            <a:srgbClr val="000001">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8" name="Group 67">
            <a:extLst>
              <a:ext uri="{FF2B5EF4-FFF2-40B4-BE49-F238E27FC236}">
                <a16:creationId xmlns:a16="http://schemas.microsoft.com/office/drawing/2014/main" id="{CB4F6A07-FD40-430C-9B44-83CB74E7F4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731315" y="1699589"/>
            <a:ext cx="3668350" cy="3470421"/>
            <a:chOff x="704009" y="1816768"/>
            <a:chExt cx="3668350" cy="3470421"/>
          </a:xfrm>
        </p:grpSpPr>
        <p:sp>
          <p:nvSpPr>
            <p:cNvPr id="69" name="Rectangle 68">
              <a:extLst>
                <a:ext uri="{FF2B5EF4-FFF2-40B4-BE49-F238E27FC236}">
                  <a16:creationId xmlns:a16="http://schemas.microsoft.com/office/drawing/2014/main" id="{7B86E7DA-C03B-4CB2-9D29-65BA5DF4AB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09" y="1816768"/>
              <a:ext cx="3668349" cy="502920"/>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Isosceles Triangle 22">
              <a:extLst>
                <a:ext uri="{FF2B5EF4-FFF2-40B4-BE49-F238E27FC236}">
                  <a16:creationId xmlns:a16="http://schemas.microsoft.com/office/drawing/2014/main" id="{BC109E94-9CE7-4753-8064-D20E489E68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6B509F89-62C0-489B-A93A-A866CF4336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Marcador de contenido 2">
            <a:extLst>
              <a:ext uri="{FF2B5EF4-FFF2-40B4-BE49-F238E27FC236}">
                <a16:creationId xmlns:a16="http://schemas.microsoft.com/office/drawing/2014/main" id="{71F6E204-5CF9-EA9E-E0C3-213F4D172176}"/>
              </a:ext>
            </a:extLst>
          </p:cNvPr>
          <p:cNvSpPr>
            <a:spLocks noGrp="1"/>
          </p:cNvSpPr>
          <p:nvPr>
            <p:ph idx="1"/>
          </p:nvPr>
        </p:nvSpPr>
        <p:spPr>
          <a:xfrm>
            <a:off x="219077" y="32658"/>
            <a:ext cx="6203494" cy="6694714"/>
          </a:xfrm>
        </p:spPr>
        <p:txBody>
          <a:bodyPr>
            <a:normAutofit lnSpcReduction="10000"/>
          </a:bodyPr>
          <a:lstStyle/>
          <a:p>
            <a:pPr algn="just">
              <a:lnSpc>
                <a:spcPct val="110000"/>
              </a:lnSpc>
              <a:buClr>
                <a:srgbClr val="FBF6A4"/>
              </a:buClr>
            </a:pPr>
            <a:r>
              <a:rPr lang="es-MX" b="0" i="0" dirty="0">
                <a:solidFill>
                  <a:srgbClr val="FFFFFE"/>
                </a:solidFill>
                <a:effectLst/>
                <a:latin typeface="Calibri" panose="020F0502020204030204" pitchFamily="34" charset="0"/>
                <a:ea typeface="Calibri" panose="020F0502020204030204" pitchFamily="34" charset="0"/>
                <a:cs typeface="Calibri" panose="020F0502020204030204" pitchFamily="34" charset="0"/>
              </a:rPr>
              <a:t>“En gran medida todo lo que he escrito es una carta de amor o de despedida a mi propia generación, los que nacimos en la década del cincuenta y los que escogimos en un momento dado el ejercicio de la milicia, en este caso sería más correcto decir la militancia, y entregamos lo poco que teníamos, lo mucho que teníamos, que era nuestra juventud, a una causa que creímos la más generosa de las causas del mundo y que en cierta forma lo era, pero que en la realidad no lo era. De más está decir que luchamos a brazo partido, pero tuvimos jefes corruptos, líderes cobardes, un aparato de propaganda que era peor que una leprosería, luchamos por partidos que de haber vencido nos habrían enviado de inmediato a un campo de trabajos forzados, luchamos y pusimos toda nuestra generosidad en un ideal que hacía más de cincuenta años que estaba muerto, y algunos lo sabíamos, y cómo no lo íbamos a saber si habíamos leído a Trotski o éramos trotskistas, pero igual lo hicimos, porque fuimos estúpidos y generosos, como son los jóvenes, que todo lo entregan y no piden nada a cambio, y ahora de esos jóvenes ya no queda nada, los que no murieron en Bolivia murieron en Argentina o en Perú, y los que sobrevivieron se fueron a morir a Chile o a México, y a los que no mataron allí los mataron después en Nicaragua, en Colombia, en El Salvador. Toda Latinoamérica está sembrada con los huesos de estos jóvenes olvidados.”</a:t>
            </a:r>
            <a:endParaRPr lang="es-CL" dirty="0">
              <a:solidFill>
                <a:srgbClr val="FFFFFE"/>
              </a:solidFill>
              <a:latin typeface="Calibri" panose="020F0502020204030204" pitchFamily="34" charset="0"/>
              <a:ea typeface="Calibri" panose="020F0502020204030204" pitchFamily="34" charset="0"/>
              <a:cs typeface="Calibri" panose="020F0502020204030204" pitchFamily="34" charset="0"/>
            </a:endParaRPr>
          </a:p>
        </p:txBody>
      </p:sp>
      <p:sp>
        <p:nvSpPr>
          <p:cNvPr id="8" name="CuadroTexto 7">
            <a:extLst>
              <a:ext uri="{FF2B5EF4-FFF2-40B4-BE49-F238E27FC236}">
                <a16:creationId xmlns:a16="http://schemas.microsoft.com/office/drawing/2014/main" id="{FE393BF4-7300-4521-2A2C-AEB92FD6B90B}"/>
              </a:ext>
            </a:extLst>
          </p:cNvPr>
          <p:cNvSpPr txBox="1"/>
          <p:nvPr/>
        </p:nvSpPr>
        <p:spPr>
          <a:xfrm>
            <a:off x="7783059" y="2569730"/>
            <a:ext cx="3288166" cy="923330"/>
          </a:xfrm>
          <a:prstGeom prst="rect">
            <a:avLst/>
          </a:prstGeom>
          <a:noFill/>
        </p:spPr>
        <p:txBody>
          <a:bodyPr wrap="square">
            <a:spAutoFit/>
          </a:bodyPr>
          <a:lstStyle/>
          <a:p>
            <a:r>
              <a:rPr lang="es-MX" sz="1800" b="0" i="0" dirty="0">
                <a:solidFill>
                  <a:srgbClr val="FFFFFE"/>
                </a:solidFill>
                <a:effectLst/>
                <a:latin typeface="Calibri" panose="020F0502020204030204" pitchFamily="34" charset="0"/>
                <a:ea typeface="Calibri" panose="020F0502020204030204" pitchFamily="34" charset="0"/>
                <a:cs typeface="Calibri" panose="020F0502020204030204" pitchFamily="34" charset="0"/>
              </a:rPr>
              <a:t>“Discurso de Caracas”, </a:t>
            </a:r>
            <a:r>
              <a:rPr lang="es-MX" sz="1800" b="0" i="1" dirty="0">
                <a:solidFill>
                  <a:srgbClr val="FFFFFE"/>
                </a:solidFill>
                <a:effectLst/>
                <a:latin typeface="Calibri" panose="020F0502020204030204" pitchFamily="34" charset="0"/>
                <a:ea typeface="Calibri" panose="020F0502020204030204" pitchFamily="34" charset="0"/>
                <a:cs typeface="Calibri" panose="020F0502020204030204" pitchFamily="34" charset="0"/>
              </a:rPr>
              <a:t>Letras libres</a:t>
            </a:r>
            <a:r>
              <a:rPr lang="es-MX" sz="1800" b="0" i="0" dirty="0">
                <a:solidFill>
                  <a:srgbClr val="FFFFFE"/>
                </a:solidFill>
                <a:effectLst/>
                <a:latin typeface="Calibri" panose="020F0502020204030204" pitchFamily="34" charset="0"/>
                <a:ea typeface="Calibri" panose="020F0502020204030204" pitchFamily="34" charset="0"/>
                <a:cs typeface="Calibri" panose="020F0502020204030204" pitchFamily="34" charset="0"/>
              </a:rPr>
              <a:t>,10, México, octubre de 1999. </a:t>
            </a:r>
            <a:endParaRPr lang="es-CL" dirty="0"/>
          </a:p>
        </p:txBody>
      </p:sp>
    </p:spTree>
    <p:extLst>
      <p:ext uri="{BB962C8B-B14F-4D97-AF65-F5344CB8AC3E}">
        <p14:creationId xmlns:p14="http://schemas.microsoft.com/office/powerpoint/2010/main" val="3309454726"/>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167" name="Group 2110">
            <a:extLst>
              <a:ext uri="{FF2B5EF4-FFF2-40B4-BE49-F238E27FC236}">
                <a16:creationId xmlns:a16="http://schemas.microsoft.com/office/drawing/2014/main" id="{2DAE3342-9DFC-49D4-B09C-25E3107693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2168" name="Freeform 5">
              <a:extLst>
                <a:ext uri="{FF2B5EF4-FFF2-40B4-BE49-F238E27FC236}">
                  <a16:creationId xmlns:a16="http://schemas.microsoft.com/office/drawing/2014/main" id="{E49E0D20-8423-4612-99A5-14AEF8F6BB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169" name="Freeform 6">
              <a:extLst>
                <a:ext uri="{FF2B5EF4-FFF2-40B4-BE49-F238E27FC236}">
                  <a16:creationId xmlns:a16="http://schemas.microsoft.com/office/drawing/2014/main" id="{57C2C108-5A30-48CA-9203-56747AEB7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170" name="Freeform 7">
              <a:extLst>
                <a:ext uri="{FF2B5EF4-FFF2-40B4-BE49-F238E27FC236}">
                  <a16:creationId xmlns:a16="http://schemas.microsoft.com/office/drawing/2014/main" id="{1A343912-2EFC-408E-A862-5C9BF108D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171" name="Freeform 8">
              <a:extLst>
                <a:ext uri="{FF2B5EF4-FFF2-40B4-BE49-F238E27FC236}">
                  <a16:creationId xmlns:a16="http://schemas.microsoft.com/office/drawing/2014/main" id="{AA50D1CF-9DAE-4CF6-B829-E66CEE9D5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172" name="Freeform 9">
              <a:extLst>
                <a:ext uri="{FF2B5EF4-FFF2-40B4-BE49-F238E27FC236}">
                  <a16:creationId xmlns:a16="http://schemas.microsoft.com/office/drawing/2014/main" id="{FE5799A4-0568-433E-BF41-752CF516A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173" name="Freeform 10">
              <a:extLst>
                <a:ext uri="{FF2B5EF4-FFF2-40B4-BE49-F238E27FC236}">
                  <a16:creationId xmlns:a16="http://schemas.microsoft.com/office/drawing/2014/main" id="{CDBB86ED-F16F-4C28-BDD5-72D771176F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174" name="Freeform 11">
              <a:extLst>
                <a:ext uri="{FF2B5EF4-FFF2-40B4-BE49-F238E27FC236}">
                  <a16:creationId xmlns:a16="http://schemas.microsoft.com/office/drawing/2014/main" id="{3347939E-8B76-4CFC-B2EC-63A7E22783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175" name="Freeform 12">
              <a:extLst>
                <a:ext uri="{FF2B5EF4-FFF2-40B4-BE49-F238E27FC236}">
                  <a16:creationId xmlns:a16="http://schemas.microsoft.com/office/drawing/2014/main" id="{FA1DD132-02E4-4CD3-B496-BFF924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176" name="Freeform 13">
              <a:extLst>
                <a:ext uri="{FF2B5EF4-FFF2-40B4-BE49-F238E27FC236}">
                  <a16:creationId xmlns:a16="http://schemas.microsoft.com/office/drawing/2014/main" id="{710BDA52-A7D7-4E4E-9F36-EC8F983EA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177" name="Freeform 14">
              <a:extLst>
                <a:ext uri="{FF2B5EF4-FFF2-40B4-BE49-F238E27FC236}">
                  <a16:creationId xmlns:a16="http://schemas.microsoft.com/office/drawing/2014/main" id="{B1BDF852-319F-42B8-9A50-7C9A9387C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178" name="Freeform 15">
              <a:extLst>
                <a:ext uri="{FF2B5EF4-FFF2-40B4-BE49-F238E27FC236}">
                  <a16:creationId xmlns:a16="http://schemas.microsoft.com/office/drawing/2014/main" id="{3AACE376-C01E-4F1F-91B7-39D0274BFE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179" name="Freeform 16">
              <a:extLst>
                <a:ext uri="{FF2B5EF4-FFF2-40B4-BE49-F238E27FC236}">
                  <a16:creationId xmlns:a16="http://schemas.microsoft.com/office/drawing/2014/main" id="{7F612F4C-050E-459D-9771-ED088374A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180" name="Freeform 17">
              <a:extLst>
                <a:ext uri="{FF2B5EF4-FFF2-40B4-BE49-F238E27FC236}">
                  <a16:creationId xmlns:a16="http://schemas.microsoft.com/office/drawing/2014/main" id="{94E4211B-3E41-4905-8F4E-76811B9E5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181" name="Freeform 18">
              <a:extLst>
                <a:ext uri="{FF2B5EF4-FFF2-40B4-BE49-F238E27FC236}">
                  <a16:creationId xmlns:a16="http://schemas.microsoft.com/office/drawing/2014/main" id="{6AEC87EE-0CB8-43DE-8FEB-4586A92E80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182" name="Freeform 19">
              <a:extLst>
                <a:ext uri="{FF2B5EF4-FFF2-40B4-BE49-F238E27FC236}">
                  <a16:creationId xmlns:a16="http://schemas.microsoft.com/office/drawing/2014/main" id="{277C1C5D-7BDC-47E4-8B81-C3C4AE949B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183" name="Freeform 20">
              <a:extLst>
                <a:ext uri="{FF2B5EF4-FFF2-40B4-BE49-F238E27FC236}">
                  <a16:creationId xmlns:a16="http://schemas.microsoft.com/office/drawing/2014/main" id="{7A2A6EF8-9768-4478-9CD3-DFA547CEF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184" name="Freeform 21">
              <a:extLst>
                <a:ext uri="{FF2B5EF4-FFF2-40B4-BE49-F238E27FC236}">
                  <a16:creationId xmlns:a16="http://schemas.microsoft.com/office/drawing/2014/main" id="{1FD9091C-E8FA-4ADA-937F-A74426ED1B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185" name="Freeform 22">
              <a:extLst>
                <a:ext uri="{FF2B5EF4-FFF2-40B4-BE49-F238E27FC236}">
                  <a16:creationId xmlns:a16="http://schemas.microsoft.com/office/drawing/2014/main" id="{B69923E7-63C4-47CE-956E-09D384D4F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186" name="Freeform 23">
              <a:extLst>
                <a:ext uri="{FF2B5EF4-FFF2-40B4-BE49-F238E27FC236}">
                  <a16:creationId xmlns:a16="http://schemas.microsoft.com/office/drawing/2014/main" id="{A2576784-872E-494C-A041-0E346226B7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grpSp>
      <p:grpSp>
        <p:nvGrpSpPr>
          <p:cNvPr id="2187" name="Group 2131">
            <a:extLst>
              <a:ext uri="{FF2B5EF4-FFF2-40B4-BE49-F238E27FC236}">
                <a16:creationId xmlns:a16="http://schemas.microsoft.com/office/drawing/2014/main" id="{B54F73D8-62C2-4127-9D19-01219BBB99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2188" name="Rectangle 2132">
              <a:extLst>
                <a:ext uri="{FF2B5EF4-FFF2-40B4-BE49-F238E27FC236}">
                  <a16:creationId xmlns:a16="http://schemas.microsoft.com/office/drawing/2014/main" id="{CFD8CA02-9BE5-4B82-8129-6EF618402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CL"/>
            </a:p>
          </p:txBody>
        </p:sp>
        <p:sp>
          <p:nvSpPr>
            <p:cNvPr id="2189" name="Isosceles Triangle 2133">
              <a:extLst>
                <a:ext uri="{FF2B5EF4-FFF2-40B4-BE49-F238E27FC236}">
                  <a16:creationId xmlns:a16="http://schemas.microsoft.com/office/drawing/2014/main" id="{01515E68-030C-4313-B300-35253163D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CL"/>
            </a:p>
          </p:txBody>
        </p:sp>
        <p:sp>
          <p:nvSpPr>
            <p:cNvPr id="2190" name="Rectangle 2134">
              <a:extLst>
                <a:ext uri="{FF2B5EF4-FFF2-40B4-BE49-F238E27FC236}">
                  <a16:creationId xmlns:a16="http://schemas.microsoft.com/office/drawing/2014/main" id="{1937725F-1DDF-4225-937E-106DBB047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CL"/>
            </a:p>
          </p:txBody>
        </p:sp>
      </p:grpSp>
      <p:sp useBgFill="1">
        <p:nvSpPr>
          <p:cNvPr id="2191" name="Rectangle 2136">
            <a:extLst>
              <a:ext uri="{FF2B5EF4-FFF2-40B4-BE49-F238E27FC236}">
                <a16:creationId xmlns:a16="http://schemas.microsoft.com/office/drawing/2014/main" id="{8334A2EF-69D9-41C1-9876-91D7FCF7C3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92" name="Group 2138">
            <a:extLst>
              <a:ext uri="{FF2B5EF4-FFF2-40B4-BE49-F238E27FC236}">
                <a16:creationId xmlns:a16="http://schemas.microsoft.com/office/drawing/2014/main" id="{874C0C03-1202-4DC9-BA33-998DDFB3FB8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2140" name="Freeform 5">
              <a:extLst>
                <a:ext uri="{FF2B5EF4-FFF2-40B4-BE49-F238E27FC236}">
                  <a16:creationId xmlns:a16="http://schemas.microsoft.com/office/drawing/2014/main" id="{60BF984B-F4C1-4BF0-B296-72CAD8814B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93" name="Freeform 6">
              <a:extLst>
                <a:ext uri="{FF2B5EF4-FFF2-40B4-BE49-F238E27FC236}">
                  <a16:creationId xmlns:a16="http://schemas.microsoft.com/office/drawing/2014/main" id="{2E887C16-A8CC-48BD-A34B-69B5D14BE1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42" name="Freeform 7">
              <a:extLst>
                <a:ext uri="{FF2B5EF4-FFF2-40B4-BE49-F238E27FC236}">
                  <a16:creationId xmlns:a16="http://schemas.microsoft.com/office/drawing/2014/main" id="{1194B805-0CE2-4FD6-804E-2771E18BB47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94" name="Freeform 8">
              <a:extLst>
                <a:ext uri="{FF2B5EF4-FFF2-40B4-BE49-F238E27FC236}">
                  <a16:creationId xmlns:a16="http://schemas.microsoft.com/office/drawing/2014/main" id="{96000EBD-113B-4BB5-94F2-B2C9610948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44" name="Freeform 9">
              <a:extLst>
                <a:ext uri="{FF2B5EF4-FFF2-40B4-BE49-F238E27FC236}">
                  <a16:creationId xmlns:a16="http://schemas.microsoft.com/office/drawing/2014/main" id="{C2C37892-BF6A-4DDB-BAA9-48B6A051E9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95" name="Freeform 10">
              <a:extLst>
                <a:ext uri="{FF2B5EF4-FFF2-40B4-BE49-F238E27FC236}">
                  <a16:creationId xmlns:a16="http://schemas.microsoft.com/office/drawing/2014/main" id="{B3A53A2B-EB9B-4318-A7F9-E371D211E7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46" name="Freeform 11">
              <a:extLst>
                <a:ext uri="{FF2B5EF4-FFF2-40B4-BE49-F238E27FC236}">
                  <a16:creationId xmlns:a16="http://schemas.microsoft.com/office/drawing/2014/main" id="{59001F5F-9338-43E1-BB4B-21C681CA201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96" name="Freeform 12">
              <a:extLst>
                <a:ext uri="{FF2B5EF4-FFF2-40B4-BE49-F238E27FC236}">
                  <a16:creationId xmlns:a16="http://schemas.microsoft.com/office/drawing/2014/main" id="{24781ABE-347F-40E9-9BB2-3E35C8F153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48" name="Freeform 13">
              <a:extLst>
                <a:ext uri="{FF2B5EF4-FFF2-40B4-BE49-F238E27FC236}">
                  <a16:creationId xmlns:a16="http://schemas.microsoft.com/office/drawing/2014/main" id="{6D8A7767-4D16-4AB7-8277-D66FEC7F74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97" name="Freeform 14">
              <a:extLst>
                <a:ext uri="{FF2B5EF4-FFF2-40B4-BE49-F238E27FC236}">
                  <a16:creationId xmlns:a16="http://schemas.microsoft.com/office/drawing/2014/main" id="{1B7D649D-9559-4E1D-937A-3519483502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0" name="Freeform 15">
              <a:extLst>
                <a:ext uri="{FF2B5EF4-FFF2-40B4-BE49-F238E27FC236}">
                  <a16:creationId xmlns:a16="http://schemas.microsoft.com/office/drawing/2014/main" id="{45AA5D21-8C7B-4C77-815C-C3A8EA0A58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1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98" name="Freeform 16">
              <a:extLst>
                <a:ext uri="{FF2B5EF4-FFF2-40B4-BE49-F238E27FC236}">
                  <a16:creationId xmlns:a16="http://schemas.microsoft.com/office/drawing/2014/main" id="{D7A46675-AA96-41DB-B9DB-CAA471A207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1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2" name="Freeform 17">
              <a:extLst>
                <a:ext uri="{FF2B5EF4-FFF2-40B4-BE49-F238E27FC236}">
                  <a16:creationId xmlns:a16="http://schemas.microsoft.com/office/drawing/2014/main" id="{82090F8A-ECF2-423C-98D0-8EF2262203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99" name="Freeform 18">
              <a:extLst>
                <a:ext uri="{FF2B5EF4-FFF2-40B4-BE49-F238E27FC236}">
                  <a16:creationId xmlns:a16="http://schemas.microsoft.com/office/drawing/2014/main" id="{EA5DE46B-A4BE-407F-835A-693D3E979EA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4" name="Freeform 19">
              <a:extLst>
                <a:ext uri="{FF2B5EF4-FFF2-40B4-BE49-F238E27FC236}">
                  <a16:creationId xmlns:a16="http://schemas.microsoft.com/office/drawing/2014/main" id="{429E4297-5489-465D-A6D7-03BD468E05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00" name="Freeform 20">
              <a:extLst>
                <a:ext uri="{FF2B5EF4-FFF2-40B4-BE49-F238E27FC236}">
                  <a16:creationId xmlns:a16="http://schemas.microsoft.com/office/drawing/2014/main" id="{69A4CFA1-B603-453B-AC53-49E8A8DF7EE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6" name="Freeform 21">
              <a:extLst>
                <a:ext uri="{FF2B5EF4-FFF2-40B4-BE49-F238E27FC236}">
                  <a16:creationId xmlns:a16="http://schemas.microsoft.com/office/drawing/2014/main" id="{7A997EDF-8927-490B-AD5F-046317B8B2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01" name="Freeform 22">
              <a:extLst>
                <a:ext uri="{FF2B5EF4-FFF2-40B4-BE49-F238E27FC236}">
                  <a16:creationId xmlns:a16="http://schemas.microsoft.com/office/drawing/2014/main" id="{3C91BE84-B1A4-4592-A942-2C72C86DD8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8" name="Freeform 23">
              <a:extLst>
                <a:ext uri="{FF2B5EF4-FFF2-40B4-BE49-F238E27FC236}">
                  <a16:creationId xmlns:a16="http://schemas.microsoft.com/office/drawing/2014/main" id="{A0AAA5CD-6E44-429A-91FA-D650BAF9EE4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Título 1">
            <a:extLst>
              <a:ext uri="{FF2B5EF4-FFF2-40B4-BE49-F238E27FC236}">
                <a16:creationId xmlns:a16="http://schemas.microsoft.com/office/drawing/2014/main" id="{0D3DA7A8-3825-1A4C-14C2-E90440F33685}"/>
              </a:ext>
            </a:extLst>
          </p:cNvPr>
          <p:cNvSpPr>
            <a:spLocks noGrp="1"/>
          </p:cNvSpPr>
          <p:nvPr>
            <p:ph type="title"/>
          </p:nvPr>
        </p:nvSpPr>
        <p:spPr>
          <a:xfrm>
            <a:off x="7161496" y="637197"/>
            <a:ext cx="4458307" cy="5407177"/>
          </a:xfrm>
        </p:spPr>
        <p:txBody>
          <a:bodyPr vert="horz" lIns="228600" tIns="228600" rIns="228600" bIns="0" rtlCol="0" anchor="b">
            <a:normAutofit fontScale="90000"/>
          </a:bodyPr>
          <a:lstStyle/>
          <a:p>
            <a:pPr algn="l">
              <a:lnSpc>
                <a:spcPct val="100000"/>
              </a:lnSpc>
            </a:pPr>
            <a:br>
              <a:rPr lang="es-MX" sz="2400" noProof="0" dirty="0">
                <a:solidFill>
                  <a:schemeClr val="tx2"/>
                </a:solidFill>
                <a:latin typeface="Calibri "/>
              </a:rPr>
            </a:br>
            <a:br>
              <a:rPr lang="es-MX" sz="2400" noProof="0" dirty="0">
                <a:solidFill>
                  <a:schemeClr val="tx2"/>
                </a:solidFill>
                <a:latin typeface="Calibri "/>
              </a:rPr>
            </a:br>
            <a:r>
              <a:rPr lang="es-MX" sz="2400" noProof="0" dirty="0">
                <a:solidFill>
                  <a:schemeClr val="tx2"/>
                </a:solidFill>
                <a:latin typeface="Calibri "/>
              </a:rPr>
              <a:t>Diario de Juan García Madero, estudiante de derecho (año 1975)</a:t>
            </a:r>
            <a:br>
              <a:rPr lang="es-MX" sz="2400" noProof="0" dirty="0">
                <a:solidFill>
                  <a:schemeClr val="tx2"/>
                </a:solidFill>
                <a:latin typeface="Calibri "/>
              </a:rPr>
            </a:br>
            <a:br>
              <a:rPr lang="es-MX" sz="2400" noProof="0" dirty="0">
                <a:solidFill>
                  <a:schemeClr val="tx2"/>
                </a:solidFill>
                <a:latin typeface="Calibri "/>
              </a:rPr>
            </a:br>
            <a:r>
              <a:rPr lang="es-MX" sz="2400" noProof="0" dirty="0">
                <a:solidFill>
                  <a:schemeClr val="tx2"/>
                </a:solidFill>
                <a:latin typeface="Calibri "/>
              </a:rPr>
              <a:t>Viaje iniciático: ingreso al </a:t>
            </a:r>
            <a:r>
              <a:rPr lang="es-MX" sz="2400" noProof="0" dirty="0" err="1">
                <a:solidFill>
                  <a:schemeClr val="tx2"/>
                </a:solidFill>
                <a:latin typeface="Calibri "/>
              </a:rPr>
              <a:t>realvisceralismo</a:t>
            </a:r>
            <a:br>
              <a:rPr lang="es-MX" sz="2400" noProof="0" dirty="0">
                <a:solidFill>
                  <a:schemeClr val="tx2"/>
                </a:solidFill>
                <a:latin typeface="Calibri "/>
              </a:rPr>
            </a:br>
            <a:br>
              <a:rPr lang="es-MX" sz="2400" noProof="0" dirty="0">
                <a:solidFill>
                  <a:schemeClr val="tx2"/>
                </a:solidFill>
                <a:latin typeface="Calibri "/>
              </a:rPr>
            </a:br>
            <a:r>
              <a:rPr lang="es-MX" sz="2400" noProof="0" dirty="0" err="1">
                <a:solidFill>
                  <a:schemeClr val="tx2"/>
                </a:solidFill>
                <a:latin typeface="Calibri "/>
              </a:rPr>
              <a:t>bildungsroman</a:t>
            </a:r>
            <a:r>
              <a:rPr lang="es-MX" sz="2400" noProof="0" dirty="0">
                <a:solidFill>
                  <a:schemeClr val="tx2"/>
                </a:solidFill>
                <a:latin typeface="Calibri "/>
              </a:rPr>
              <a:t>/ novela de artista</a:t>
            </a:r>
            <a:br>
              <a:rPr lang="es-MX" sz="2400" noProof="0" dirty="0">
                <a:solidFill>
                  <a:schemeClr val="tx2"/>
                </a:solidFill>
                <a:latin typeface="Calibri "/>
              </a:rPr>
            </a:br>
            <a:br>
              <a:rPr lang="es-MX" sz="2400" noProof="0" dirty="0">
                <a:solidFill>
                  <a:schemeClr val="tx2"/>
                </a:solidFill>
                <a:latin typeface="Calibri "/>
              </a:rPr>
            </a:br>
            <a:r>
              <a:rPr lang="es-MX" sz="2400" noProof="0" dirty="0">
                <a:solidFill>
                  <a:schemeClr val="tx2"/>
                </a:solidFill>
                <a:latin typeface="Calibri "/>
              </a:rPr>
              <a:t>Desarrollo de una generación y un sentimiento de época marcado por la rebeldía, el desacato, la búsqueda de apartarse de toda certeza</a:t>
            </a:r>
            <a:br>
              <a:rPr lang="es-MX" sz="2400" noProof="0" dirty="0">
                <a:solidFill>
                  <a:schemeClr val="tx2"/>
                </a:solidFill>
                <a:latin typeface="Calibri "/>
              </a:rPr>
            </a:br>
            <a:br>
              <a:rPr lang="es-MX" sz="2400" noProof="0" dirty="0">
                <a:solidFill>
                  <a:schemeClr val="tx2"/>
                </a:solidFill>
                <a:latin typeface="Calibri "/>
              </a:rPr>
            </a:br>
            <a:r>
              <a:rPr lang="es-MX" sz="2400" noProof="0" dirty="0">
                <a:solidFill>
                  <a:schemeClr val="tx2"/>
                </a:solidFill>
                <a:latin typeface="Calibri "/>
              </a:rPr>
              <a:t>Los </a:t>
            </a:r>
            <a:r>
              <a:rPr lang="es-MX" sz="2400" noProof="0" dirty="0" err="1">
                <a:solidFill>
                  <a:schemeClr val="tx2"/>
                </a:solidFill>
                <a:latin typeface="Calibri "/>
              </a:rPr>
              <a:t>realvisceralistas</a:t>
            </a:r>
            <a:r>
              <a:rPr lang="es-MX" sz="2400" noProof="0" dirty="0">
                <a:solidFill>
                  <a:schemeClr val="tx2"/>
                </a:solidFill>
                <a:latin typeface="Calibri "/>
              </a:rPr>
              <a:t> caminan mirando hacia atrás, alejándose de cualquier idea de un destino preconcebido</a:t>
            </a:r>
            <a:br>
              <a:rPr lang="es-MX" sz="2400" noProof="0" dirty="0">
                <a:solidFill>
                  <a:schemeClr val="tx2"/>
                </a:solidFill>
                <a:latin typeface="Calibri "/>
              </a:rPr>
            </a:br>
            <a:endParaRPr lang="es-MX" sz="2400" noProof="0" dirty="0">
              <a:solidFill>
                <a:schemeClr val="tx2"/>
              </a:solidFill>
              <a:latin typeface="Calibri "/>
            </a:endParaRPr>
          </a:p>
        </p:txBody>
      </p:sp>
      <p:sp>
        <p:nvSpPr>
          <p:cNvPr id="2160" name="Rectangle 2159">
            <a:extLst>
              <a:ext uri="{FF2B5EF4-FFF2-40B4-BE49-F238E27FC236}">
                <a16:creationId xmlns:a16="http://schemas.microsoft.com/office/drawing/2014/main" id="{C8CA0C52-5ACA-4F17-AA4A-312E0E1109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7720" y="795527"/>
            <a:ext cx="5970638" cy="5248847"/>
          </a:xfrm>
          <a:prstGeom prst="rect">
            <a:avLst/>
          </a:prstGeom>
          <a:solidFill>
            <a:schemeClr val="bg1"/>
          </a:solidFill>
          <a:ln w="19050">
            <a:solidFill>
              <a:srgbClr val="FC9517"/>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a:extLst>
              <a:ext uri="{FF2B5EF4-FFF2-40B4-BE49-F238E27FC236}">
                <a16:creationId xmlns:a16="http://schemas.microsoft.com/office/drawing/2014/main" id="{20133E0C-8612-A615-E6B4-B45E0FD8931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6088" r="13635" b="3"/>
          <a:stretch>
            <a:fillRect/>
          </a:stretch>
        </p:blipFill>
        <p:spPr bwMode="auto">
          <a:xfrm>
            <a:off x="972115" y="960214"/>
            <a:ext cx="5641848" cy="4919472"/>
          </a:xfrm>
          <a:prstGeom prst="rect">
            <a:avLst/>
          </a:prstGeom>
          <a:noFill/>
          <a:ln w="12700">
            <a:noFill/>
          </a:ln>
          <a:extLst>
            <a:ext uri="{909E8E84-426E-40DD-AFC4-6F175D3DCCD1}">
              <a14:hiddenFill xmlns:a14="http://schemas.microsoft.com/office/drawing/2010/main">
                <a:solidFill>
                  <a:srgbClr val="FFFFFF"/>
                </a:solidFill>
              </a14:hiddenFill>
            </a:ext>
          </a:extLst>
        </p:spPr>
      </p:pic>
      <p:sp>
        <p:nvSpPr>
          <p:cNvPr id="2162" name="Isosceles Triangle 39">
            <a:extLst>
              <a:ext uri="{FF2B5EF4-FFF2-40B4-BE49-F238E27FC236}">
                <a16:creationId xmlns:a16="http://schemas.microsoft.com/office/drawing/2014/main" id="{4F37E7FB-7372-47E3-914E-7CF7E94B1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750273" y="3291386"/>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uadroTexto 4">
            <a:extLst>
              <a:ext uri="{FF2B5EF4-FFF2-40B4-BE49-F238E27FC236}">
                <a16:creationId xmlns:a16="http://schemas.microsoft.com/office/drawing/2014/main" id="{BA2223B2-EA4F-E8C0-43AB-B1F7239C11F1}"/>
              </a:ext>
            </a:extLst>
          </p:cNvPr>
          <p:cNvSpPr txBox="1"/>
          <p:nvPr/>
        </p:nvSpPr>
        <p:spPr>
          <a:xfrm>
            <a:off x="2417496" y="125898"/>
            <a:ext cx="7439023" cy="523220"/>
          </a:xfrm>
          <a:prstGeom prst="rect">
            <a:avLst/>
          </a:prstGeom>
          <a:noFill/>
        </p:spPr>
        <p:txBody>
          <a:bodyPr wrap="square">
            <a:spAutoFit/>
          </a:bodyPr>
          <a:lstStyle/>
          <a:p>
            <a:r>
              <a:rPr lang="es-MX" sz="2800" b="1" noProof="0" dirty="0">
                <a:solidFill>
                  <a:schemeClr val="accent2"/>
                </a:solidFill>
                <a:latin typeface="Calibri "/>
              </a:rPr>
              <a:t>Capítulo 1: Mexicanos perdidos en México</a:t>
            </a:r>
            <a:endParaRPr lang="es-CL" sz="2800" dirty="0"/>
          </a:p>
        </p:txBody>
      </p:sp>
    </p:spTree>
    <p:extLst>
      <p:ext uri="{BB962C8B-B14F-4D97-AF65-F5344CB8AC3E}">
        <p14:creationId xmlns:p14="http://schemas.microsoft.com/office/powerpoint/2010/main" val="9196226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39" name="Rectangle 2138">
            <a:extLst>
              <a:ext uri="{FF2B5EF4-FFF2-40B4-BE49-F238E27FC236}">
                <a16:creationId xmlns:a16="http://schemas.microsoft.com/office/drawing/2014/main" id="{828D1E49-2A21-4A83-A0E0-FB1597B4B2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41" name="Group 2140">
            <a:extLst>
              <a:ext uri="{FF2B5EF4-FFF2-40B4-BE49-F238E27FC236}">
                <a16:creationId xmlns:a16="http://schemas.microsoft.com/office/drawing/2014/main" id="{088B852E-5494-418B-A833-75CF016A9E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2142" name="Freeform 5">
              <a:extLst>
                <a:ext uri="{FF2B5EF4-FFF2-40B4-BE49-F238E27FC236}">
                  <a16:creationId xmlns:a16="http://schemas.microsoft.com/office/drawing/2014/main" id="{DF31E3C1-1A46-4329-9F80-B576692FEE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43" name="Freeform 6">
              <a:extLst>
                <a:ext uri="{FF2B5EF4-FFF2-40B4-BE49-F238E27FC236}">
                  <a16:creationId xmlns:a16="http://schemas.microsoft.com/office/drawing/2014/main" id="{294B4592-99CA-47B1-816F-CE2D44F65B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44" name="Freeform 7">
              <a:extLst>
                <a:ext uri="{FF2B5EF4-FFF2-40B4-BE49-F238E27FC236}">
                  <a16:creationId xmlns:a16="http://schemas.microsoft.com/office/drawing/2014/main" id="{BF690E4C-72F8-4AC5-AF99-562763CC67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45" name="Freeform 8">
              <a:extLst>
                <a:ext uri="{FF2B5EF4-FFF2-40B4-BE49-F238E27FC236}">
                  <a16:creationId xmlns:a16="http://schemas.microsoft.com/office/drawing/2014/main" id="{F834CDD4-CAB8-4ACC-9AAC-5399C743DE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46" name="Freeform 9">
              <a:extLst>
                <a:ext uri="{FF2B5EF4-FFF2-40B4-BE49-F238E27FC236}">
                  <a16:creationId xmlns:a16="http://schemas.microsoft.com/office/drawing/2014/main" id="{1AEB045A-6821-475B-A28E-047437ABEF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47" name="Freeform 10">
              <a:extLst>
                <a:ext uri="{FF2B5EF4-FFF2-40B4-BE49-F238E27FC236}">
                  <a16:creationId xmlns:a16="http://schemas.microsoft.com/office/drawing/2014/main" id="{D9B790C0-3D34-4626-BAFB-6EB473F40C7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48" name="Freeform 11">
              <a:extLst>
                <a:ext uri="{FF2B5EF4-FFF2-40B4-BE49-F238E27FC236}">
                  <a16:creationId xmlns:a16="http://schemas.microsoft.com/office/drawing/2014/main" id="{EDA4D87F-91A4-4628-9A6E-F01820A7EE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49" name="Freeform 12">
              <a:extLst>
                <a:ext uri="{FF2B5EF4-FFF2-40B4-BE49-F238E27FC236}">
                  <a16:creationId xmlns:a16="http://schemas.microsoft.com/office/drawing/2014/main" id="{045DAB88-124C-459C-A889-DAE9C9BE28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0" name="Freeform 13">
              <a:extLst>
                <a:ext uri="{FF2B5EF4-FFF2-40B4-BE49-F238E27FC236}">
                  <a16:creationId xmlns:a16="http://schemas.microsoft.com/office/drawing/2014/main" id="{85D44010-1DAA-4CAC-B83F-7E3E8C455D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1" name="Freeform 14">
              <a:extLst>
                <a:ext uri="{FF2B5EF4-FFF2-40B4-BE49-F238E27FC236}">
                  <a16:creationId xmlns:a16="http://schemas.microsoft.com/office/drawing/2014/main" id="{E8C01D66-5C93-4A2E-AA74-DE97574EA4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2" name="Freeform 15">
              <a:extLst>
                <a:ext uri="{FF2B5EF4-FFF2-40B4-BE49-F238E27FC236}">
                  <a16:creationId xmlns:a16="http://schemas.microsoft.com/office/drawing/2014/main" id="{E2E1A6E1-6C4A-47D3-81E2-9F8624F1BB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3" name="Freeform 16">
              <a:extLst>
                <a:ext uri="{FF2B5EF4-FFF2-40B4-BE49-F238E27FC236}">
                  <a16:creationId xmlns:a16="http://schemas.microsoft.com/office/drawing/2014/main" id="{3E849CB5-4526-49DC-B77B-A20FDB7FFDA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4" name="Freeform 17">
              <a:extLst>
                <a:ext uri="{FF2B5EF4-FFF2-40B4-BE49-F238E27FC236}">
                  <a16:creationId xmlns:a16="http://schemas.microsoft.com/office/drawing/2014/main" id="{5A18C8A4-FB2A-44C1-93D3-26C6DDFE0C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5" name="Freeform 18">
              <a:extLst>
                <a:ext uri="{FF2B5EF4-FFF2-40B4-BE49-F238E27FC236}">
                  <a16:creationId xmlns:a16="http://schemas.microsoft.com/office/drawing/2014/main" id="{85D014FD-8C5A-4071-B19E-4910AAB6186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6" name="Freeform 19">
              <a:extLst>
                <a:ext uri="{FF2B5EF4-FFF2-40B4-BE49-F238E27FC236}">
                  <a16:creationId xmlns:a16="http://schemas.microsoft.com/office/drawing/2014/main" id="{A37D7262-3596-4026-9AD4-E94332E5260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7" name="Freeform 20">
              <a:extLst>
                <a:ext uri="{FF2B5EF4-FFF2-40B4-BE49-F238E27FC236}">
                  <a16:creationId xmlns:a16="http://schemas.microsoft.com/office/drawing/2014/main" id="{187E37E0-AAC3-4B33-AF36-334ACCBD33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1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8" name="Freeform 21">
              <a:extLst>
                <a:ext uri="{FF2B5EF4-FFF2-40B4-BE49-F238E27FC236}">
                  <a16:creationId xmlns:a16="http://schemas.microsoft.com/office/drawing/2014/main" id="{409758BB-8A0E-4BEB-BC0C-F410AD98CD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1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9" name="Freeform 22">
              <a:extLst>
                <a:ext uri="{FF2B5EF4-FFF2-40B4-BE49-F238E27FC236}">
                  <a16:creationId xmlns:a16="http://schemas.microsoft.com/office/drawing/2014/main" id="{97C4EFE2-9D25-4978-BD9A-873B492702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60" name="Freeform 23">
              <a:extLst>
                <a:ext uri="{FF2B5EF4-FFF2-40B4-BE49-F238E27FC236}">
                  <a16:creationId xmlns:a16="http://schemas.microsoft.com/office/drawing/2014/main" id="{9CCAF82A-A0E0-4B55-A97B-EFFAE79AF7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61" name="Freeform 24">
              <a:extLst>
                <a:ext uri="{FF2B5EF4-FFF2-40B4-BE49-F238E27FC236}">
                  <a16:creationId xmlns:a16="http://schemas.microsoft.com/office/drawing/2014/main" id="{4F800DD8-3954-4F73-8807-16F1CFAC1E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62" name="Freeform 25">
              <a:extLst>
                <a:ext uri="{FF2B5EF4-FFF2-40B4-BE49-F238E27FC236}">
                  <a16:creationId xmlns:a16="http://schemas.microsoft.com/office/drawing/2014/main" id="{84E1C91A-4B06-4852-918C-6380FA986B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164" name="Rectangle 2163">
            <a:extLst>
              <a:ext uri="{FF2B5EF4-FFF2-40B4-BE49-F238E27FC236}">
                <a16:creationId xmlns:a16="http://schemas.microsoft.com/office/drawing/2014/main" id="{E972DE0D-2E53-4159-ABD3-C60152426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030" y="2250281"/>
            <a:ext cx="4959318" cy="3678237"/>
          </a:xfrm>
          <a:prstGeom prst="rect">
            <a:avLst/>
          </a:prstGeom>
          <a:solidFill>
            <a:schemeClr val="bg1"/>
          </a:solidFill>
          <a:ln w="1905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a:hlinkClick r:id="rId2"/>
            <a:extLst>
              <a:ext uri="{FF2B5EF4-FFF2-40B4-BE49-F238E27FC236}">
                <a16:creationId xmlns:a16="http://schemas.microsoft.com/office/drawing/2014/main" id="{5C4A0E13-2892-1F14-5B01-97A45B0FEF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752" r="33752"/>
          <a:stretch>
            <a:fillRect/>
          </a:stretch>
        </p:blipFill>
        <p:spPr bwMode="auto">
          <a:xfrm>
            <a:off x="1497616" y="2416047"/>
            <a:ext cx="3838145" cy="3346704"/>
          </a:xfrm>
          <a:prstGeom prst="rect">
            <a:avLst/>
          </a:prstGeom>
          <a:noFill/>
          <a:ln w="12700">
            <a:noFill/>
          </a:ln>
          <a:extLst>
            <a:ext uri="{909E8E84-426E-40DD-AFC4-6F175D3DCCD1}">
              <a14:hiddenFill xmlns:a14="http://schemas.microsoft.com/office/drawing/2010/main">
                <a:solidFill>
                  <a:srgbClr val="FFFFFF"/>
                </a:solidFill>
              </a14:hiddenFill>
            </a:ext>
          </a:extLst>
        </p:spPr>
      </p:pic>
      <p:sp>
        <p:nvSpPr>
          <p:cNvPr id="4" name="Rectangle 1">
            <a:extLst>
              <a:ext uri="{FF2B5EF4-FFF2-40B4-BE49-F238E27FC236}">
                <a16:creationId xmlns:a16="http://schemas.microsoft.com/office/drawing/2014/main" id="{53383E7C-7A53-08AC-0F81-62924EA426E0}"/>
              </a:ext>
            </a:extLst>
          </p:cNvPr>
          <p:cNvSpPr>
            <a:spLocks noChangeArrowheads="1"/>
          </p:cNvSpPr>
          <p:nvPr/>
        </p:nvSpPr>
        <p:spPr bwMode="auto">
          <a:xfrm>
            <a:off x="6575186" y="9525"/>
            <a:ext cx="5335827" cy="6858000"/>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fontScale="25000" lnSpcReduction="20000"/>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R="0" lvl="0" indent="-228600" defTabSz="914400" eaLnBrk="1" fontAlgn="base" hangingPunct="1">
              <a:lnSpc>
                <a:spcPct val="110000"/>
              </a:lnSpc>
              <a:spcBef>
                <a:spcPct val="0"/>
              </a:spcBef>
              <a:spcAft>
                <a:spcPts val="600"/>
              </a:spcAft>
              <a:buClr>
                <a:schemeClr val="accent1"/>
              </a:buClr>
              <a:buSzPct val="110000"/>
              <a:buFont typeface="Wingdings" panose="05000000000000000000" pitchFamily="2" charset="2"/>
              <a:buChar char="§"/>
              <a:tabLst/>
            </a:pPr>
            <a:endParaRPr kumimoji="0" lang="en-US" altLang="es-CL" sz="6400" b="0" i="0" u="none" strike="noStrike" cap="none" normalizeH="0" baseline="0" dirty="0">
              <a:ln>
                <a:noFill/>
              </a:ln>
              <a:latin typeface="Calibri" panose="020F0502020204030204" pitchFamily="34" charset="0"/>
              <a:ea typeface="Calibri" panose="020F0502020204030204" pitchFamily="34" charset="0"/>
              <a:cs typeface="Calibri" panose="020F0502020204030204" pitchFamily="34" charset="0"/>
            </a:endParaRPr>
          </a:p>
          <a:p>
            <a:pPr marR="0" lvl="0" defTabSz="914400" eaLnBrk="1" fontAlgn="base" hangingPunct="1">
              <a:lnSpc>
                <a:spcPct val="110000"/>
              </a:lnSpc>
              <a:spcBef>
                <a:spcPct val="0"/>
              </a:spcBef>
              <a:spcAft>
                <a:spcPts val="600"/>
              </a:spcAft>
              <a:buClr>
                <a:schemeClr val="accent1"/>
              </a:buClr>
              <a:buSzPct val="110000"/>
              <a:tabLst/>
            </a:pPr>
            <a: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t>Me cago en Dios</a:t>
            </a:r>
            <a:b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br>
            <a: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t>&amp; en todos sus muertos</a:t>
            </a:r>
            <a:b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br>
            <a: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t>Me cago en la hostia</a:t>
            </a:r>
            <a:b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br>
            <a: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t>&amp; en el coñito de la virgen</a:t>
            </a:r>
            <a:b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br>
            <a: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t>Me cago en los muertos</a:t>
            </a:r>
            <a:b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br>
            <a: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t>del Dios de Dios</a:t>
            </a:r>
            <a:b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br>
            <a: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t>En la soberbia de Federico </a:t>
            </a:r>
            <a:r>
              <a:rPr kumimoji="0" lang="es-MX" sz="6000" b="0" i="0" u="none" strike="noStrike" cap="none" normalizeH="0" baseline="0" noProof="0" dirty="0" err="1">
                <a:ln>
                  <a:noFill/>
                </a:ln>
                <a:latin typeface="Calibri" panose="020F0502020204030204" pitchFamily="34" charset="0"/>
                <a:ea typeface="Calibri" panose="020F0502020204030204" pitchFamily="34" charset="0"/>
                <a:cs typeface="Calibri" panose="020F0502020204030204" pitchFamily="34" charset="0"/>
              </a:rPr>
              <a:t>Nietzche</a:t>
            </a:r>
            <a:b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br>
            <a: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t>en el cuerpo tembloroso de mi alma</a:t>
            </a:r>
            <a:b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br>
            <a: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t>&amp; en las ortigas al aire del ateo</a:t>
            </a:r>
            <a:b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br>
            <a: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t>En la muerte prematura de los justos</a:t>
            </a:r>
            <a:b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br>
            <a: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t>en la fugacidad del coito &amp; sus centellas</a:t>
            </a:r>
            <a:b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br>
            <a: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t>en el verbo animal</a:t>
            </a:r>
            <a:b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br>
            <a: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t>en la imaginación-rizoma</a:t>
            </a:r>
            <a:b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br>
            <a: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t>en los textos del saber tan destetado</a:t>
            </a:r>
            <a:b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br>
            <a: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t>En la raja de los mundos</a:t>
            </a:r>
            <a:b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br>
            <a: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t>yo me caigo</a:t>
            </a:r>
            <a:b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br>
            <a: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t>Concentrado en el incendio de mis poros</a:t>
            </a:r>
            <a:b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br>
            <a: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t>En este alcohol-maleza que me cimbra</a:t>
            </a:r>
            <a:b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br>
            <a: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t>en el ojo infinito de mis huellas</a:t>
            </a:r>
            <a:b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br>
            <a: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t>en el furor salvaje del desmadre</a:t>
            </a:r>
            <a:b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br>
            <a: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t>en la imposible muerte &amp; sus ofrendas</a:t>
            </a:r>
            <a:b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br>
            <a: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t>en el barro de áspid que calienta</a:t>
            </a:r>
            <a:b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br>
            <a: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t>en las rocas de la amada</a:t>
            </a:r>
            <a:b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br>
            <a: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t>en la levitación de mi calaca</a:t>
            </a:r>
            <a:b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br>
            <a: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t>en el cojo corazón de lo innombrable</a:t>
            </a:r>
            <a:b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br>
            <a: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t>En el </a:t>
            </a:r>
            <a:r>
              <a:rPr kumimoji="0" lang="es-MX" sz="6000" b="0" i="0" u="none" strike="noStrike" cap="none" normalizeH="0" baseline="0" noProof="0" dirty="0" err="1">
                <a:ln>
                  <a:noFill/>
                </a:ln>
                <a:latin typeface="Calibri" panose="020F0502020204030204" pitchFamily="34" charset="0"/>
                <a:ea typeface="Calibri" panose="020F0502020204030204" pitchFamily="34" charset="0"/>
                <a:cs typeface="Calibri" panose="020F0502020204030204" pitchFamily="34" charset="0"/>
              </a:rPr>
              <a:t>aleph</a:t>
            </a:r>
            <a: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t> acuoso de mis llagas</a:t>
            </a:r>
            <a:b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br>
            <a: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t>en la vítrea desazón de mi asesino</a:t>
            </a:r>
            <a:b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br>
            <a: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t>en la mano del placer</a:t>
            </a:r>
            <a:b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br>
            <a: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t>en la droga anidada en sus colmillos</a:t>
            </a:r>
            <a:b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br>
            <a: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t>En el ogro filantrópico &amp; su esposa</a:t>
            </a:r>
            <a:b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br>
            <a: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t>en la tumba del azar tan manoseada</a:t>
            </a:r>
            <a:b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br>
            <a: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t>en el germen de la lírica / que es caca…</a:t>
            </a:r>
            <a:br>
              <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rPr>
            </a:br>
            <a:endParaRPr kumimoji="0" lang="es-MX" sz="6000" b="0" i="0" u="none" strike="noStrike" cap="none" normalizeH="0" baseline="0" noProof="0" dirty="0">
              <a:ln>
                <a:noFill/>
              </a:ln>
              <a:latin typeface="Calibri" panose="020F0502020204030204" pitchFamily="34" charset="0"/>
              <a:ea typeface="Calibri" panose="020F0502020204030204" pitchFamily="34" charset="0"/>
              <a:cs typeface="Calibri" panose="020F0502020204030204" pitchFamily="34" charset="0"/>
            </a:endParaRPr>
          </a:p>
        </p:txBody>
      </p:sp>
      <p:sp>
        <p:nvSpPr>
          <p:cNvPr id="6" name="CuadroTexto 5">
            <a:extLst>
              <a:ext uri="{FF2B5EF4-FFF2-40B4-BE49-F238E27FC236}">
                <a16:creationId xmlns:a16="http://schemas.microsoft.com/office/drawing/2014/main" id="{C10CC665-C166-2F30-E33A-1247CBC1F26A}"/>
              </a:ext>
            </a:extLst>
          </p:cNvPr>
          <p:cNvSpPr txBox="1"/>
          <p:nvPr/>
        </p:nvSpPr>
        <p:spPr>
          <a:xfrm>
            <a:off x="261938" y="904763"/>
            <a:ext cx="6963936" cy="369332"/>
          </a:xfrm>
          <a:prstGeom prst="rect">
            <a:avLst/>
          </a:prstGeom>
          <a:noFill/>
        </p:spPr>
        <p:txBody>
          <a:bodyPr wrap="square">
            <a:spAutoFit/>
          </a:bodyPr>
          <a:lstStyle/>
          <a:p>
            <a:pPr algn="l">
              <a:spcBef>
                <a:spcPts val="375"/>
              </a:spcBef>
            </a:pPr>
            <a:r>
              <a:rPr lang="es-MX" b="1" i="0" dirty="0">
                <a:solidFill>
                  <a:schemeClr val="accent1"/>
                </a:solidFill>
                <a:effectLst/>
                <a:latin typeface="tahoma" panose="020B0604030504040204" pitchFamily="34" charset="0"/>
              </a:rPr>
              <a:t>Canción Implacable (Mario Santiago Papasquiaro)</a:t>
            </a:r>
          </a:p>
        </p:txBody>
      </p:sp>
    </p:spTree>
    <p:extLst>
      <p:ext uri="{BB962C8B-B14F-4D97-AF65-F5344CB8AC3E}">
        <p14:creationId xmlns:p14="http://schemas.microsoft.com/office/powerpoint/2010/main" val="1567495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2D19F32-BA92-3C5D-FAA8-B115C1C7A0A9}"/>
            </a:ext>
          </a:extLst>
        </p:cNvPr>
        <p:cNvGrpSpPr/>
        <p:nvPr/>
      </p:nvGrpSpPr>
      <p:grpSpPr>
        <a:xfrm>
          <a:off x="0" y="0"/>
          <a:ext cx="0" cy="0"/>
          <a:chOff x="0" y="0"/>
          <a:chExt cx="0" cy="0"/>
        </a:xfrm>
      </p:grpSpPr>
      <p:grpSp>
        <p:nvGrpSpPr>
          <p:cNvPr id="2167" name="Group 2110">
            <a:extLst>
              <a:ext uri="{FF2B5EF4-FFF2-40B4-BE49-F238E27FC236}">
                <a16:creationId xmlns:a16="http://schemas.microsoft.com/office/drawing/2014/main" id="{5833EF1F-4904-2867-1FCA-6A83947FE1A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2168" name="Freeform 5">
              <a:extLst>
                <a:ext uri="{FF2B5EF4-FFF2-40B4-BE49-F238E27FC236}">
                  <a16:creationId xmlns:a16="http://schemas.microsoft.com/office/drawing/2014/main" id="{B0683C11-7364-6ABB-B030-321B4FBF06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169" name="Freeform 6">
              <a:extLst>
                <a:ext uri="{FF2B5EF4-FFF2-40B4-BE49-F238E27FC236}">
                  <a16:creationId xmlns:a16="http://schemas.microsoft.com/office/drawing/2014/main" id="{402F663C-B13F-63DB-9AD0-81B313CDC7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170" name="Freeform 7">
              <a:extLst>
                <a:ext uri="{FF2B5EF4-FFF2-40B4-BE49-F238E27FC236}">
                  <a16:creationId xmlns:a16="http://schemas.microsoft.com/office/drawing/2014/main" id="{1D351EFB-0D87-9F62-9ACA-A85F524778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171" name="Freeform 8">
              <a:extLst>
                <a:ext uri="{FF2B5EF4-FFF2-40B4-BE49-F238E27FC236}">
                  <a16:creationId xmlns:a16="http://schemas.microsoft.com/office/drawing/2014/main" id="{10F88797-159F-61DA-95E5-7B794F30A3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172" name="Freeform 9">
              <a:extLst>
                <a:ext uri="{FF2B5EF4-FFF2-40B4-BE49-F238E27FC236}">
                  <a16:creationId xmlns:a16="http://schemas.microsoft.com/office/drawing/2014/main" id="{DB9BCE6A-70EF-DEBA-2728-BB0936B5D8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173" name="Freeform 10">
              <a:extLst>
                <a:ext uri="{FF2B5EF4-FFF2-40B4-BE49-F238E27FC236}">
                  <a16:creationId xmlns:a16="http://schemas.microsoft.com/office/drawing/2014/main" id="{3A326D3B-A8E8-01B5-685B-2F64897BDE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174" name="Freeform 11">
              <a:extLst>
                <a:ext uri="{FF2B5EF4-FFF2-40B4-BE49-F238E27FC236}">
                  <a16:creationId xmlns:a16="http://schemas.microsoft.com/office/drawing/2014/main" id="{D9C96365-D2A1-3C2A-0935-D8C0AD9FE8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175" name="Freeform 12">
              <a:extLst>
                <a:ext uri="{FF2B5EF4-FFF2-40B4-BE49-F238E27FC236}">
                  <a16:creationId xmlns:a16="http://schemas.microsoft.com/office/drawing/2014/main" id="{E0EA06F8-592E-27AB-2E3A-D7D809421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176" name="Freeform 13">
              <a:extLst>
                <a:ext uri="{FF2B5EF4-FFF2-40B4-BE49-F238E27FC236}">
                  <a16:creationId xmlns:a16="http://schemas.microsoft.com/office/drawing/2014/main" id="{C6B2ECB2-832C-1158-8F95-381A250A9B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177" name="Freeform 14">
              <a:extLst>
                <a:ext uri="{FF2B5EF4-FFF2-40B4-BE49-F238E27FC236}">
                  <a16:creationId xmlns:a16="http://schemas.microsoft.com/office/drawing/2014/main" id="{3C63C659-3FA2-C266-6FFD-74B60493B0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178" name="Freeform 15">
              <a:extLst>
                <a:ext uri="{FF2B5EF4-FFF2-40B4-BE49-F238E27FC236}">
                  <a16:creationId xmlns:a16="http://schemas.microsoft.com/office/drawing/2014/main" id="{E794EEBB-7611-C92E-EF14-D4076FE517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179" name="Freeform 16">
              <a:extLst>
                <a:ext uri="{FF2B5EF4-FFF2-40B4-BE49-F238E27FC236}">
                  <a16:creationId xmlns:a16="http://schemas.microsoft.com/office/drawing/2014/main" id="{006FA311-010B-911D-F13F-FBCE244878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180" name="Freeform 17">
              <a:extLst>
                <a:ext uri="{FF2B5EF4-FFF2-40B4-BE49-F238E27FC236}">
                  <a16:creationId xmlns:a16="http://schemas.microsoft.com/office/drawing/2014/main" id="{E9685B6B-0A73-E77B-6771-01572E8927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181" name="Freeform 18">
              <a:extLst>
                <a:ext uri="{FF2B5EF4-FFF2-40B4-BE49-F238E27FC236}">
                  <a16:creationId xmlns:a16="http://schemas.microsoft.com/office/drawing/2014/main" id="{43C3DC59-2D0B-212C-A16C-A93CB2EB89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182" name="Freeform 19">
              <a:extLst>
                <a:ext uri="{FF2B5EF4-FFF2-40B4-BE49-F238E27FC236}">
                  <a16:creationId xmlns:a16="http://schemas.microsoft.com/office/drawing/2014/main" id="{66F8E3C0-5E45-0980-A549-634A3E3285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183" name="Freeform 20">
              <a:extLst>
                <a:ext uri="{FF2B5EF4-FFF2-40B4-BE49-F238E27FC236}">
                  <a16:creationId xmlns:a16="http://schemas.microsoft.com/office/drawing/2014/main" id="{10DB3CF2-1859-AA57-C084-419405960A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184" name="Freeform 21">
              <a:extLst>
                <a:ext uri="{FF2B5EF4-FFF2-40B4-BE49-F238E27FC236}">
                  <a16:creationId xmlns:a16="http://schemas.microsoft.com/office/drawing/2014/main" id="{75A9482A-1D4E-CB88-EEDA-FCD3C37C5D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185" name="Freeform 22">
              <a:extLst>
                <a:ext uri="{FF2B5EF4-FFF2-40B4-BE49-F238E27FC236}">
                  <a16:creationId xmlns:a16="http://schemas.microsoft.com/office/drawing/2014/main" id="{38B7C351-ED67-BCCF-CF17-5901F1BC0B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186" name="Freeform 23">
              <a:extLst>
                <a:ext uri="{FF2B5EF4-FFF2-40B4-BE49-F238E27FC236}">
                  <a16:creationId xmlns:a16="http://schemas.microsoft.com/office/drawing/2014/main" id="{F8C19621-499A-225E-0E73-F6072485AE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grpSp>
      <p:grpSp>
        <p:nvGrpSpPr>
          <p:cNvPr id="2187" name="Group 2131">
            <a:extLst>
              <a:ext uri="{FF2B5EF4-FFF2-40B4-BE49-F238E27FC236}">
                <a16:creationId xmlns:a16="http://schemas.microsoft.com/office/drawing/2014/main" id="{B6883272-68AA-701A-EBD4-82115A4DBA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2188" name="Rectangle 2132">
              <a:extLst>
                <a:ext uri="{FF2B5EF4-FFF2-40B4-BE49-F238E27FC236}">
                  <a16:creationId xmlns:a16="http://schemas.microsoft.com/office/drawing/2014/main" id="{E1E010E2-45E5-2336-B634-726F6362C5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CL"/>
            </a:p>
          </p:txBody>
        </p:sp>
        <p:sp>
          <p:nvSpPr>
            <p:cNvPr id="2189" name="Isosceles Triangle 2133">
              <a:extLst>
                <a:ext uri="{FF2B5EF4-FFF2-40B4-BE49-F238E27FC236}">
                  <a16:creationId xmlns:a16="http://schemas.microsoft.com/office/drawing/2014/main" id="{1C53FCDF-7743-3A7B-4BF7-A8B1AE43B2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CL"/>
            </a:p>
          </p:txBody>
        </p:sp>
        <p:sp>
          <p:nvSpPr>
            <p:cNvPr id="2190" name="Rectangle 2134">
              <a:extLst>
                <a:ext uri="{FF2B5EF4-FFF2-40B4-BE49-F238E27FC236}">
                  <a16:creationId xmlns:a16="http://schemas.microsoft.com/office/drawing/2014/main" id="{81A7EF11-14EE-5C54-4BB9-AC059058FF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CL"/>
            </a:p>
          </p:txBody>
        </p:sp>
      </p:grpSp>
      <p:sp useBgFill="1">
        <p:nvSpPr>
          <p:cNvPr id="2191" name="Rectangle 2136">
            <a:extLst>
              <a:ext uri="{FF2B5EF4-FFF2-40B4-BE49-F238E27FC236}">
                <a16:creationId xmlns:a16="http://schemas.microsoft.com/office/drawing/2014/main" id="{25675826-AE01-5FDE-B13D-1AC2C80E07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92" name="Group 2138">
            <a:extLst>
              <a:ext uri="{FF2B5EF4-FFF2-40B4-BE49-F238E27FC236}">
                <a16:creationId xmlns:a16="http://schemas.microsoft.com/office/drawing/2014/main" id="{77FAA0DF-116B-4A14-6FA3-8AB80813FC0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2140" name="Freeform 5">
              <a:extLst>
                <a:ext uri="{FF2B5EF4-FFF2-40B4-BE49-F238E27FC236}">
                  <a16:creationId xmlns:a16="http://schemas.microsoft.com/office/drawing/2014/main" id="{16E1090C-9580-679B-3801-34047EB767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93" name="Freeform 6">
              <a:extLst>
                <a:ext uri="{FF2B5EF4-FFF2-40B4-BE49-F238E27FC236}">
                  <a16:creationId xmlns:a16="http://schemas.microsoft.com/office/drawing/2014/main" id="{D70DED8E-A535-54CC-1D4C-1B35EC535F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42" name="Freeform 7">
              <a:extLst>
                <a:ext uri="{FF2B5EF4-FFF2-40B4-BE49-F238E27FC236}">
                  <a16:creationId xmlns:a16="http://schemas.microsoft.com/office/drawing/2014/main" id="{19F54304-54EB-DF12-9884-9DDDBD7F1B2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94" name="Freeform 8">
              <a:extLst>
                <a:ext uri="{FF2B5EF4-FFF2-40B4-BE49-F238E27FC236}">
                  <a16:creationId xmlns:a16="http://schemas.microsoft.com/office/drawing/2014/main" id="{F87F38DD-5624-77B7-3931-9E97FFD078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44" name="Freeform 9">
              <a:extLst>
                <a:ext uri="{FF2B5EF4-FFF2-40B4-BE49-F238E27FC236}">
                  <a16:creationId xmlns:a16="http://schemas.microsoft.com/office/drawing/2014/main" id="{451FEBF9-3D79-6FE9-8008-1429924082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95" name="Freeform 10">
              <a:extLst>
                <a:ext uri="{FF2B5EF4-FFF2-40B4-BE49-F238E27FC236}">
                  <a16:creationId xmlns:a16="http://schemas.microsoft.com/office/drawing/2014/main" id="{54BBBC6E-FF90-C027-BB8D-0EF67641D13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46" name="Freeform 11">
              <a:extLst>
                <a:ext uri="{FF2B5EF4-FFF2-40B4-BE49-F238E27FC236}">
                  <a16:creationId xmlns:a16="http://schemas.microsoft.com/office/drawing/2014/main" id="{51D860EC-C222-8D19-8F17-AF9B594D4F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96" name="Freeform 12">
              <a:extLst>
                <a:ext uri="{FF2B5EF4-FFF2-40B4-BE49-F238E27FC236}">
                  <a16:creationId xmlns:a16="http://schemas.microsoft.com/office/drawing/2014/main" id="{B3281DEA-EE5A-E2F7-B866-505A37280A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48" name="Freeform 13">
              <a:extLst>
                <a:ext uri="{FF2B5EF4-FFF2-40B4-BE49-F238E27FC236}">
                  <a16:creationId xmlns:a16="http://schemas.microsoft.com/office/drawing/2014/main" id="{B4172F76-71AD-524B-39C0-3677CE4AE8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97" name="Freeform 14">
              <a:extLst>
                <a:ext uri="{FF2B5EF4-FFF2-40B4-BE49-F238E27FC236}">
                  <a16:creationId xmlns:a16="http://schemas.microsoft.com/office/drawing/2014/main" id="{53BA24F3-E399-8A9C-E10E-D4AC25B59AA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0" name="Freeform 15">
              <a:extLst>
                <a:ext uri="{FF2B5EF4-FFF2-40B4-BE49-F238E27FC236}">
                  <a16:creationId xmlns:a16="http://schemas.microsoft.com/office/drawing/2014/main" id="{C1B46F1C-0665-A176-41CA-B9AAFE3E2C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1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98" name="Freeform 16">
              <a:extLst>
                <a:ext uri="{FF2B5EF4-FFF2-40B4-BE49-F238E27FC236}">
                  <a16:creationId xmlns:a16="http://schemas.microsoft.com/office/drawing/2014/main" id="{3F2B42E5-BB19-EB88-D3A8-D65A85D378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1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2" name="Freeform 17">
              <a:extLst>
                <a:ext uri="{FF2B5EF4-FFF2-40B4-BE49-F238E27FC236}">
                  <a16:creationId xmlns:a16="http://schemas.microsoft.com/office/drawing/2014/main" id="{10731853-3B9A-567B-D79F-A994B7B35A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99" name="Freeform 18">
              <a:extLst>
                <a:ext uri="{FF2B5EF4-FFF2-40B4-BE49-F238E27FC236}">
                  <a16:creationId xmlns:a16="http://schemas.microsoft.com/office/drawing/2014/main" id="{FE03DDA8-CA51-A906-C237-86FCDE0BC0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4" name="Freeform 19">
              <a:extLst>
                <a:ext uri="{FF2B5EF4-FFF2-40B4-BE49-F238E27FC236}">
                  <a16:creationId xmlns:a16="http://schemas.microsoft.com/office/drawing/2014/main" id="{F252E28F-E931-2EA7-F01F-803B122D2BE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00" name="Freeform 20">
              <a:extLst>
                <a:ext uri="{FF2B5EF4-FFF2-40B4-BE49-F238E27FC236}">
                  <a16:creationId xmlns:a16="http://schemas.microsoft.com/office/drawing/2014/main" id="{58B7CCFD-1846-611C-D8B1-480F6DEC40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6" name="Freeform 21">
              <a:extLst>
                <a:ext uri="{FF2B5EF4-FFF2-40B4-BE49-F238E27FC236}">
                  <a16:creationId xmlns:a16="http://schemas.microsoft.com/office/drawing/2014/main" id="{2E88C492-AD64-A172-5B43-D249B8B734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01" name="Freeform 22">
              <a:extLst>
                <a:ext uri="{FF2B5EF4-FFF2-40B4-BE49-F238E27FC236}">
                  <a16:creationId xmlns:a16="http://schemas.microsoft.com/office/drawing/2014/main" id="{A25DA926-B947-9642-22DE-D69F399235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8" name="Freeform 23">
              <a:extLst>
                <a:ext uri="{FF2B5EF4-FFF2-40B4-BE49-F238E27FC236}">
                  <a16:creationId xmlns:a16="http://schemas.microsoft.com/office/drawing/2014/main" id="{E2DF11E7-02DC-2BC3-CB93-244547737A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Título 1">
            <a:extLst>
              <a:ext uri="{FF2B5EF4-FFF2-40B4-BE49-F238E27FC236}">
                <a16:creationId xmlns:a16="http://schemas.microsoft.com/office/drawing/2014/main" id="{9426A4B9-66EC-0C36-BB3F-1DB6C6D17C4C}"/>
              </a:ext>
            </a:extLst>
          </p:cNvPr>
          <p:cNvSpPr>
            <a:spLocks noGrp="1"/>
          </p:cNvSpPr>
          <p:nvPr>
            <p:ph type="title"/>
          </p:nvPr>
        </p:nvSpPr>
        <p:spPr>
          <a:xfrm>
            <a:off x="7215410" y="979506"/>
            <a:ext cx="4458307" cy="5407177"/>
          </a:xfrm>
        </p:spPr>
        <p:txBody>
          <a:bodyPr vert="horz" lIns="228600" tIns="228600" rIns="228600" bIns="0" rtlCol="0" anchor="b">
            <a:normAutofit fontScale="90000"/>
          </a:bodyPr>
          <a:lstStyle/>
          <a:p>
            <a:pPr algn="just">
              <a:lnSpc>
                <a:spcPct val="100000"/>
              </a:lnSpc>
            </a:pPr>
            <a:br>
              <a:rPr lang="es-MX" sz="2400" noProof="0" dirty="0">
                <a:solidFill>
                  <a:schemeClr val="tx2"/>
                </a:solidFill>
                <a:latin typeface="Calibri "/>
              </a:rPr>
            </a:br>
            <a:r>
              <a:rPr lang="es-MX" sz="2400" b="1" noProof="0" dirty="0">
                <a:solidFill>
                  <a:schemeClr val="tx2"/>
                </a:solidFill>
                <a:latin typeface="Calibri "/>
              </a:rPr>
              <a:t>2 de noviembre: </a:t>
            </a:r>
            <a:r>
              <a:rPr lang="es-MX" sz="2400" noProof="0" dirty="0">
                <a:solidFill>
                  <a:schemeClr val="tx2"/>
                </a:solidFill>
                <a:latin typeface="Calibri "/>
              </a:rPr>
              <a:t>He sido cordialmente invitado a formar parte del realismo visceral. Por supuesto, he aceptado. No hubo ceremonia de iniciación. Mejor así. </a:t>
            </a:r>
            <a:br>
              <a:rPr lang="es-MX" sz="2400" noProof="0" dirty="0">
                <a:solidFill>
                  <a:schemeClr val="tx2"/>
                </a:solidFill>
                <a:latin typeface="Calibri "/>
              </a:rPr>
            </a:br>
            <a:br>
              <a:rPr lang="es-MX" sz="2400" noProof="0" dirty="0">
                <a:solidFill>
                  <a:schemeClr val="tx2"/>
                </a:solidFill>
                <a:latin typeface="Calibri "/>
              </a:rPr>
            </a:br>
            <a:r>
              <a:rPr lang="es-MX" sz="2400" b="1" noProof="0" dirty="0">
                <a:solidFill>
                  <a:schemeClr val="tx2"/>
                </a:solidFill>
                <a:latin typeface="Calibri "/>
              </a:rPr>
              <a:t>3 de noviembre:</a:t>
            </a:r>
            <a:r>
              <a:rPr lang="es-MX" sz="2400" noProof="0" dirty="0">
                <a:solidFill>
                  <a:schemeClr val="tx2"/>
                </a:solidFill>
                <a:latin typeface="Calibri "/>
              </a:rPr>
              <a:t> No sé muy bien en qué consiste el realismo visceral. Tengo diecisiete años, me llamo Juan García Madero, estoy en el primer semestre de la carrera de Derecho. Yo no quería estudiar Derecho sino Letras, pero mi tío insistió y al final acabé transigiendo. Soy huérfano. Seré abogado. Eso le dije a mi tío y a mi tía y luego me encerré en mi habitación y lloré toda la noche. O al menos una buena parte. </a:t>
            </a:r>
            <a:br>
              <a:rPr lang="es-MX" sz="2400" noProof="0" dirty="0">
                <a:solidFill>
                  <a:schemeClr val="tx2"/>
                </a:solidFill>
                <a:latin typeface="Calibri "/>
              </a:rPr>
            </a:br>
            <a:endParaRPr lang="es-MX" sz="2400" noProof="0" dirty="0">
              <a:solidFill>
                <a:schemeClr val="tx2"/>
              </a:solidFill>
              <a:latin typeface="Calibri "/>
            </a:endParaRPr>
          </a:p>
        </p:txBody>
      </p:sp>
      <p:sp>
        <p:nvSpPr>
          <p:cNvPr id="2160" name="Rectangle 2159">
            <a:extLst>
              <a:ext uri="{FF2B5EF4-FFF2-40B4-BE49-F238E27FC236}">
                <a16:creationId xmlns:a16="http://schemas.microsoft.com/office/drawing/2014/main" id="{7B2ED0B5-5DFF-FC68-B003-04ABE3654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7720" y="795527"/>
            <a:ext cx="5970638" cy="5248847"/>
          </a:xfrm>
          <a:prstGeom prst="rect">
            <a:avLst/>
          </a:prstGeom>
          <a:solidFill>
            <a:schemeClr val="bg1"/>
          </a:solidFill>
          <a:ln w="19050">
            <a:solidFill>
              <a:srgbClr val="FC9517"/>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a:extLst>
              <a:ext uri="{FF2B5EF4-FFF2-40B4-BE49-F238E27FC236}">
                <a16:creationId xmlns:a16="http://schemas.microsoft.com/office/drawing/2014/main" id="{D060BCA5-9367-7A11-2EE5-537B962854FB}"/>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6088" r="13635" b="3"/>
          <a:stretch>
            <a:fillRect/>
          </a:stretch>
        </p:blipFill>
        <p:spPr bwMode="auto">
          <a:xfrm>
            <a:off x="972115" y="960214"/>
            <a:ext cx="5641848" cy="4919472"/>
          </a:xfrm>
          <a:prstGeom prst="rect">
            <a:avLst/>
          </a:prstGeom>
          <a:noFill/>
          <a:ln w="12700">
            <a:noFill/>
          </a:ln>
          <a:extLst>
            <a:ext uri="{909E8E84-426E-40DD-AFC4-6F175D3DCCD1}">
              <a14:hiddenFill xmlns:a14="http://schemas.microsoft.com/office/drawing/2010/main">
                <a:solidFill>
                  <a:srgbClr val="FFFFFF"/>
                </a:solidFill>
              </a14:hiddenFill>
            </a:ext>
          </a:extLst>
        </p:spPr>
      </p:pic>
      <p:sp>
        <p:nvSpPr>
          <p:cNvPr id="2162" name="Isosceles Triangle 39">
            <a:extLst>
              <a:ext uri="{FF2B5EF4-FFF2-40B4-BE49-F238E27FC236}">
                <a16:creationId xmlns:a16="http://schemas.microsoft.com/office/drawing/2014/main" id="{778C6002-9A6F-071A-0C24-51B8C6ABB2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750273" y="3291386"/>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uadroTexto 4">
            <a:extLst>
              <a:ext uri="{FF2B5EF4-FFF2-40B4-BE49-F238E27FC236}">
                <a16:creationId xmlns:a16="http://schemas.microsoft.com/office/drawing/2014/main" id="{34CB89AA-A131-9C7A-1B8B-742F24C96F78}"/>
              </a:ext>
            </a:extLst>
          </p:cNvPr>
          <p:cNvSpPr txBox="1"/>
          <p:nvPr/>
        </p:nvSpPr>
        <p:spPr>
          <a:xfrm>
            <a:off x="2417496" y="125898"/>
            <a:ext cx="7439023" cy="523220"/>
          </a:xfrm>
          <a:prstGeom prst="rect">
            <a:avLst/>
          </a:prstGeom>
          <a:noFill/>
        </p:spPr>
        <p:txBody>
          <a:bodyPr wrap="square">
            <a:spAutoFit/>
          </a:bodyPr>
          <a:lstStyle/>
          <a:p>
            <a:r>
              <a:rPr lang="es-MX" sz="2800" b="1" noProof="0" dirty="0">
                <a:solidFill>
                  <a:schemeClr val="accent2"/>
                </a:solidFill>
                <a:latin typeface="Calibri "/>
              </a:rPr>
              <a:t>Capítulo 1: Mexicanos perdidos en México</a:t>
            </a:r>
            <a:endParaRPr lang="es-CL" sz="2800" dirty="0"/>
          </a:p>
        </p:txBody>
      </p:sp>
    </p:spTree>
    <p:extLst>
      <p:ext uri="{BB962C8B-B14F-4D97-AF65-F5344CB8AC3E}">
        <p14:creationId xmlns:p14="http://schemas.microsoft.com/office/powerpoint/2010/main" val="137148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2E2AADC-4BB6-DA39-BA81-D9B414A70D6B}"/>
            </a:ext>
          </a:extLst>
        </p:cNvPr>
        <p:cNvGrpSpPr/>
        <p:nvPr/>
      </p:nvGrpSpPr>
      <p:grpSpPr>
        <a:xfrm>
          <a:off x="0" y="0"/>
          <a:ext cx="0" cy="0"/>
          <a:chOff x="0" y="0"/>
          <a:chExt cx="0" cy="0"/>
        </a:xfrm>
      </p:grpSpPr>
      <p:sp useBgFill="1">
        <p:nvSpPr>
          <p:cNvPr id="3164" name="Rectangle 3163">
            <a:extLst>
              <a:ext uri="{FF2B5EF4-FFF2-40B4-BE49-F238E27FC236}">
                <a16:creationId xmlns:a16="http://schemas.microsoft.com/office/drawing/2014/main" id="{D6E56CF3-26B9-4D5A-96C0-31E3E53BB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66" name="Group 3165">
            <a:extLst>
              <a:ext uri="{FF2B5EF4-FFF2-40B4-BE49-F238E27FC236}">
                <a16:creationId xmlns:a16="http://schemas.microsoft.com/office/drawing/2014/main" id="{7E61D94F-EA5C-4330-8A35-483A7E58937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3167" name="Freeform 5">
              <a:extLst>
                <a:ext uri="{FF2B5EF4-FFF2-40B4-BE49-F238E27FC236}">
                  <a16:creationId xmlns:a16="http://schemas.microsoft.com/office/drawing/2014/main" id="{8BF6168A-9E65-4524-A92C-534967CC9BC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68" name="Freeform 6">
              <a:extLst>
                <a:ext uri="{FF2B5EF4-FFF2-40B4-BE49-F238E27FC236}">
                  <a16:creationId xmlns:a16="http://schemas.microsoft.com/office/drawing/2014/main" id="{03494CE7-F2DE-46D5-AC7D-30071BCCB5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69" name="Freeform 7">
              <a:extLst>
                <a:ext uri="{FF2B5EF4-FFF2-40B4-BE49-F238E27FC236}">
                  <a16:creationId xmlns:a16="http://schemas.microsoft.com/office/drawing/2014/main" id="{91F5A2CE-439D-4922-961F-6A986BDF2C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0" name="Freeform 8">
              <a:extLst>
                <a:ext uri="{FF2B5EF4-FFF2-40B4-BE49-F238E27FC236}">
                  <a16:creationId xmlns:a16="http://schemas.microsoft.com/office/drawing/2014/main" id="{DC9BAAB3-1FB8-4A81-863E-A05ED78288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1" name="Freeform 9">
              <a:extLst>
                <a:ext uri="{FF2B5EF4-FFF2-40B4-BE49-F238E27FC236}">
                  <a16:creationId xmlns:a16="http://schemas.microsoft.com/office/drawing/2014/main" id="{FA50AFC3-F23E-4058-8D71-9BD07AEA28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2" name="Freeform 10">
              <a:extLst>
                <a:ext uri="{FF2B5EF4-FFF2-40B4-BE49-F238E27FC236}">
                  <a16:creationId xmlns:a16="http://schemas.microsoft.com/office/drawing/2014/main" id="{182B2B33-19FD-402E-8E35-A8E867FB92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3" name="Freeform 11">
              <a:extLst>
                <a:ext uri="{FF2B5EF4-FFF2-40B4-BE49-F238E27FC236}">
                  <a16:creationId xmlns:a16="http://schemas.microsoft.com/office/drawing/2014/main" id="{0FA38FB1-0238-4631-84CC-766DC76EE8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4" name="Freeform 12">
              <a:extLst>
                <a:ext uri="{FF2B5EF4-FFF2-40B4-BE49-F238E27FC236}">
                  <a16:creationId xmlns:a16="http://schemas.microsoft.com/office/drawing/2014/main" id="{4516460F-0122-450D-8257-E27F8E553B4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5" name="Freeform 13">
              <a:extLst>
                <a:ext uri="{FF2B5EF4-FFF2-40B4-BE49-F238E27FC236}">
                  <a16:creationId xmlns:a16="http://schemas.microsoft.com/office/drawing/2014/main" id="{95CF39E3-8AA8-482D-9C7E-B472D289F4A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6" name="Freeform 14">
              <a:extLst>
                <a:ext uri="{FF2B5EF4-FFF2-40B4-BE49-F238E27FC236}">
                  <a16:creationId xmlns:a16="http://schemas.microsoft.com/office/drawing/2014/main" id="{297A3F66-FF49-4C69-91A4-018DFDCA4D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7" name="Freeform 15">
              <a:extLst>
                <a:ext uri="{FF2B5EF4-FFF2-40B4-BE49-F238E27FC236}">
                  <a16:creationId xmlns:a16="http://schemas.microsoft.com/office/drawing/2014/main" id="{EF2CA154-6FAF-4F24-833A-C327B10303A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8" name="Freeform 16">
              <a:extLst>
                <a:ext uri="{FF2B5EF4-FFF2-40B4-BE49-F238E27FC236}">
                  <a16:creationId xmlns:a16="http://schemas.microsoft.com/office/drawing/2014/main" id="{45E949B0-6D59-4E0C-A2F6-6D988420492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9" name="Freeform 17">
              <a:extLst>
                <a:ext uri="{FF2B5EF4-FFF2-40B4-BE49-F238E27FC236}">
                  <a16:creationId xmlns:a16="http://schemas.microsoft.com/office/drawing/2014/main" id="{AE77593D-3B3D-4BEC-9B83-C7556559CF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0" name="Freeform 18">
              <a:extLst>
                <a:ext uri="{FF2B5EF4-FFF2-40B4-BE49-F238E27FC236}">
                  <a16:creationId xmlns:a16="http://schemas.microsoft.com/office/drawing/2014/main" id="{FB8550CF-4B41-4509-9CBF-E0EEFEB94D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1" name="Freeform 19">
              <a:extLst>
                <a:ext uri="{FF2B5EF4-FFF2-40B4-BE49-F238E27FC236}">
                  <a16:creationId xmlns:a16="http://schemas.microsoft.com/office/drawing/2014/main" id="{50DA9124-2618-4DA7-AE4A-B228BD9CFAC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2" name="Freeform 20">
              <a:extLst>
                <a:ext uri="{FF2B5EF4-FFF2-40B4-BE49-F238E27FC236}">
                  <a16:creationId xmlns:a16="http://schemas.microsoft.com/office/drawing/2014/main" id="{6741AAD5-45BA-4FDA-AEDF-3337296BC5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3" name="Freeform 21">
              <a:extLst>
                <a:ext uri="{FF2B5EF4-FFF2-40B4-BE49-F238E27FC236}">
                  <a16:creationId xmlns:a16="http://schemas.microsoft.com/office/drawing/2014/main" id="{BB56D020-0FBC-4705-9EF0-009EE9E7BD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4" name="Freeform 22">
              <a:extLst>
                <a:ext uri="{FF2B5EF4-FFF2-40B4-BE49-F238E27FC236}">
                  <a16:creationId xmlns:a16="http://schemas.microsoft.com/office/drawing/2014/main" id="{5DD03962-6BCE-4284-B97A-851C4BC692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5" name="Freeform 23">
              <a:extLst>
                <a:ext uri="{FF2B5EF4-FFF2-40B4-BE49-F238E27FC236}">
                  <a16:creationId xmlns:a16="http://schemas.microsoft.com/office/drawing/2014/main" id="{BFC97152-3801-4E0D-B746-0F7DFBC6DC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6" name="Freeform 24">
              <a:extLst>
                <a:ext uri="{FF2B5EF4-FFF2-40B4-BE49-F238E27FC236}">
                  <a16:creationId xmlns:a16="http://schemas.microsoft.com/office/drawing/2014/main" id="{19FFD9BF-F64C-425B-8E0B-CA0F1B466A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7" name="Freeform 25">
              <a:extLst>
                <a:ext uri="{FF2B5EF4-FFF2-40B4-BE49-F238E27FC236}">
                  <a16:creationId xmlns:a16="http://schemas.microsoft.com/office/drawing/2014/main" id="{C6ED711B-36ED-4173-AB44-8C86ADF0F6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3189" name="Rectangle 3188">
            <a:extLst>
              <a:ext uri="{FF2B5EF4-FFF2-40B4-BE49-F238E27FC236}">
                <a16:creationId xmlns:a16="http://schemas.microsoft.com/office/drawing/2014/main" id="{256F45B4-234D-4F59-AF8D-9A8AFB94D7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682" y="1047102"/>
            <a:ext cx="5936885"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1" name="Rectangle 3190">
            <a:extLst>
              <a:ext uri="{FF2B5EF4-FFF2-40B4-BE49-F238E27FC236}">
                <a16:creationId xmlns:a16="http://schemas.microsoft.com/office/drawing/2014/main" id="{8D8E6E23-45CE-445A-904E-62F785DA43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9557" y="0"/>
            <a:ext cx="4640799" cy="6858000"/>
          </a:xfrm>
          <a:prstGeom prst="rect">
            <a:avLst/>
          </a:prstGeom>
          <a:solidFill>
            <a:schemeClr val="bg1"/>
          </a:solidFill>
          <a:ln w="9525">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2050" name="Picture 2">
            <a:extLst>
              <a:ext uri="{FF2B5EF4-FFF2-40B4-BE49-F238E27FC236}">
                <a16:creationId xmlns:a16="http://schemas.microsoft.com/office/drawing/2014/main" id="{563D9CA2-4A35-D0C8-43D0-4AE8820638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2065" b="3"/>
          <a:stretch>
            <a:fillRect/>
          </a:stretch>
        </p:blipFill>
        <p:spPr bwMode="auto">
          <a:xfrm>
            <a:off x="7866658" y="363945"/>
            <a:ext cx="4005608" cy="2862961"/>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
        <p:nvSpPr>
          <p:cNvPr id="3193" name="Isosceles Triangle 22">
            <a:extLst>
              <a:ext uri="{FF2B5EF4-FFF2-40B4-BE49-F238E27FC236}">
                <a16:creationId xmlns:a16="http://schemas.microsoft.com/office/drawing/2014/main" id="{E5FE8003-E652-491E-9169-0097F83C8F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602131" y="55465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5" name="Rectangle 3194">
            <a:extLst>
              <a:ext uri="{FF2B5EF4-FFF2-40B4-BE49-F238E27FC236}">
                <a16:creationId xmlns:a16="http://schemas.microsoft.com/office/drawing/2014/main" id="{BDC66091-68FA-4006-8A27-6401681461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682" y="1634393"/>
            <a:ext cx="5935796" cy="39173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CDB562B-C74F-DEA2-3ECF-3FDF1BBF8E07}"/>
              </a:ext>
            </a:extLst>
          </p:cNvPr>
          <p:cNvSpPr>
            <a:spLocks noGrp="1"/>
          </p:cNvSpPr>
          <p:nvPr>
            <p:ph type="title"/>
          </p:nvPr>
        </p:nvSpPr>
        <p:spPr>
          <a:xfrm>
            <a:off x="873978" y="1718735"/>
            <a:ext cx="5767566" cy="3689878"/>
          </a:xfrm>
        </p:spPr>
        <p:txBody>
          <a:bodyPr vert="horz" lIns="228600" tIns="228600" rIns="228600" bIns="0" rtlCol="0" anchor="ctr">
            <a:normAutofit/>
          </a:bodyPr>
          <a:lstStyle/>
          <a:p>
            <a:pPr algn="l"/>
            <a:r>
              <a:rPr lang="es-MX" sz="2000" b="1" dirty="0">
                <a:latin typeface="Calubri"/>
              </a:rPr>
              <a:t>A los real </a:t>
            </a:r>
            <a:r>
              <a:rPr lang="es-MX" sz="2000" b="1" dirty="0" err="1">
                <a:latin typeface="Calubri"/>
              </a:rPr>
              <a:t>visceralistas</a:t>
            </a:r>
            <a:r>
              <a:rPr lang="es-MX" sz="2000" b="1" dirty="0">
                <a:latin typeface="Calubri"/>
              </a:rPr>
              <a:t> nadie les da NADA.  Ni becas ni espacios en sus revistas ni siquiera  invitaciones para ir a presentaciones de libros y  recitales. Belano y Lima parecen dos fantasmas (Los detectives salvajes). </a:t>
            </a:r>
            <a:endParaRPr lang="en-US" sz="1800" noProof="0" dirty="0"/>
          </a:p>
        </p:txBody>
      </p:sp>
      <p:pic>
        <p:nvPicPr>
          <p:cNvPr id="3074" name="Picture 2">
            <a:extLst>
              <a:ext uri="{FF2B5EF4-FFF2-40B4-BE49-F238E27FC236}">
                <a16:creationId xmlns:a16="http://schemas.microsoft.com/office/drawing/2014/main" id="{26BAFF30-D22F-5B1B-7449-5896DF2206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6153" r="2" b="46274"/>
          <a:stretch>
            <a:fillRect/>
          </a:stretch>
        </p:blipFill>
        <p:spPr bwMode="auto">
          <a:xfrm>
            <a:off x="7866657" y="3626531"/>
            <a:ext cx="4005303" cy="2876198"/>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B64AE54D-6DC4-3B18-BFB6-276F152A5354}"/>
              </a:ext>
            </a:extLst>
          </p:cNvPr>
          <p:cNvSpPr txBox="1"/>
          <p:nvPr/>
        </p:nvSpPr>
        <p:spPr>
          <a:xfrm>
            <a:off x="791682" y="1153886"/>
            <a:ext cx="5845063" cy="400110"/>
          </a:xfrm>
          <a:prstGeom prst="rect">
            <a:avLst/>
          </a:prstGeom>
          <a:noFill/>
        </p:spPr>
        <p:txBody>
          <a:bodyPr wrap="square" rtlCol="0">
            <a:spAutoFit/>
          </a:bodyPr>
          <a:lstStyle/>
          <a:p>
            <a:pPr algn="ctr"/>
            <a:r>
              <a:rPr lang="es-CL" sz="2000" spc="600" dirty="0">
                <a:solidFill>
                  <a:schemeClr val="bg1"/>
                </a:solidFill>
                <a:latin typeface="Calibri" panose="020F0502020204030204" pitchFamily="34" charset="0"/>
                <a:ea typeface="Calibri" panose="020F0502020204030204" pitchFamily="34" charset="0"/>
                <a:cs typeface="Calibri" panose="020F0502020204030204" pitchFamily="34" charset="0"/>
              </a:rPr>
              <a:t>REALVISCERALISMO</a:t>
            </a:r>
            <a:endParaRPr lang="es-CL" spc="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Picture 2" descr="This may contain: an old black and white advertisement for men's hairstyles from the 1950's">
            <a:extLst>
              <a:ext uri="{FF2B5EF4-FFF2-40B4-BE49-F238E27FC236}">
                <a16:creationId xmlns:a16="http://schemas.microsoft.com/office/drawing/2014/main" id="{4A6D2757-86B3-4598-6C94-B22D1BC66E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449" r="11328"/>
          <a:stretch>
            <a:fillRect/>
          </a:stretch>
        </p:blipFill>
        <p:spPr bwMode="auto">
          <a:xfrm>
            <a:off x="7549862" y="227"/>
            <a:ext cx="464183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6354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E7F913C-971A-BE26-AEBE-17826878E7E5}"/>
            </a:ext>
          </a:extLst>
        </p:cNvPr>
        <p:cNvGrpSpPr/>
        <p:nvPr/>
      </p:nvGrpSpPr>
      <p:grpSpPr>
        <a:xfrm>
          <a:off x="0" y="0"/>
          <a:ext cx="0" cy="0"/>
          <a:chOff x="0" y="0"/>
          <a:chExt cx="0" cy="0"/>
        </a:xfrm>
      </p:grpSpPr>
      <p:sp useBgFill="1">
        <p:nvSpPr>
          <p:cNvPr id="3164" name="Rectangle 3163">
            <a:extLst>
              <a:ext uri="{FF2B5EF4-FFF2-40B4-BE49-F238E27FC236}">
                <a16:creationId xmlns:a16="http://schemas.microsoft.com/office/drawing/2014/main" id="{6C145CCB-B69D-3A76-6FF2-7153B8EE30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66" name="Group 3165">
            <a:extLst>
              <a:ext uri="{FF2B5EF4-FFF2-40B4-BE49-F238E27FC236}">
                <a16:creationId xmlns:a16="http://schemas.microsoft.com/office/drawing/2014/main" id="{4F400D39-865C-38C3-2937-8CAB4A69BA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3167" name="Freeform 5">
              <a:extLst>
                <a:ext uri="{FF2B5EF4-FFF2-40B4-BE49-F238E27FC236}">
                  <a16:creationId xmlns:a16="http://schemas.microsoft.com/office/drawing/2014/main" id="{14850A4D-802A-0F6F-5FB4-23BC05F546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68" name="Freeform 6">
              <a:extLst>
                <a:ext uri="{FF2B5EF4-FFF2-40B4-BE49-F238E27FC236}">
                  <a16:creationId xmlns:a16="http://schemas.microsoft.com/office/drawing/2014/main" id="{76E2B77D-E2E0-3B9C-67C5-17ACAE9AE1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69" name="Freeform 7">
              <a:extLst>
                <a:ext uri="{FF2B5EF4-FFF2-40B4-BE49-F238E27FC236}">
                  <a16:creationId xmlns:a16="http://schemas.microsoft.com/office/drawing/2014/main" id="{72B67B58-980F-C965-040C-8DDAAE5DB9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0" name="Freeform 8">
              <a:extLst>
                <a:ext uri="{FF2B5EF4-FFF2-40B4-BE49-F238E27FC236}">
                  <a16:creationId xmlns:a16="http://schemas.microsoft.com/office/drawing/2014/main" id="{534BD2BA-3130-AC94-0854-070F4BCD09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1" name="Freeform 9">
              <a:extLst>
                <a:ext uri="{FF2B5EF4-FFF2-40B4-BE49-F238E27FC236}">
                  <a16:creationId xmlns:a16="http://schemas.microsoft.com/office/drawing/2014/main" id="{F0767D41-292A-E9E8-AFAF-885708B3F5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2" name="Freeform 10">
              <a:extLst>
                <a:ext uri="{FF2B5EF4-FFF2-40B4-BE49-F238E27FC236}">
                  <a16:creationId xmlns:a16="http://schemas.microsoft.com/office/drawing/2014/main" id="{D98810CE-F37A-3F94-1979-CA228190C2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3" name="Freeform 11">
              <a:extLst>
                <a:ext uri="{FF2B5EF4-FFF2-40B4-BE49-F238E27FC236}">
                  <a16:creationId xmlns:a16="http://schemas.microsoft.com/office/drawing/2014/main" id="{A05ECB09-0EB3-75D3-5E94-8438348C038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4" name="Freeform 12">
              <a:extLst>
                <a:ext uri="{FF2B5EF4-FFF2-40B4-BE49-F238E27FC236}">
                  <a16:creationId xmlns:a16="http://schemas.microsoft.com/office/drawing/2014/main" id="{352BFA5E-FE33-7340-EB50-F7BE2AFCA64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5" name="Freeform 13">
              <a:extLst>
                <a:ext uri="{FF2B5EF4-FFF2-40B4-BE49-F238E27FC236}">
                  <a16:creationId xmlns:a16="http://schemas.microsoft.com/office/drawing/2014/main" id="{99481986-726B-194C-47B0-A7F2FCDA521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6" name="Freeform 14">
              <a:extLst>
                <a:ext uri="{FF2B5EF4-FFF2-40B4-BE49-F238E27FC236}">
                  <a16:creationId xmlns:a16="http://schemas.microsoft.com/office/drawing/2014/main" id="{A895BEAB-41AB-E043-CAA1-B0F6D8B559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7" name="Freeform 15">
              <a:extLst>
                <a:ext uri="{FF2B5EF4-FFF2-40B4-BE49-F238E27FC236}">
                  <a16:creationId xmlns:a16="http://schemas.microsoft.com/office/drawing/2014/main" id="{CBD1ABEA-BC7E-97B2-6AE5-E61E8844941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8" name="Freeform 16">
              <a:extLst>
                <a:ext uri="{FF2B5EF4-FFF2-40B4-BE49-F238E27FC236}">
                  <a16:creationId xmlns:a16="http://schemas.microsoft.com/office/drawing/2014/main" id="{BFE427DE-0311-6B44-F2C6-51B08E0EA0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9" name="Freeform 17">
              <a:extLst>
                <a:ext uri="{FF2B5EF4-FFF2-40B4-BE49-F238E27FC236}">
                  <a16:creationId xmlns:a16="http://schemas.microsoft.com/office/drawing/2014/main" id="{E13229D9-B1DD-9D54-BBDC-9D71663EF9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0" name="Freeform 18">
              <a:extLst>
                <a:ext uri="{FF2B5EF4-FFF2-40B4-BE49-F238E27FC236}">
                  <a16:creationId xmlns:a16="http://schemas.microsoft.com/office/drawing/2014/main" id="{DA12CF70-56F7-F629-EC63-AE37B9027C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1" name="Freeform 19">
              <a:extLst>
                <a:ext uri="{FF2B5EF4-FFF2-40B4-BE49-F238E27FC236}">
                  <a16:creationId xmlns:a16="http://schemas.microsoft.com/office/drawing/2014/main" id="{916161DF-6B01-404B-363D-01C20CA44D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2" name="Freeform 20">
              <a:extLst>
                <a:ext uri="{FF2B5EF4-FFF2-40B4-BE49-F238E27FC236}">
                  <a16:creationId xmlns:a16="http://schemas.microsoft.com/office/drawing/2014/main" id="{E1736813-0731-5CD9-3A3D-849512D8BA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3" name="Freeform 21">
              <a:extLst>
                <a:ext uri="{FF2B5EF4-FFF2-40B4-BE49-F238E27FC236}">
                  <a16:creationId xmlns:a16="http://schemas.microsoft.com/office/drawing/2014/main" id="{F4800D8F-E8FC-B065-3891-C338033D51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4" name="Freeform 22">
              <a:extLst>
                <a:ext uri="{FF2B5EF4-FFF2-40B4-BE49-F238E27FC236}">
                  <a16:creationId xmlns:a16="http://schemas.microsoft.com/office/drawing/2014/main" id="{649A5072-AFE3-9FB1-84B1-A83D8CC695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5" name="Freeform 23">
              <a:extLst>
                <a:ext uri="{FF2B5EF4-FFF2-40B4-BE49-F238E27FC236}">
                  <a16:creationId xmlns:a16="http://schemas.microsoft.com/office/drawing/2014/main" id="{DE5DD59C-F578-993B-4E81-1CBEE73964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6" name="Freeform 24">
              <a:extLst>
                <a:ext uri="{FF2B5EF4-FFF2-40B4-BE49-F238E27FC236}">
                  <a16:creationId xmlns:a16="http://schemas.microsoft.com/office/drawing/2014/main" id="{F01250DE-CAB7-8D0F-1564-60E2BC2047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7" name="Freeform 25">
              <a:extLst>
                <a:ext uri="{FF2B5EF4-FFF2-40B4-BE49-F238E27FC236}">
                  <a16:creationId xmlns:a16="http://schemas.microsoft.com/office/drawing/2014/main" id="{237CD744-6273-FA3D-AD05-0F9204CEB0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3189" name="Rectangle 3188">
            <a:extLst>
              <a:ext uri="{FF2B5EF4-FFF2-40B4-BE49-F238E27FC236}">
                <a16:creationId xmlns:a16="http://schemas.microsoft.com/office/drawing/2014/main" id="{A8E07F99-9DBD-A8A2-7270-D6B6EFDCF2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682" y="1047102"/>
            <a:ext cx="5936885"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1" name="Rectangle 3190">
            <a:extLst>
              <a:ext uri="{FF2B5EF4-FFF2-40B4-BE49-F238E27FC236}">
                <a16:creationId xmlns:a16="http://schemas.microsoft.com/office/drawing/2014/main" id="{AE1353C5-7C27-AE83-01D5-5C17416AF9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9557" y="0"/>
            <a:ext cx="4640799" cy="6858000"/>
          </a:xfrm>
          <a:prstGeom prst="rect">
            <a:avLst/>
          </a:prstGeom>
          <a:solidFill>
            <a:schemeClr val="bg1"/>
          </a:solidFill>
          <a:ln w="9525">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2050" name="Picture 2">
            <a:extLst>
              <a:ext uri="{FF2B5EF4-FFF2-40B4-BE49-F238E27FC236}">
                <a16:creationId xmlns:a16="http://schemas.microsoft.com/office/drawing/2014/main" id="{8F73E763-4724-2F8C-A49F-B9C7B80696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2065" b="3"/>
          <a:stretch>
            <a:fillRect/>
          </a:stretch>
        </p:blipFill>
        <p:spPr bwMode="auto">
          <a:xfrm>
            <a:off x="7866658" y="363945"/>
            <a:ext cx="4005608" cy="2862961"/>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
        <p:nvSpPr>
          <p:cNvPr id="3193" name="Isosceles Triangle 22">
            <a:extLst>
              <a:ext uri="{FF2B5EF4-FFF2-40B4-BE49-F238E27FC236}">
                <a16:creationId xmlns:a16="http://schemas.microsoft.com/office/drawing/2014/main" id="{C7CBE228-E9F5-F70C-7A91-58C93A1015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602131" y="55465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5" name="Rectangle 3194">
            <a:extLst>
              <a:ext uri="{FF2B5EF4-FFF2-40B4-BE49-F238E27FC236}">
                <a16:creationId xmlns:a16="http://schemas.microsoft.com/office/drawing/2014/main" id="{299A3C66-3F7C-1CC1-4483-F22427DECE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682" y="1634393"/>
            <a:ext cx="5935796" cy="39173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4A003E1-8882-881B-50C7-BB6806C3E2F3}"/>
              </a:ext>
            </a:extLst>
          </p:cNvPr>
          <p:cNvSpPr>
            <a:spLocks noGrp="1"/>
          </p:cNvSpPr>
          <p:nvPr>
            <p:ph type="title"/>
          </p:nvPr>
        </p:nvSpPr>
        <p:spPr>
          <a:xfrm>
            <a:off x="873978" y="1718735"/>
            <a:ext cx="5767566" cy="3689878"/>
          </a:xfrm>
        </p:spPr>
        <p:txBody>
          <a:bodyPr vert="horz" lIns="228600" tIns="228600" rIns="228600" bIns="0" rtlCol="0" anchor="ctr">
            <a:normAutofit fontScale="90000"/>
          </a:bodyPr>
          <a:lstStyle/>
          <a:p>
            <a:pPr algn="l"/>
            <a:r>
              <a:rPr lang="es-MX" sz="2000" b="1" noProof="0" dirty="0">
                <a:latin typeface="Calubri"/>
              </a:rPr>
              <a:t>Generación de poetas que se opone al canon. Juventud </a:t>
            </a:r>
            <a:r>
              <a:rPr lang="es-MX" sz="2000" b="1" noProof="0" dirty="0" err="1">
                <a:latin typeface="Calubri"/>
              </a:rPr>
              <a:t>rimbaudiana</a:t>
            </a:r>
            <a:br>
              <a:rPr lang="es-MX" sz="2000" b="1" noProof="0" dirty="0">
                <a:latin typeface="Calubri"/>
              </a:rPr>
            </a:br>
            <a:br>
              <a:rPr lang="es-MX" sz="2000" b="1" noProof="0" dirty="0">
                <a:latin typeface="Calubri"/>
              </a:rPr>
            </a:br>
            <a:r>
              <a:rPr lang="es-MX" sz="2000" b="1" noProof="0" dirty="0">
                <a:latin typeface="Calubri"/>
              </a:rPr>
              <a:t>Grupo variopinto: marginales, poetas que no escriben,  poetas enfermos de </a:t>
            </a:r>
            <a:r>
              <a:rPr lang="es-MX" sz="2000" b="1" noProof="0" dirty="0" err="1">
                <a:latin typeface="Calubri"/>
              </a:rPr>
              <a:t>literature</a:t>
            </a:r>
            <a:r>
              <a:rPr lang="es-MX" sz="2000" b="1" noProof="0" dirty="0">
                <a:latin typeface="Calubri"/>
              </a:rPr>
              <a:t>, feministas (hermanas Font), homosexuales, adultos inconformistas (Quim Font)</a:t>
            </a:r>
            <a:br>
              <a:rPr lang="es-MX" sz="2000" b="1" noProof="0" dirty="0">
                <a:latin typeface="Calubri"/>
              </a:rPr>
            </a:br>
            <a:br>
              <a:rPr lang="es-MX" sz="2000" b="1" noProof="0" dirty="0">
                <a:latin typeface="Calubri"/>
              </a:rPr>
            </a:br>
            <a:r>
              <a:rPr lang="es-MX" sz="2000" b="1" noProof="0" dirty="0">
                <a:latin typeface="Calubri"/>
              </a:rPr>
              <a:t>Principal enemigo: Octavio Paz</a:t>
            </a:r>
            <a:br>
              <a:rPr lang="es-MX" sz="2000" b="1" noProof="0" dirty="0">
                <a:latin typeface="Calubri"/>
              </a:rPr>
            </a:br>
            <a:br>
              <a:rPr lang="es-MX" sz="2000" b="1" noProof="0" dirty="0">
                <a:latin typeface="Calubri"/>
              </a:rPr>
            </a:br>
            <a:r>
              <a:rPr lang="es-MX" sz="2000" b="1" noProof="0" dirty="0">
                <a:latin typeface="Calubri"/>
              </a:rPr>
              <a:t>García Madero: escritor academicista que ingresa en un circuito de vanguardia</a:t>
            </a:r>
            <a:br>
              <a:rPr lang="es-MX" sz="2000" b="1" noProof="0" dirty="0">
                <a:latin typeface="Calubri"/>
              </a:rPr>
            </a:br>
            <a:br>
              <a:rPr lang="es-MX" sz="2000" b="1" noProof="0" dirty="0">
                <a:latin typeface="Calubri"/>
              </a:rPr>
            </a:br>
            <a:r>
              <a:rPr lang="es-MX" sz="2000" b="1" noProof="0" dirty="0">
                <a:latin typeface="Calubri"/>
              </a:rPr>
              <a:t>Arturo Belano (Roberto Bolaño) y Ulises Lima (Mario Santiago Papasquiaro)</a:t>
            </a:r>
            <a:br>
              <a:rPr lang="es-MX" sz="2000" b="1" noProof="0" dirty="0">
                <a:latin typeface="Calubri"/>
              </a:rPr>
            </a:br>
            <a:br>
              <a:rPr lang="es-MX" sz="2000" b="1" noProof="0" dirty="0">
                <a:latin typeface="Calubri"/>
              </a:rPr>
            </a:br>
            <a:r>
              <a:rPr lang="es-MX" sz="2000" b="1" noProof="0" dirty="0">
                <a:latin typeface="Calubri"/>
              </a:rPr>
              <a:t>Cuestionamientos al </a:t>
            </a:r>
            <a:r>
              <a:rPr lang="es-MX" sz="2000" b="1" noProof="0" dirty="0" err="1">
                <a:latin typeface="Calubri"/>
              </a:rPr>
              <a:t>Realvisceralismo</a:t>
            </a:r>
            <a:r>
              <a:rPr lang="es-MX" sz="2000" b="1" noProof="0" dirty="0">
                <a:latin typeface="Calubri"/>
              </a:rPr>
              <a:t> ¿Un </a:t>
            </a:r>
            <a:r>
              <a:rPr lang="es-MX" sz="2000" b="1" noProof="0" dirty="0" err="1">
                <a:latin typeface="Calubri"/>
              </a:rPr>
              <a:t>surrealism</a:t>
            </a:r>
            <a:r>
              <a:rPr lang="es-MX" sz="2000" b="1" noProof="0" dirty="0">
                <a:latin typeface="Calubri"/>
              </a:rPr>
              <a:t> </a:t>
            </a:r>
            <a:r>
              <a:rPr lang="es-MX" sz="2000" b="1" noProof="0" dirty="0" err="1">
                <a:latin typeface="Calubri"/>
              </a:rPr>
              <a:t>trasniochado</a:t>
            </a:r>
            <a:r>
              <a:rPr lang="es-MX" sz="2000" b="1" noProof="0" dirty="0">
                <a:latin typeface="Calubri"/>
              </a:rPr>
              <a:t>?</a:t>
            </a:r>
            <a:br>
              <a:rPr lang="en-US" sz="1800" noProof="0" dirty="0"/>
            </a:br>
            <a:endParaRPr lang="en-US" sz="1800" noProof="0" dirty="0"/>
          </a:p>
        </p:txBody>
      </p:sp>
      <p:pic>
        <p:nvPicPr>
          <p:cNvPr id="3074" name="Picture 2">
            <a:extLst>
              <a:ext uri="{FF2B5EF4-FFF2-40B4-BE49-F238E27FC236}">
                <a16:creationId xmlns:a16="http://schemas.microsoft.com/office/drawing/2014/main" id="{F8F8BCFC-7404-63CD-86E0-068C44813D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6153" r="2" b="46274"/>
          <a:stretch>
            <a:fillRect/>
          </a:stretch>
        </p:blipFill>
        <p:spPr bwMode="auto">
          <a:xfrm>
            <a:off x="7866657" y="3626531"/>
            <a:ext cx="4005303" cy="2876198"/>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796FAC4D-42EB-A71C-DE1C-851390EC8792}"/>
              </a:ext>
            </a:extLst>
          </p:cNvPr>
          <p:cNvSpPr txBox="1"/>
          <p:nvPr/>
        </p:nvSpPr>
        <p:spPr>
          <a:xfrm>
            <a:off x="791682" y="1153886"/>
            <a:ext cx="5845063" cy="400110"/>
          </a:xfrm>
          <a:prstGeom prst="rect">
            <a:avLst/>
          </a:prstGeom>
          <a:noFill/>
        </p:spPr>
        <p:txBody>
          <a:bodyPr wrap="square" rtlCol="0">
            <a:spAutoFit/>
          </a:bodyPr>
          <a:lstStyle/>
          <a:p>
            <a:pPr algn="ctr"/>
            <a:r>
              <a:rPr lang="es-CL" sz="2000" spc="600" dirty="0">
                <a:solidFill>
                  <a:schemeClr val="bg1"/>
                </a:solidFill>
                <a:latin typeface="Calibri" panose="020F0502020204030204" pitchFamily="34" charset="0"/>
                <a:ea typeface="Calibri" panose="020F0502020204030204" pitchFamily="34" charset="0"/>
                <a:cs typeface="Calibri" panose="020F0502020204030204" pitchFamily="34" charset="0"/>
              </a:rPr>
              <a:t>REALVISCERALISMO</a:t>
            </a:r>
            <a:endParaRPr lang="es-CL" spc="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Picture 2" descr="This may contain: an old black and white advertisement for men's hairstyles from the 1950's">
            <a:extLst>
              <a:ext uri="{FF2B5EF4-FFF2-40B4-BE49-F238E27FC236}">
                <a16:creationId xmlns:a16="http://schemas.microsoft.com/office/drawing/2014/main" id="{6B3FA406-C283-BDD7-A051-8020464F953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449" r="11328"/>
          <a:stretch>
            <a:fillRect/>
          </a:stretch>
        </p:blipFill>
        <p:spPr bwMode="auto">
          <a:xfrm>
            <a:off x="7549862" y="227"/>
            <a:ext cx="464183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0394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D62CE00-0E07-5AD6-00FE-B1EECDBF843C}"/>
            </a:ext>
          </a:extLst>
        </p:cNvPr>
        <p:cNvGrpSpPr/>
        <p:nvPr/>
      </p:nvGrpSpPr>
      <p:grpSpPr>
        <a:xfrm>
          <a:off x="0" y="0"/>
          <a:ext cx="0" cy="0"/>
          <a:chOff x="0" y="0"/>
          <a:chExt cx="0" cy="0"/>
        </a:xfrm>
      </p:grpSpPr>
      <p:sp useBgFill="1">
        <p:nvSpPr>
          <p:cNvPr id="3164" name="Rectangle 3163">
            <a:extLst>
              <a:ext uri="{FF2B5EF4-FFF2-40B4-BE49-F238E27FC236}">
                <a16:creationId xmlns:a16="http://schemas.microsoft.com/office/drawing/2014/main" id="{A5085D69-CC22-E06B-FF15-7B46365C6C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66" name="Group 3165">
            <a:extLst>
              <a:ext uri="{FF2B5EF4-FFF2-40B4-BE49-F238E27FC236}">
                <a16:creationId xmlns:a16="http://schemas.microsoft.com/office/drawing/2014/main" id="{F48C6B7A-9CD6-BEBC-6584-F73D1C7195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3167" name="Freeform 5">
              <a:extLst>
                <a:ext uri="{FF2B5EF4-FFF2-40B4-BE49-F238E27FC236}">
                  <a16:creationId xmlns:a16="http://schemas.microsoft.com/office/drawing/2014/main" id="{A62FB598-15B9-B7AD-24D0-D16D239CD1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68" name="Freeform 6">
              <a:extLst>
                <a:ext uri="{FF2B5EF4-FFF2-40B4-BE49-F238E27FC236}">
                  <a16:creationId xmlns:a16="http://schemas.microsoft.com/office/drawing/2014/main" id="{9B25B362-224C-4EE5-09BF-7BEBFF09AC4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69" name="Freeform 7">
              <a:extLst>
                <a:ext uri="{FF2B5EF4-FFF2-40B4-BE49-F238E27FC236}">
                  <a16:creationId xmlns:a16="http://schemas.microsoft.com/office/drawing/2014/main" id="{FFA93118-D168-1BFD-4972-A28A65E2C9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0" name="Freeform 8">
              <a:extLst>
                <a:ext uri="{FF2B5EF4-FFF2-40B4-BE49-F238E27FC236}">
                  <a16:creationId xmlns:a16="http://schemas.microsoft.com/office/drawing/2014/main" id="{D1E7F8A1-F6B5-517F-5555-E4AFF16F4CC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1" name="Freeform 9">
              <a:extLst>
                <a:ext uri="{FF2B5EF4-FFF2-40B4-BE49-F238E27FC236}">
                  <a16:creationId xmlns:a16="http://schemas.microsoft.com/office/drawing/2014/main" id="{55CDA769-E06B-B119-6EBB-3762D770F82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2" name="Freeform 10">
              <a:extLst>
                <a:ext uri="{FF2B5EF4-FFF2-40B4-BE49-F238E27FC236}">
                  <a16:creationId xmlns:a16="http://schemas.microsoft.com/office/drawing/2014/main" id="{5AA3C70D-1901-AC3E-A8E2-7BCD4CA0459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3" name="Freeform 11">
              <a:extLst>
                <a:ext uri="{FF2B5EF4-FFF2-40B4-BE49-F238E27FC236}">
                  <a16:creationId xmlns:a16="http://schemas.microsoft.com/office/drawing/2014/main" id="{7CF3BAA7-9B82-A80F-23AD-5C46EBEF6A2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4" name="Freeform 12">
              <a:extLst>
                <a:ext uri="{FF2B5EF4-FFF2-40B4-BE49-F238E27FC236}">
                  <a16:creationId xmlns:a16="http://schemas.microsoft.com/office/drawing/2014/main" id="{6AFABA59-3A9E-65FD-C209-D2029D94B5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5" name="Freeform 13">
              <a:extLst>
                <a:ext uri="{FF2B5EF4-FFF2-40B4-BE49-F238E27FC236}">
                  <a16:creationId xmlns:a16="http://schemas.microsoft.com/office/drawing/2014/main" id="{D8CF3C5A-F321-5F86-46AF-0B214912AD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6" name="Freeform 14">
              <a:extLst>
                <a:ext uri="{FF2B5EF4-FFF2-40B4-BE49-F238E27FC236}">
                  <a16:creationId xmlns:a16="http://schemas.microsoft.com/office/drawing/2014/main" id="{FB4E196B-FB33-60A3-B76F-881F65DAE3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7" name="Freeform 15">
              <a:extLst>
                <a:ext uri="{FF2B5EF4-FFF2-40B4-BE49-F238E27FC236}">
                  <a16:creationId xmlns:a16="http://schemas.microsoft.com/office/drawing/2014/main" id="{E29FC97A-0818-2350-0C67-B1E61A90E7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8" name="Freeform 16">
              <a:extLst>
                <a:ext uri="{FF2B5EF4-FFF2-40B4-BE49-F238E27FC236}">
                  <a16:creationId xmlns:a16="http://schemas.microsoft.com/office/drawing/2014/main" id="{F0A13A95-DE98-2BF9-BA60-39335A68D66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9" name="Freeform 17">
              <a:extLst>
                <a:ext uri="{FF2B5EF4-FFF2-40B4-BE49-F238E27FC236}">
                  <a16:creationId xmlns:a16="http://schemas.microsoft.com/office/drawing/2014/main" id="{9E3B8C5D-FEE5-2594-EBA5-0BCF09F0AF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0" name="Freeform 18">
              <a:extLst>
                <a:ext uri="{FF2B5EF4-FFF2-40B4-BE49-F238E27FC236}">
                  <a16:creationId xmlns:a16="http://schemas.microsoft.com/office/drawing/2014/main" id="{4BD17B0C-106F-B1D9-EB8E-7F55967B5CB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1" name="Freeform 19">
              <a:extLst>
                <a:ext uri="{FF2B5EF4-FFF2-40B4-BE49-F238E27FC236}">
                  <a16:creationId xmlns:a16="http://schemas.microsoft.com/office/drawing/2014/main" id="{9556E924-9A49-EFEA-CDCA-989EB7ABEB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2" name="Freeform 20">
              <a:extLst>
                <a:ext uri="{FF2B5EF4-FFF2-40B4-BE49-F238E27FC236}">
                  <a16:creationId xmlns:a16="http://schemas.microsoft.com/office/drawing/2014/main" id="{3B7D4223-5920-7B51-404F-3E5969FA0F4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3" name="Freeform 21">
              <a:extLst>
                <a:ext uri="{FF2B5EF4-FFF2-40B4-BE49-F238E27FC236}">
                  <a16:creationId xmlns:a16="http://schemas.microsoft.com/office/drawing/2014/main" id="{B3B12B9D-98EC-0C66-D994-98D0862EA7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4" name="Freeform 22">
              <a:extLst>
                <a:ext uri="{FF2B5EF4-FFF2-40B4-BE49-F238E27FC236}">
                  <a16:creationId xmlns:a16="http://schemas.microsoft.com/office/drawing/2014/main" id="{493B4A89-6186-7D6E-ED03-EB0B8FFB94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5" name="Freeform 23">
              <a:extLst>
                <a:ext uri="{FF2B5EF4-FFF2-40B4-BE49-F238E27FC236}">
                  <a16:creationId xmlns:a16="http://schemas.microsoft.com/office/drawing/2014/main" id="{061A823E-9E05-A21C-2EC3-98FAB36835C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6" name="Freeform 24">
              <a:extLst>
                <a:ext uri="{FF2B5EF4-FFF2-40B4-BE49-F238E27FC236}">
                  <a16:creationId xmlns:a16="http://schemas.microsoft.com/office/drawing/2014/main" id="{252D4013-D764-2F56-FF92-996A7F2EB21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7" name="Freeform 25">
              <a:extLst>
                <a:ext uri="{FF2B5EF4-FFF2-40B4-BE49-F238E27FC236}">
                  <a16:creationId xmlns:a16="http://schemas.microsoft.com/office/drawing/2014/main" id="{C4AEC2BB-924B-FBB2-1812-28EF9D11DF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3189" name="Rectangle 3188">
            <a:extLst>
              <a:ext uri="{FF2B5EF4-FFF2-40B4-BE49-F238E27FC236}">
                <a16:creationId xmlns:a16="http://schemas.microsoft.com/office/drawing/2014/main" id="{FA98A505-1006-94F2-F9AC-D942713725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682" y="1047102"/>
            <a:ext cx="5936885"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1" name="Rectangle 3190">
            <a:extLst>
              <a:ext uri="{FF2B5EF4-FFF2-40B4-BE49-F238E27FC236}">
                <a16:creationId xmlns:a16="http://schemas.microsoft.com/office/drawing/2014/main" id="{FE81F287-BEA0-48EC-E346-5BA54B5C6B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9557" y="0"/>
            <a:ext cx="4640799" cy="6858000"/>
          </a:xfrm>
          <a:prstGeom prst="rect">
            <a:avLst/>
          </a:prstGeom>
          <a:solidFill>
            <a:schemeClr val="bg1"/>
          </a:solidFill>
          <a:ln w="9525">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2050" name="Picture 2">
            <a:extLst>
              <a:ext uri="{FF2B5EF4-FFF2-40B4-BE49-F238E27FC236}">
                <a16:creationId xmlns:a16="http://schemas.microsoft.com/office/drawing/2014/main" id="{64E42851-BB5F-6F63-3280-59FEF37D6F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2065" b="3"/>
          <a:stretch>
            <a:fillRect/>
          </a:stretch>
        </p:blipFill>
        <p:spPr bwMode="auto">
          <a:xfrm>
            <a:off x="7866658" y="363945"/>
            <a:ext cx="4005608" cy="2862961"/>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
        <p:nvSpPr>
          <p:cNvPr id="3193" name="Isosceles Triangle 22">
            <a:extLst>
              <a:ext uri="{FF2B5EF4-FFF2-40B4-BE49-F238E27FC236}">
                <a16:creationId xmlns:a16="http://schemas.microsoft.com/office/drawing/2014/main" id="{63AF0538-AC51-20E9-BFCA-C1E6E59B2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602131" y="55465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5" name="Rectangle 3194">
            <a:extLst>
              <a:ext uri="{FF2B5EF4-FFF2-40B4-BE49-F238E27FC236}">
                <a16:creationId xmlns:a16="http://schemas.microsoft.com/office/drawing/2014/main" id="{0CAE7E13-B10B-FADD-AD29-0432EE5E25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682" y="1634393"/>
            <a:ext cx="5935796" cy="39173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751FE25-1624-637E-5E12-25B5EEABA855}"/>
              </a:ext>
            </a:extLst>
          </p:cNvPr>
          <p:cNvSpPr>
            <a:spLocks noGrp="1"/>
          </p:cNvSpPr>
          <p:nvPr>
            <p:ph type="title"/>
          </p:nvPr>
        </p:nvSpPr>
        <p:spPr>
          <a:xfrm>
            <a:off x="873978" y="1718735"/>
            <a:ext cx="5767566" cy="3689878"/>
          </a:xfrm>
        </p:spPr>
        <p:txBody>
          <a:bodyPr vert="horz" lIns="228600" tIns="228600" rIns="228600" bIns="0" rtlCol="0" anchor="ctr">
            <a:normAutofit fontScale="90000"/>
          </a:bodyPr>
          <a:lstStyle/>
          <a:p>
            <a:pPr algn="l"/>
            <a:r>
              <a:rPr lang="es-MX" sz="2000" b="1" noProof="0" dirty="0">
                <a:latin typeface="Calubri"/>
              </a:rPr>
              <a:t>[...] en 1998 un automóvil lo atropelló en circunstancias oscuras, un coche que se dio a la fuga mientras Mario se daba a la muerte, tirado y solo en una calle nocturna de uno de los barrios periféricos de México Distrito Federal, una ciudad que en algún momento de su historia se asemejó al paraíso y hoy se asemeja al infierno, pero no un infierno cualquiera sino el infierno especial de los hermanos Marx, el infierno de Guy </a:t>
            </a:r>
            <a:r>
              <a:rPr lang="es-MX" sz="2000" b="1" noProof="0" dirty="0" err="1">
                <a:latin typeface="Calubri"/>
              </a:rPr>
              <a:t>Debord</a:t>
            </a:r>
            <a:r>
              <a:rPr lang="es-MX" sz="2000" b="1" noProof="0" dirty="0">
                <a:latin typeface="Calubri"/>
              </a:rPr>
              <a:t>, el infierno de Sam Peckinpah, es decir un infierno singular en grado extremo, y allí murió Mario, como mueren los poetas, sumido en la inconsciencia y sin papeles, motivo por el cual cuando llegó una ambulancia a buscar un cuerpo roto nadie sabía quién era y el cadáver se pasó varios días en la morgue, sin deudos que lo reclamaran, en una suerte de revelación final, en una suerte de epifanía negativa, quiero decir, como el negativo fotográfico de una epifanía, que es también la crónica cotidiana de nuestros países </a:t>
            </a:r>
            <a:br>
              <a:rPr lang="en-US" sz="1800" noProof="0" dirty="0"/>
            </a:br>
            <a:endParaRPr lang="en-US" sz="1800" noProof="0" dirty="0"/>
          </a:p>
        </p:txBody>
      </p:sp>
      <p:pic>
        <p:nvPicPr>
          <p:cNvPr id="3074" name="Picture 2">
            <a:extLst>
              <a:ext uri="{FF2B5EF4-FFF2-40B4-BE49-F238E27FC236}">
                <a16:creationId xmlns:a16="http://schemas.microsoft.com/office/drawing/2014/main" id="{E7E998A9-CC8A-20E1-13D1-D9F876A979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6153" r="2" b="46274"/>
          <a:stretch>
            <a:fillRect/>
          </a:stretch>
        </p:blipFill>
        <p:spPr bwMode="auto">
          <a:xfrm>
            <a:off x="7866657" y="3626531"/>
            <a:ext cx="4005303" cy="2876198"/>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2D82A93A-7971-0326-38A2-6C1E75025321}"/>
              </a:ext>
            </a:extLst>
          </p:cNvPr>
          <p:cNvSpPr txBox="1"/>
          <p:nvPr/>
        </p:nvSpPr>
        <p:spPr>
          <a:xfrm>
            <a:off x="791682" y="1153886"/>
            <a:ext cx="5845063" cy="400110"/>
          </a:xfrm>
          <a:prstGeom prst="rect">
            <a:avLst/>
          </a:prstGeom>
          <a:noFill/>
        </p:spPr>
        <p:txBody>
          <a:bodyPr wrap="square" rtlCol="0">
            <a:spAutoFit/>
          </a:bodyPr>
          <a:lstStyle/>
          <a:p>
            <a:pPr algn="ctr"/>
            <a:r>
              <a:rPr lang="es-CL" sz="2000" spc="600" dirty="0">
                <a:solidFill>
                  <a:schemeClr val="bg1"/>
                </a:solidFill>
                <a:latin typeface="Calibri" panose="020F0502020204030204" pitchFamily="34" charset="0"/>
                <a:ea typeface="Calibri" panose="020F0502020204030204" pitchFamily="34" charset="0"/>
                <a:cs typeface="Calibri" panose="020F0502020204030204" pitchFamily="34" charset="0"/>
              </a:rPr>
              <a:t>MARIO SANTIAGO (ULISES LIMA)</a:t>
            </a:r>
            <a:endParaRPr lang="es-CL" spc="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Picture 2" descr="This may contain: an old black and white advertisement for men's hairstyles from the 1950's">
            <a:extLst>
              <a:ext uri="{FF2B5EF4-FFF2-40B4-BE49-F238E27FC236}">
                <a16:creationId xmlns:a16="http://schemas.microsoft.com/office/drawing/2014/main" id="{5C61E1DA-6E79-3461-CE33-5F47D86C29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449" r="11328"/>
          <a:stretch>
            <a:fillRect/>
          </a:stretch>
        </p:blipFill>
        <p:spPr bwMode="auto">
          <a:xfrm>
            <a:off x="7549862" y="227"/>
            <a:ext cx="464183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1113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137" name="Group 4136">
            <a:extLst>
              <a:ext uri="{FF2B5EF4-FFF2-40B4-BE49-F238E27FC236}">
                <a16:creationId xmlns:a16="http://schemas.microsoft.com/office/drawing/2014/main" id="{2DAE3342-9DFC-49D4-B09C-25E3107693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4138" name="Freeform 5">
              <a:extLst>
                <a:ext uri="{FF2B5EF4-FFF2-40B4-BE49-F238E27FC236}">
                  <a16:creationId xmlns:a16="http://schemas.microsoft.com/office/drawing/2014/main" id="{E49E0D20-8423-4612-99A5-14AEF8F6BB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4139" name="Freeform 6">
              <a:extLst>
                <a:ext uri="{FF2B5EF4-FFF2-40B4-BE49-F238E27FC236}">
                  <a16:creationId xmlns:a16="http://schemas.microsoft.com/office/drawing/2014/main" id="{57C2C108-5A30-48CA-9203-56747AEB7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4140" name="Freeform 7">
              <a:extLst>
                <a:ext uri="{FF2B5EF4-FFF2-40B4-BE49-F238E27FC236}">
                  <a16:creationId xmlns:a16="http://schemas.microsoft.com/office/drawing/2014/main" id="{1A343912-2EFC-408E-A862-5C9BF108D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4141" name="Freeform 8">
              <a:extLst>
                <a:ext uri="{FF2B5EF4-FFF2-40B4-BE49-F238E27FC236}">
                  <a16:creationId xmlns:a16="http://schemas.microsoft.com/office/drawing/2014/main" id="{AA50D1CF-9DAE-4CF6-B829-E66CEE9D5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4142" name="Freeform 9">
              <a:extLst>
                <a:ext uri="{FF2B5EF4-FFF2-40B4-BE49-F238E27FC236}">
                  <a16:creationId xmlns:a16="http://schemas.microsoft.com/office/drawing/2014/main" id="{FE5799A4-0568-433E-BF41-752CF516A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4143" name="Freeform 10">
              <a:extLst>
                <a:ext uri="{FF2B5EF4-FFF2-40B4-BE49-F238E27FC236}">
                  <a16:creationId xmlns:a16="http://schemas.microsoft.com/office/drawing/2014/main" id="{CDBB86ED-F16F-4C28-BDD5-72D771176F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4144" name="Freeform 11">
              <a:extLst>
                <a:ext uri="{FF2B5EF4-FFF2-40B4-BE49-F238E27FC236}">
                  <a16:creationId xmlns:a16="http://schemas.microsoft.com/office/drawing/2014/main" id="{3347939E-8B76-4CFC-B2EC-63A7E22783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4145" name="Freeform 12">
              <a:extLst>
                <a:ext uri="{FF2B5EF4-FFF2-40B4-BE49-F238E27FC236}">
                  <a16:creationId xmlns:a16="http://schemas.microsoft.com/office/drawing/2014/main" id="{FA1DD132-02E4-4CD3-B496-BFF924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4146" name="Freeform 13">
              <a:extLst>
                <a:ext uri="{FF2B5EF4-FFF2-40B4-BE49-F238E27FC236}">
                  <a16:creationId xmlns:a16="http://schemas.microsoft.com/office/drawing/2014/main" id="{710BDA52-A7D7-4E4E-9F36-EC8F983EA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4147" name="Freeform 14">
              <a:extLst>
                <a:ext uri="{FF2B5EF4-FFF2-40B4-BE49-F238E27FC236}">
                  <a16:creationId xmlns:a16="http://schemas.microsoft.com/office/drawing/2014/main" id="{B1BDF852-319F-42B8-9A50-7C9A9387C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4148" name="Freeform 15">
              <a:extLst>
                <a:ext uri="{FF2B5EF4-FFF2-40B4-BE49-F238E27FC236}">
                  <a16:creationId xmlns:a16="http://schemas.microsoft.com/office/drawing/2014/main" id="{3AACE376-C01E-4F1F-91B7-39D0274BFE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4149" name="Freeform 16">
              <a:extLst>
                <a:ext uri="{FF2B5EF4-FFF2-40B4-BE49-F238E27FC236}">
                  <a16:creationId xmlns:a16="http://schemas.microsoft.com/office/drawing/2014/main" id="{7F612F4C-050E-459D-9771-ED088374A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4150" name="Freeform 17">
              <a:extLst>
                <a:ext uri="{FF2B5EF4-FFF2-40B4-BE49-F238E27FC236}">
                  <a16:creationId xmlns:a16="http://schemas.microsoft.com/office/drawing/2014/main" id="{94E4211B-3E41-4905-8F4E-76811B9E5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4151" name="Freeform 18">
              <a:extLst>
                <a:ext uri="{FF2B5EF4-FFF2-40B4-BE49-F238E27FC236}">
                  <a16:creationId xmlns:a16="http://schemas.microsoft.com/office/drawing/2014/main" id="{6AEC87EE-0CB8-43DE-8FEB-4586A92E80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4152" name="Freeform 19">
              <a:extLst>
                <a:ext uri="{FF2B5EF4-FFF2-40B4-BE49-F238E27FC236}">
                  <a16:creationId xmlns:a16="http://schemas.microsoft.com/office/drawing/2014/main" id="{277C1C5D-7BDC-47E4-8B81-C3C4AE949B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4153" name="Freeform 20">
              <a:extLst>
                <a:ext uri="{FF2B5EF4-FFF2-40B4-BE49-F238E27FC236}">
                  <a16:creationId xmlns:a16="http://schemas.microsoft.com/office/drawing/2014/main" id="{7A2A6EF8-9768-4478-9CD3-DFA547CEF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4154" name="Freeform 21">
              <a:extLst>
                <a:ext uri="{FF2B5EF4-FFF2-40B4-BE49-F238E27FC236}">
                  <a16:creationId xmlns:a16="http://schemas.microsoft.com/office/drawing/2014/main" id="{1FD9091C-E8FA-4ADA-937F-A74426ED1B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4155" name="Freeform 22">
              <a:extLst>
                <a:ext uri="{FF2B5EF4-FFF2-40B4-BE49-F238E27FC236}">
                  <a16:creationId xmlns:a16="http://schemas.microsoft.com/office/drawing/2014/main" id="{B69923E7-63C4-47CE-956E-09D384D4F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4156" name="Freeform 23">
              <a:extLst>
                <a:ext uri="{FF2B5EF4-FFF2-40B4-BE49-F238E27FC236}">
                  <a16:creationId xmlns:a16="http://schemas.microsoft.com/office/drawing/2014/main" id="{A2576784-872E-494C-A041-0E346226B7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grpSp>
      <p:grpSp>
        <p:nvGrpSpPr>
          <p:cNvPr id="4158" name="Group 4157">
            <a:extLst>
              <a:ext uri="{FF2B5EF4-FFF2-40B4-BE49-F238E27FC236}">
                <a16:creationId xmlns:a16="http://schemas.microsoft.com/office/drawing/2014/main" id="{B54F73D8-62C2-4127-9D19-01219BBB99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4159" name="Rectangle 4158">
              <a:extLst>
                <a:ext uri="{FF2B5EF4-FFF2-40B4-BE49-F238E27FC236}">
                  <a16:creationId xmlns:a16="http://schemas.microsoft.com/office/drawing/2014/main" id="{CFD8CA02-9BE5-4B82-8129-6EF618402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CL"/>
            </a:p>
          </p:txBody>
        </p:sp>
        <p:sp>
          <p:nvSpPr>
            <p:cNvPr id="4160" name="Isosceles Triangle 4159">
              <a:extLst>
                <a:ext uri="{FF2B5EF4-FFF2-40B4-BE49-F238E27FC236}">
                  <a16:creationId xmlns:a16="http://schemas.microsoft.com/office/drawing/2014/main" id="{01515E68-030C-4313-B300-35253163D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CL"/>
            </a:p>
          </p:txBody>
        </p:sp>
        <p:sp>
          <p:nvSpPr>
            <p:cNvPr id="4161" name="Rectangle 4160">
              <a:extLst>
                <a:ext uri="{FF2B5EF4-FFF2-40B4-BE49-F238E27FC236}">
                  <a16:creationId xmlns:a16="http://schemas.microsoft.com/office/drawing/2014/main" id="{1937725F-1DDF-4225-937E-106DBB047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CL"/>
            </a:p>
          </p:txBody>
        </p:sp>
      </p:grpSp>
      <p:sp useBgFill="1">
        <p:nvSpPr>
          <p:cNvPr id="4163" name="Rectangle 4162">
            <a:extLst>
              <a:ext uri="{FF2B5EF4-FFF2-40B4-BE49-F238E27FC236}">
                <a16:creationId xmlns:a16="http://schemas.microsoft.com/office/drawing/2014/main" id="{FD8F1113-2E3C-46E3-B54F-B7F421EEF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65" name="Freeform 5">
            <a:extLst>
              <a:ext uri="{FF2B5EF4-FFF2-40B4-BE49-F238E27FC236}">
                <a16:creationId xmlns:a16="http://schemas.microsoft.com/office/drawing/2014/main" id="{B54A4D14-513F-4121-92D3-5CCB468962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29674" y="1290909"/>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67" name="Freeform 6">
            <a:extLst>
              <a:ext uri="{FF2B5EF4-FFF2-40B4-BE49-F238E27FC236}">
                <a16:creationId xmlns:a16="http://schemas.microsoft.com/office/drawing/2014/main" id="{6C3411F1-AD17-499D-AFEF-2F300F6DF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0451" y="2010741"/>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69" name="Freeform 7">
            <a:extLst>
              <a:ext uri="{FF2B5EF4-FFF2-40B4-BE49-F238E27FC236}">
                <a16:creationId xmlns:a16="http://schemas.microsoft.com/office/drawing/2014/main" id="{60BF2CBE-B1E9-4C42-89DC-C35E4E651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51351" y="1780905"/>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71" name="Freeform 8">
            <a:extLst>
              <a:ext uri="{FF2B5EF4-FFF2-40B4-BE49-F238E27FC236}">
                <a16:creationId xmlns:a16="http://schemas.microsoft.com/office/drawing/2014/main" id="{72C95A87-DCDB-41C4-B774-744B3ECBE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42347"/>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73" name="Freeform 9">
            <a:extLst>
              <a:ext uri="{FF2B5EF4-FFF2-40B4-BE49-F238E27FC236}">
                <a16:creationId xmlns:a16="http://schemas.microsoft.com/office/drawing/2014/main" id="{BCB97515-32FF-43A6-A51C-B140193ABB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178751"/>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75" name="Freeform 10">
            <a:extLst>
              <a:ext uri="{FF2B5EF4-FFF2-40B4-BE49-F238E27FC236}">
                <a16:creationId xmlns:a16="http://schemas.microsoft.com/office/drawing/2014/main" id="{9C6379D3-7045-4B76-9409-6D23D753D0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9376"/>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77" name="Freeform 12">
            <a:extLst>
              <a:ext uri="{FF2B5EF4-FFF2-40B4-BE49-F238E27FC236}">
                <a16:creationId xmlns:a16="http://schemas.microsoft.com/office/drawing/2014/main" id="{61B1C1DE-4201-4989-BE65-41ADC24725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79" name="Freeform 14">
            <a:extLst>
              <a:ext uri="{FF2B5EF4-FFF2-40B4-BE49-F238E27FC236}">
                <a16:creationId xmlns:a16="http://schemas.microsoft.com/office/drawing/2014/main" id="{806398CC-D327-4E06-838C-31119BD56F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705"/>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81" name="Freeform 16">
            <a:extLst>
              <a:ext uri="{FF2B5EF4-FFF2-40B4-BE49-F238E27FC236}">
                <a16:creationId xmlns:a16="http://schemas.microsoft.com/office/drawing/2014/main" id="{70A741CC-E736-448A-A94E-5C8BB9711D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83" name="Freeform 11">
            <a:extLst>
              <a:ext uri="{FF2B5EF4-FFF2-40B4-BE49-F238E27FC236}">
                <a16:creationId xmlns:a16="http://schemas.microsoft.com/office/drawing/2014/main" id="{7C324CDD-B30F-47DD-8627-E2171D5E83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426601" y="-1916"/>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85" name="Freeform 21">
            <a:extLst>
              <a:ext uri="{FF2B5EF4-FFF2-40B4-BE49-F238E27FC236}">
                <a16:creationId xmlns:a16="http://schemas.microsoft.com/office/drawing/2014/main" id="{79C8D19E-E3D6-45A6-BCA2-5918A37D7A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235014" y="2872"/>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Título 1">
            <a:extLst>
              <a:ext uri="{FF2B5EF4-FFF2-40B4-BE49-F238E27FC236}">
                <a16:creationId xmlns:a16="http://schemas.microsoft.com/office/drawing/2014/main" id="{538B546E-3BC8-C5D1-0006-16CD1380358D}"/>
              </a:ext>
            </a:extLst>
          </p:cNvPr>
          <p:cNvSpPr>
            <a:spLocks noGrp="1"/>
          </p:cNvSpPr>
          <p:nvPr>
            <p:ph type="title"/>
          </p:nvPr>
        </p:nvSpPr>
        <p:spPr>
          <a:xfrm>
            <a:off x="8825306" y="1477651"/>
            <a:ext cx="2929372" cy="2468207"/>
          </a:xfrm>
        </p:spPr>
        <p:txBody>
          <a:bodyPr vert="horz" lIns="228600" tIns="228600" rIns="228600" bIns="0" rtlCol="0" anchor="b">
            <a:normAutofit/>
          </a:bodyPr>
          <a:lstStyle/>
          <a:p>
            <a:pPr algn="l">
              <a:lnSpc>
                <a:spcPct val="80000"/>
              </a:lnSpc>
            </a:pPr>
            <a:r>
              <a:rPr lang="en-US">
                <a:solidFill>
                  <a:schemeClr val="tx2"/>
                </a:solidFill>
              </a:rPr>
              <a:t>Arturo Belano y Ulises Lima</a:t>
            </a:r>
          </a:p>
        </p:txBody>
      </p:sp>
      <p:sp>
        <p:nvSpPr>
          <p:cNvPr id="4187" name="Freeform 22">
            <a:extLst>
              <a:ext uri="{FF2B5EF4-FFF2-40B4-BE49-F238E27FC236}">
                <a16:creationId xmlns:a16="http://schemas.microsoft.com/office/drawing/2014/main" id="{43280283-E04A-43CA-BFA1-F285486A2F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020826" y="-1916"/>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89" name="Freeform 23">
            <a:extLst>
              <a:ext uri="{FF2B5EF4-FFF2-40B4-BE49-F238E27FC236}">
                <a16:creationId xmlns:a16="http://schemas.microsoft.com/office/drawing/2014/main" id="{38328CB6-0FC5-4AEA-BC7E-489267CB6F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90826" y="-1916"/>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91" name="Freeform: Shape 4190">
            <a:extLst>
              <a:ext uri="{FF2B5EF4-FFF2-40B4-BE49-F238E27FC236}">
                <a16:creationId xmlns:a16="http://schemas.microsoft.com/office/drawing/2014/main" id="{138AF5D2-3A9C-4E8F-B879-36865366A1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752078" y="2218040"/>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4100" name="Picture 4" descr="No photo description available.">
            <a:extLst>
              <a:ext uri="{FF2B5EF4-FFF2-40B4-BE49-F238E27FC236}">
                <a16:creationId xmlns:a16="http://schemas.microsoft.com/office/drawing/2014/main" id="{AF4FEED9-20FC-4D7E-8539-A1B73EE913F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r="17560" b="1"/>
          <a:stretch>
            <a:fillRect/>
          </a:stretch>
        </p:blipFill>
        <p:spPr bwMode="auto">
          <a:xfrm>
            <a:off x="932740" y="461405"/>
            <a:ext cx="7761924" cy="5343065"/>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91434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87" name="Rectangle 6186">
            <a:extLst>
              <a:ext uri="{FF2B5EF4-FFF2-40B4-BE49-F238E27FC236}">
                <a16:creationId xmlns:a16="http://schemas.microsoft.com/office/drawing/2014/main" id="{828D1E49-2A21-4A83-A0E0-FB1597B4B2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189" name="Group 6188">
            <a:extLst>
              <a:ext uri="{FF2B5EF4-FFF2-40B4-BE49-F238E27FC236}">
                <a16:creationId xmlns:a16="http://schemas.microsoft.com/office/drawing/2014/main" id="{088B852E-5494-418B-A833-75CF016A9E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6190" name="Freeform 5">
              <a:extLst>
                <a:ext uri="{FF2B5EF4-FFF2-40B4-BE49-F238E27FC236}">
                  <a16:creationId xmlns:a16="http://schemas.microsoft.com/office/drawing/2014/main" id="{DF31E3C1-1A46-4329-9F80-B576692FEE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91" name="Freeform 6">
              <a:extLst>
                <a:ext uri="{FF2B5EF4-FFF2-40B4-BE49-F238E27FC236}">
                  <a16:creationId xmlns:a16="http://schemas.microsoft.com/office/drawing/2014/main" id="{294B4592-99CA-47B1-816F-CE2D44F65B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92" name="Freeform 7">
              <a:extLst>
                <a:ext uri="{FF2B5EF4-FFF2-40B4-BE49-F238E27FC236}">
                  <a16:creationId xmlns:a16="http://schemas.microsoft.com/office/drawing/2014/main" id="{BF690E4C-72F8-4AC5-AF99-562763CC67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93" name="Freeform 8">
              <a:extLst>
                <a:ext uri="{FF2B5EF4-FFF2-40B4-BE49-F238E27FC236}">
                  <a16:creationId xmlns:a16="http://schemas.microsoft.com/office/drawing/2014/main" id="{F834CDD4-CAB8-4ACC-9AAC-5399C743DE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94" name="Freeform 9">
              <a:extLst>
                <a:ext uri="{FF2B5EF4-FFF2-40B4-BE49-F238E27FC236}">
                  <a16:creationId xmlns:a16="http://schemas.microsoft.com/office/drawing/2014/main" id="{1AEB045A-6821-475B-A28E-047437ABEF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95" name="Freeform 10">
              <a:extLst>
                <a:ext uri="{FF2B5EF4-FFF2-40B4-BE49-F238E27FC236}">
                  <a16:creationId xmlns:a16="http://schemas.microsoft.com/office/drawing/2014/main" id="{D9B790C0-3D34-4626-BAFB-6EB473F40C7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96" name="Freeform 11">
              <a:extLst>
                <a:ext uri="{FF2B5EF4-FFF2-40B4-BE49-F238E27FC236}">
                  <a16:creationId xmlns:a16="http://schemas.microsoft.com/office/drawing/2014/main" id="{EDA4D87F-91A4-4628-9A6E-F01820A7EE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97" name="Freeform 12">
              <a:extLst>
                <a:ext uri="{FF2B5EF4-FFF2-40B4-BE49-F238E27FC236}">
                  <a16:creationId xmlns:a16="http://schemas.microsoft.com/office/drawing/2014/main" id="{045DAB88-124C-459C-A889-DAE9C9BE28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98" name="Freeform 13">
              <a:extLst>
                <a:ext uri="{FF2B5EF4-FFF2-40B4-BE49-F238E27FC236}">
                  <a16:creationId xmlns:a16="http://schemas.microsoft.com/office/drawing/2014/main" id="{85D44010-1DAA-4CAC-B83F-7E3E8C455D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99" name="Freeform 14">
              <a:extLst>
                <a:ext uri="{FF2B5EF4-FFF2-40B4-BE49-F238E27FC236}">
                  <a16:creationId xmlns:a16="http://schemas.microsoft.com/office/drawing/2014/main" id="{E8C01D66-5C93-4A2E-AA74-DE97574EA4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00" name="Freeform 15">
              <a:extLst>
                <a:ext uri="{FF2B5EF4-FFF2-40B4-BE49-F238E27FC236}">
                  <a16:creationId xmlns:a16="http://schemas.microsoft.com/office/drawing/2014/main" id="{E2E1A6E1-6C4A-47D3-81E2-9F8624F1BB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01" name="Freeform 16">
              <a:extLst>
                <a:ext uri="{FF2B5EF4-FFF2-40B4-BE49-F238E27FC236}">
                  <a16:creationId xmlns:a16="http://schemas.microsoft.com/office/drawing/2014/main" id="{3E849CB5-4526-49DC-B77B-A20FDB7FFDA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02" name="Freeform 17">
              <a:extLst>
                <a:ext uri="{FF2B5EF4-FFF2-40B4-BE49-F238E27FC236}">
                  <a16:creationId xmlns:a16="http://schemas.microsoft.com/office/drawing/2014/main" id="{5A18C8A4-FB2A-44C1-93D3-26C6DDFE0C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03" name="Freeform 18">
              <a:extLst>
                <a:ext uri="{FF2B5EF4-FFF2-40B4-BE49-F238E27FC236}">
                  <a16:creationId xmlns:a16="http://schemas.microsoft.com/office/drawing/2014/main" id="{85D014FD-8C5A-4071-B19E-4910AAB6186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04" name="Freeform 19">
              <a:extLst>
                <a:ext uri="{FF2B5EF4-FFF2-40B4-BE49-F238E27FC236}">
                  <a16:creationId xmlns:a16="http://schemas.microsoft.com/office/drawing/2014/main" id="{A37D7262-3596-4026-9AD4-E94332E5260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05" name="Freeform 20">
              <a:extLst>
                <a:ext uri="{FF2B5EF4-FFF2-40B4-BE49-F238E27FC236}">
                  <a16:creationId xmlns:a16="http://schemas.microsoft.com/office/drawing/2014/main" id="{187E37E0-AAC3-4B33-AF36-334ACCBD33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1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06" name="Freeform 21">
              <a:extLst>
                <a:ext uri="{FF2B5EF4-FFF2-40B4-BE49-F238E27FC236}">
                  <a16:creationId xmlns:a16="http://schemas.microsoft.com/office/drawing/2014/main" id="{409758BB-8A0E-4BEB-BC0C-F410AD98CD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1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07" name="Freeform 22">
              <a:extLst>
                <a:ext uri="{FF2B5EF4-FFF2-40B4-BE49-F238E27FC236}">
                  <a16:creationId xmlns:a16="http://schemas.microsoft.com/office/drawing/2014/main" id="{97C4EFE2-9D25-4978-BD9A-873B492702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08" name="Freeform 23">
              <a:extLst>
                <a:ext uri="{FF2B5EF4-FFF2-40B4-BE49-F238E27FC236}">
                  <a16:creationId xmlns:a16="http://schemas.microsoft.com/office/drawing/2014/main" id="{9CCAF82A-A0E0-4B55-A97B-EFFAE79AF7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09" name="Freeform 24">
              <a:extLst>
                <a:ext uri="{FF2B5EF4-FFF2-40B4-BE49-F238E27FC236}">
                  <a16:creationId xmlns:a16="http://schemas.microsoft.com/office/drawing/2014/main" id="{4F800DD8-3954-4F73-8807-16F1CFAC1E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10" name="Freeform 25">
              <a:extLst>
                <a:ext uri="{FF2B5EF4-FFF2-40B4-BE49-F238E27FC236}">
                  <a16:creationId xmlns:a16="http://schemas.microsoft.com/office/drawing/2014/main" id="{84E1C91A-4B06-4852-918C-6380FA986B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Título 1">
            <a:extLst>
              <a:ext uri="{FF2B5EF4-FFF2-40B4-BE49-F238E27FC236}">
                <a16:creationId xmlns:a16="http://schemas.microsoft.com/office/drawing/2014/main" id="{275FE400-D3CD-6E1B-BBA0-DD5899B8E263}"/>
              </a:ext>
            </a:extLst>
          </p:cNvPr>
          <p:cNvSpPr>
            <a:spLocks noGrp="1"/>
          </p:cNvSpPr>
          <p:nvPr>
            <p:ph type="title"/>
          </p:nvPr>
        </p:nvSpPr>
        <p:spPr>
          <a:xfrm>
            <a:off x="904877" y="795527"/>
            <a:ext cx="10488547" cy="1190912"/>
          </a:xfrm>
        </p:spPr>
        <p:txBody>
          <a:bodyPr>
            <a:normAutofit/>
          </a:bodyPr>
          <a:lstStyle/>
          <a:p>
            <a:r>
              <a:rPr lang="es-CL">
                <a:solidFill>
                  <a:schemeClr val="tx2"/>
                </a:solidFill>
              </a:rPr>
              <a:t>Capítulo 2: Los detectives salvajes</a:t>
            </a:r>
          </a:p>
        </p:txBody>
      </p:sp>
      <p:sp>
        <p:nvSpPr>
          <p:cNvPr id="6212" name="Rectangle 6211">
            <a:extLst>
              <a:ext uri="{FF2B5EF4-FFF2-40B4-BE49-F238E27FC236}">
                <a16:creationId xmlns:a16="http://schemas.microsoft.com/office/drawing/2014/main" id="{E972DE0D-2E53-4159-ABD3-C60152426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030" y="2250281"/>
            <a:ext cx="4959318" cy="3678237"/>
          </a:xfrm>
          <a:prstGeom prst="rect">
            <a:avLst/>
          </a:prstGeom>
          <a:solidFill>
            <a:schemeClr val="bg1"/>
          </a:solidFill>
          <a:ln w="19050">
            <a:solidFill>
              <a:srgbClr val="DD9A39"/>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8" name="Picture 4" descr="El déjà vu literario de ‘Los detectives salvajes’">
            <a:extLst>
              <a:ext uri="{FF2B5EF4-FFF2-40B4-BE49-F238E27FC236}">
                <a16:creationId xmlns:a16="http://schemas.microsoft.com/office/drawing/2014/main" id="{D6FF4655-31EA-6BEC-1798-B80C3C72ED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1674" r="10558" b="-2"/>
          <a:stretch>
            <a:fillRect/>
          </a:stretch>
        </p:blipFill>
        <p:spPr bwMode="auto">
          <a:xfrm>
            <a:off x="1103257" y="2416047"/>
            <a:ext cx="4626864" cy="3346704"/>
          </a:xfrm>
          <a:prstGeom prst="rect">
            <a:avLst/>
          </a:prstGeom>
          <a:noFill/>
          <a:ln w="12700">
            <a:noFill/>
          </a:ln>
          <a:extLst>
            <a:ext uri="{909E8E84-426E-40DD-AFC4-6F175D3DCCD1}">
              <a14:hiddenFill xmlns:a14="http://schemas.microsoft.com/office/drawing/2010/main">
                <a:solidFill>
                  <a:srgbClr val="FFFFFF"/>
                </a:solidFill>
              </a14:hiddenFill>
            </a:ext>
          </a:extLst>
        </p:spPr>
      </p:pic>
      <p:sp>
        <p:nvSpPr>
          <p:cNvPr id="3" name="Marcador de contenido 2">
            <a:extLst>
              <a:ext uri="{FF2B5EF4-FFF2-40B4-BE49-F238E27FC236}">
                <a16:creationId xmlns:a16="http://schemas.microsoft.com/office/drawing/2014/main" id="{E238E1D9-B38E-015B-CD6E-7021A2DB7EA8}"/>
              </a:ext>
            </a:extLst>
          </p:cNvPr>
          <p:cNvSpPr>
            <a:spLocks noGrp="1"/>
          </p:cNvSpPr>
          <p:nvPr>
            <p:ph idx="1"/>
          </p:nvPr>
        </p:nvSpPr>
        <p:spPr>
          <a:xfrm>
            <a:off x="6038096" y="1844675"/>
            <a:ext cx="5872917" cy="4589939"/>
          </a:xfrm>
        </p:spPr>
        <p:txBody>
          <a:bodyPr>
            <a:normAutofit lnSpcReduction="10000"/>
          </a:bodyPr>
          <a:lstStyle/>
          <a:p>
            <a:pPr algn="just">
              <a:lnSpc>
                <a:spcPct val="110000"/>
              </a:lnSpc>
              <a:buClr>
                <a:srgbClr val="DD9A39"/>
              </a:buClr>
            </a:pPr>
            <a:r>
              <a:rPr lang="es-MX" sz="1600" dirty="0">
                <a:latin typeface="Calibri "/>
              </a:rPr>
              <a:t>En este apartado se relatan las peripecias de Lima y Belano desde 1976 hasta 1996. García Madero, en su doble papel de personaje y de voz narrativa, ha desaparecido. Desconocemos igualmente cuál fue el resultado de la búsqueda de Cesárea Tinajero. El realismo visceral se ha desmembrado. Algunos de sus miembros se han marchado a otros países y los restantes abandonan poco a poco la creación poética. </a:t>
            </a:r>
          </a:p>
          <a:p>
            <a:pPr algn="just">
              <a:lnSpc>
                <a:spcPct val="110000"/>
              </a:lnSpc>
              <a:buClr>
                <a:srgbClr val="DD9A39"/>
              </a:buClr>
            </a:pPr>
            <a:r>
              <a:rPr lang="es-MX" sz="1600" dirty="0">
                <a:latin typeface="Calibri "/>
              </a:rPr>
              <a:t>Nos encontramos con decenas de narradores, cada uno de los cuales cuenta una historia particular. Todas las historias están distribuidas en los veintiséis capítulos en que se divide esta parte. Cada capítulo tiene a su vez subcapítulos, y el título de cada uno de éstos consta del nombre del narrador, el lugar en que se encuentra al momento de la narración (o testimonio) y la fecha en que realiza el relato (por ejemplo, “Iñaki </a:t>
            </a:r>
            <a:r>
              <a:rPr lang="es-MX" sz="1600" dirty="0" err="1">
                <a:latin typeface="Calibri "/>
              </a:rPr>
              <a:t>Echavarne</a:t>
            </a:r>
            <a:r>
              <a:rPr lang="es-MX" sz="1600" dirty="0">
                <a:latin typeface="Calibri "/>
              </a:rPr>
              <a:t>, bar </a:t>
            </a:r>
            <a:r>
              <a:rPr lang="es-MX" sz="1600" dirty="0" err="1">
                <a:latin typeface="Calibri "/>
              </a:rPr>
              <a:t>Giardineto</a:t>
            </a:r>
            <a:r>
              <a:rPr lang="es-MX" sz="1600" dirty="0">
                <a:latin typeface="Calibri "/>
              </a:rPr>
              <a:t>, calle Granada del Penedés, Barcelona, julio de 1994”, “Clara Cabeza, Parque Hundido, México D.F., octubre de 1995”, etc.)</a:t>
            </a:r>
            <a:endParaRPr lang="es-CL" sz="1600" dirty="0">
              <a:latin typeface="Calibri "/>
            </a:endParaRPr>
          </a:p>
        </p:txBody>
      </p:sp>
    </p:spTree>
    <p:extLst>
      <p:ext uri="{BB962C8B-B14F-4D97-AF65-F5344CB8AC3E}">
        <p14:creationId xmlns:p14="http://schemas.microsoft.com/office/powerpoint/2010/main" val="27268492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5FB7949-9717-C270-4D56-39D373043B32}"/>
            </a:ext>
          </a:extLst>
        </p:cNvPr>
        <p:cNvGrpSpPr/>
        <p:nvPr/>
      </p:nvGrpSpPr>
      <p:grpSpPr>
        <a:xfrm>
          <a:off x="0" y="0"/>
          <a:ext cx="0" cy="0"/>
          <a:chOff x="0" y="0"/>
          <a:chExt cx="0" cy="0"/>
        </a:xfrm>
      </p:grpSpPr>
      <p:sp useBgFill="1">
        <p:nvSpPr>
          <p:cNvPr id="6153" name="Rectangle 6152">
            <a:extLst>
              <a:ext uri="{FF2B5EF4-FFF2-40B4-BE49-F238E27FC236}">
                <a16:creationId xmlns:a16="http://schemas.microsoft.com/office/drawing/2014/main" id="{63960945-DD41-115F-CB4C-EDEE5CC33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155" name="Group 6154">
            <a:extLst>
              <a:ext uri="{FF2B5EF4-FFF2-40B4-BE49-F238E27FC236}">
                <a16:creationId xmlns:a16="http://schemas.microsoft.com/office/drawing/2014/main" id="{6000355E-76DE-D733-C222-EE5391E0ABE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6156" name="Freeform 5">
              <a:extLst>
                <a:ext uri="{FF2B5EF4-FFF2-40B4-BE49-F238E27FC236}">
                  <a16:creationId xmlns:a16="http://schemas.microsoft.com/office/drawing/2014/main" id="{43790E90-E3F2-EF4C-8976-57BD47762B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57" name="Freeform 6">
              <a:extLst>
                <a:ext uri="{FF2B5EF4-FFF2-40B4-BE49-F238E27FC236}">
                  <a16:creationId xmlns:a16="http://schemas.microsoft.com/office/drawing/2014/main" id="{AE963561-1855-CBF0-CCAA-882181145AA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58" name="Freeform 7">
              <a:extLst>
                <a:ext uri="{FF2B5EF4-FFF2-40B4-BE49-F238E27FC236}">
                  <a16:creationId xmlns:a16="http://schemas.microsoft.com/office/drawing/2014/main" id="{D0895323-2EAE-550E-3D84-93EFF61DE7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59" name="Freeform 8">
              <a:extLst>
                <a:ext uri="{FF2B5EF4-FFF2-40B4-BE49-F238E27FC236}">
                  <a16:creationId xmlns:a16="http://schemas.microsoft.com/office/drawing/2014/main" id="{4A48D002-97D2-A55D-1FD0-44E302332C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60" name="Freeform 9">
              <a:extLst>
                <a:ext uri="{FF2B5EF4-FFF2-40B4-BE49-F238E27FC236}">
                  <a16:creationId xmlns:a16="http://schemas.microsoft.com/office/drawing/2014/main" id="{F3080AA1-E6E1-59C7-A5DB-D9934B42CA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61" name="Freeform 10">
              <a:extLst>
                <a:ext uri="{FF2B5EF4-FFF2-40B4-BE49-F238E27FC236}">
                  <a16:creationId xmlns:a16="http://schemas.microsoft.com/office/drawing/2014/main" id="{6D3B4117-9834-9E6C-9BD4-7AB8A7D0512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62" name="Freeform 11">
              <a:extLst>
                <a:ext uri="{FF2B5EF4-FFF2-40B4-BE49-F238E27FC236}">
                  <a16:creationId xmlns:a16="http://schemas.microsoft.com/office/drawing/2014/main" id="{23049546-C23C-499D-407E-85277B338C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63" name="Freeform 12">
              <a:extLst>
                <a:ext uri="{FF2B5EF4-FFF2-40B4-BE49-F238E27FC236}">
                  <a16:creationId xmlns:a16="http://schemas.microsoft.com/office/drawing/2014/main" id="{5DE9D32D-E9DE-AF34-675B-70E1F6AA68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64" name="Freeform 13">
              <a:extLst>
                <a:ext uri="{FF2B5EF4-FFF2-40B4-BE49-F238E27FC236}">
                  <a16:creationId xmlns:a16="http://schemas.microsoft.com/office/drawing/2014/main" id="{1C270D6E-B493-F687-C2F8-438B84ADCE8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65" name="Freeform 14">
              <a:extLst>
                <a:ext uri="{FF2B5EF4-FFF2-40B4-BE49-F238E27FC236}">
                  <a16:creationId xmlns:a16="http://schemas.microsoft.com/office/drawing/2014/main" id="{C5816560-B373-649E-E3FA-6F08B625057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66" name="Freeform 15">
              <a:extLst>
                <a:ext uri="{FF2B5EF4-FFF2-40B4-BE49-F238E27FC236}">
                  <a16:creationId xmlns:a16="http://schemas.microsoft.com/office/drawing/2014/main" id="{0E23D1F1-6736-09E2-C1A6-970697B74B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67" name="Freeform 16">
              <a:extLst>
                <a:ext uri="{FF2B5EF4-FFF2-40B4-BE49-F238E27FC236}">
                  <a16:creationId xmlns:a16="http://schemas.microsoft.com/office/drawing/2014/main" id="{C482F078-0D21-E49C-E273-9FE2C5DDF9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68" name="Freeform 17">
              <a:extLst>
                <a:ext uri="{FF2B5EF4-FFF2-40B4-BE49-F238E27FC236}">
                  <a16:creationId xmlns:a16="http://schemas.microsoft.com/office/drawing/2014/main" id="{0752EDB6-D22A-EC21-0E11-6A1572655B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69" name="Freeform 18">
              <a:extLst>
                <a:ext uri="{FF2B5EF4-FFF2-40B4-BE49-F238E27FC236}">
                  <a16:creationId xmlns:a16="http://schemas.microsoft.com/office/drawing/2014/main" id="{F28F3AA2-3B0C-0A70-26BB-608E4C53A4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70" name="Freeform 19">
              <a:extLst>
                <a:ext uri="{FF2B5EF4-FFF2-40B4-BE49-F238E27FC236}">
                  <a16:creationId xmlns:a16="http://schemas.microsoft.com/office/drawing/2014/main" id="{ACDD72C9-8901-A312-26FF-009F6F0E4B5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71" name="Freeform 20">
              <a:extLst>
                <a:ext uri="{FF2B5EF4-FFF2-40B4-BE49-F238E27FC236}">
                  <a16:creationId xmlns:a16="http://schemas.microsoft.com/office/drawing/2014/main" id="{488F93E2-C43B-88DB-ED81-D5C056E371C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72" name="Freeform 21">
              <a:extLst>
                <a:ext uri="{FF2B5EF4-FFF2-40B4-BE49-F238E27FC236}">
                  <a16:creationId xmlns:a16="http://schemas.microsoft.com/office/drawing/2014/main" id="{6DDE0F31-8801-1BFD-5D00-73A5C8EFD6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73" name="Freeform 22">
              <a:extLst>
                <a:ext uri="{FF2B5EF4-FFF2-40B4-BE49-F238E27FC236}">
                  <a16:creationId xmlns:a16="http://schemas.microsoft.com/office/drawing/2014/main" id="{9507EBDD-46F9-7E57-C092-323EA2112A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74" name="Freeform 23">
              <a:extLst>
                <a:ext uri="{FF2B5EF4-FFF2-40B4-BE49-F238E27FC236}">
                  <a16:creationId xmlns:a16="http://schemas.microsoft.com/office/drawing/2014/main" id="{358E846D-46D0-E9CF-4732-2F5D40C9F2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75" name="Freeform 24">
              <a:extLst>
                <a:ext uri="{FF2B5EF4-FFF2-40B4-BE49-F238E27FC236}">
                  <a16:creationId xmlns:a16="http://schemas.microsoft.com/office/drawing/2014/main" id="{9EBE9BB2-23D3-0B45-3B66-3CC2A70341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76" name="Freeform 25">
              <a:extLst>
                <a:ext uri="{FF2B5EF4-FFF2-40B4-BE49-F238E27FC236}">
                  <a16:creationId xmlns:a16="http://schemas.microsoft.com/office/drawing/2014/main" id="{0F0E4D51-FFBA-906B-8C2D-06BA1AB581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6178" name="Rectangle 6177">
            <a:extLst>
              <a:ext uri="{FF2B5EF4-FFF2-40B4-BE49-F238E27FC236}">
                <a16:creationId xmlns:a16="http://schemas.microsoft.com/office/drawing/2014/main" id="{4B8ED183-3734-C1A1-7950-4909ADEFA9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682" y="1047102"/>
            <a:ext cx="5936885"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80" name="Isosceles Triangle 22">
            <a:extLst>
              <a:ext uri="{FF2B5EF4-FFF2-40B4-BE49-F238E27FC236}">
                <a16:creationId xmlns:a16="http://schemas.microsoft.com/office/drawing/2014/main" id="{255FE2D4-E239-D779-DC13-8F337BF704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602131" y="55465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82" name="Rectangle 6181">
            <a:extLst>
              <a:ext uri="{FF2B5EF4-FFF2-40B4-BE49-F238E27FC236}">
                <a16:creationId xmlns:a16="http://schemas.microsoft.com/office/drawing/2014/main" id="{59B092CD-E212-2CB4-C1E2-DE7BA5951C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682" y="1634393"/>
            <a:ext cx="5935796" cy="39173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82D75FF-702F-335C-A797-786DA10669F5}"/>
              </a:ext>
            </a:extLst>
          </p:cNvPr>
          <p:cNvSpPr>
            <a:spLocks noGrp="1"/>
          </p:cNvSpPr>
          <p:nvPr>
            <p:ph type="title"/>
          </p:nvPr>
        </p:nvSpPr>
        <p:spPr>
          <a:xfrm>
            <a:off x="873978" y="1185331"/>
            <a:ext cx="5767566" cy="273351"/>
          </a:xfrm>
        </p:spPr>
        <p:txBody>
          <a:bodyPr anchor="ctr">
            <a:normAutofit fontScale="90000"/>
          </a:bodyPr>
          <a:lstStyle/>
          <a:p>
            <a:r>
              <a:rPr lang="es-CL" sz="3600" dirty="0"/>
              <a:t>Capítulo 2: Los detectives salvajes</a:t>
            </a:r>
          </a:p>
        </p:txBody>
      </p:sp>
      <p:sp>
        <p:nvSpPr>
          <p:cNvPr id="3" name="Marcador de contenido 2">
            <a:extLst>
              <a:ext uri="{FF2B5EF4-FFF2-40B4-BE49-F238E27FC236}">
                <a16:creationId xmlns:a16="http://schemas.microsoft.com/office/drawing/2014/main" id="{E8D42F1E-4F1A-BF7B-BE5A-8A30B21D8E67}"/>
              </a:ext>
            </a:extLst>
          </p:cNvPr>
          <p:cNvSpPr>
            <a:spLocks noGrp="1"/>
          </p:cNvSpPr>
          <p:nvPr>
            <p:ph idx="1"/>
          </p:nvPr>
        </p:nvSpPr>
        <p:spPr>
          <a:xfrm>
            <a:off x="873102" y="1662227"/>
            <a:ext cx="5768442" cy="3810618"/>
          </a:xfrm>
        </p:spPr>
        <p:txBody>
          <a:bodyPr>
            <a:normAutofit/>
          </a:bodyPr>
          <a:lstStyle/>
          <a:p>
            <a:r>
              <a:rPr lang="es-CL" sz="1600" dirty="0">
                <a:solidFill>
                  <a:srgbClr val="FFFFFE"/>
                </a:solidFill>
              </a:rPr>
              <a:t>Relato caleidoscópico intercontinental que abarca dos décadas (1976-1996)</a:t>
            </a:r>
          </a:p>
          <a:p>
            <a:r>
              <a:rPr lang="es-CL" sz="1600" dirty="0" err="1">
                <a:solidFill>
                  <a:srgbClr val="FFFFFE"/>
                </a:solidFill>
              </a:rPr>
              <a:t>Mozaico</a:t>
            </a:r>
            <a:r>
              <a:rPr lang="es-CL" sz="1600" dirty="0">
                <a:solidFill>
                  <a:srgbClr val="FFFFFE"/>
                </a:solidFill>
              </a:rPr>
              <a:t> de narraciones que dan cuenta, directa o tangencialmente, del camino trazado por Ulises Lima y Arturo Belano en su búsqueda de Cesárea Tinajero (fundadora del </a:t>
            </a:r>
            <a:r>
              <a:rPr lang="es-CL" sz="1600" dirty="0" err="1">
                <a:solidFill>
                  <a:srgbClr val="FFFFFE"/>
                </a:solidFill>
              </a:rPr>
              <a:t>realvisceralismo</a:t>
            </a:r>
            <a:r>
              <a:rPr lang="es-CL" sz="1600" dirty="0">
                <a:solidFill>
                  <a:srgbClr val="FFFFFE"/>
                </a:solidFill>
              </a:rPr>
              <a:t>)</a:t>
            </a:r>
          </a:p>
          <a:p>
            <a:r>
              <a:rPr lang="es-CL" sz="1600" dirty="0">
                <a:solidFill>
                  <a:srgbClr val="FFFFFE"/>
                </a:solidFill>
              </a:rPr>
              <a:t>Alrededor de 40 narradores que nos cuentan hechos e historias aparentemente inconexas o sin relación con la trama de la novela</a:t>
            </a:r>
          </a:p>
          <a:p>
            <a:r>
              <a:rPr lang="es-CL" sz="1600" dirty="0">
                <a:solidFill>
                  <a:srgbClr val="FFFFFE"/>
                </a:solidFill>
              </a:rPr>
              <a:t>Temas del exilio y el desplazamiento</a:t>
            </a:r>
          </a:p>
        </p:txBody>
      </p:sp>
      <p:pic>
        <p:nvPicPr>
          <p:cNvPr id="6148" name="Picture 4" descr="El déjà vu literario de ‘Los detectives salvajes’">
            <a:extLst>
              <a:ext uri="{FF2B5EF4-FFF2-40B4-BE49-F238E27FC236}">
                <a16:creationId xmlns:a16="http://schemas.microsoft.com/office/drawing/2014/main" id="{9F004A35-058C-E13A-39BD-7EDB26EC23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1521" r="30407"/>
          <a:stretch>
            <a:fillRect/>
          </a:stretch>
        </p:blipFill>
        <p:spPr bwMode="auto">
          <a:xfrm>
            <a:off x="7549862" y="227"/>
            <a:ext cx="464183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50133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07719F2-DCD3-9977-93EC-E6FF364743F0}"/>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20A8F92-4A19-81AD-E724-DBF3A807C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ABA38BFC-C599-BFDE-FC32-C53B0E4689D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3" name="Freeform 5">
              <a:extLst>
                <a:ext uri="{FF2B5EF4-FFF2-40B4-BE49-F238E27FC236}">
                  <a16:creationId xmlns:a16="http://schemas.microsoft.com/office/drawing/2014/main" id="{75F0FDC8-A2E9-DA07-EEFE-F7708964F2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14" name="Freeform 6">
              <a:extLst>
                <a:ext uri="{FF2B5EF4-FFF2-40B4-BE49-F238E27FC236}">
                  <a16:creationId xmlns:a16="http://schemas.microsoft.com/office/drawing/2014/main" id="{B5667776-DABB-2A6A-C1C3-2544045296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5" name="Freeform 7">
              <a:extLst>
                <a:ext uri="{FF2B5EF4-FFF2-40B4-BE49-F238E27FC236}">
                  <a16:creationId xmlns:a16="http://schemas.microsoft.com/office/drawing/2014/main" id="{485AF563-819A-F644-5DC6-7772965F7A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6" name="Freeform 8">
              <a:extLst>
                <a:ext uri="{FF2B5EF4-FFF2-40B4-BE49-F238E27FC236}">
                  <a16:creationId xmlns:a16="http://schemas.microsoft.com/office/drawing/2014/main" id="{1223A095-D724-B061-649D-C4D7FCFCB6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accent1">
                  <a:alpha val="18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7" name="Freeform 9">
              <a:extLst>
                <a:ext uri="{FF2B5EF4-FFF2-40B4-BE49-F238E27FC236}">
                  <a16:creationId xmlns:a16="http://schemas.microsoft.com/office/drawing/2014/main" id="{E4C95902-54CF-5C1E-EB4F-C77C286E7E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accent1">
                  <a:alpha val="18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8" name="Freeform 10">
              <a:extLst>
                <a:ext uri="{FF2B5EF4-FFF2-40B4-BE49-F238E27FC236}">
                  <a16:creationId xmlns:a16="http://schemas.microsoft.com/office/drawing/2014/main" id="{283DC6FD-0E5F-4C80-6934-85E2A3B4C8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accent1">
                  <a:alpha val="18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9" name="Freeform 11">
              <a:extLst>
                <a:ext uri="{FF2B5EF4-FFF2-40B4-BE49-F238E27FC236}">
                  <a16:creationId xmlns:a16="http://schemas.microsoft.com/office/drawing/2014/main" id="{91E8564C-43E8-4CB0-94E4-F4C977D448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0" name="Freeform 12">
              <a:extLst>
                <a:ext uri="{FF2B5EF4-FFF2-40B4-BE49-F238E27FC236}">
                  <a16:creationId xmlns:a16="http://schemas.microsoft.com/office/drawing/2014/main" id="{02BBBFA5-7F8C-5A54-AA3E-8B0A5D76F8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1" name="Freeform 13">
              <a:extLst>
                <a:ext uri="{FF2B5EF4-FFF2-40B4-BE49-F238E27FC236}">
                  <a16:creationId xmlns:a16="http://schemas.microsoft.com/office/drawing/2014/main" id="{F193175E-7F29-0314-A56D-DAD6FBFBBB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2" name="Freeform 14">
              <a:extLst>
                <a:ext uri="{FF2B5EF4-FFF2-40B4-BE49-F238E27FC236}">
                  <a16:creationId xmlns:a16="http://schemas.microsoft.com/office/drawing/2014/main" id="{9C34091C-AB3F-CBF3-266F-736688F897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accent1">
                  <a:alpha val="13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3" name="Freeform 15">
              <a:extLst>
                <a:ext uri="{FF2B5EF4-FFF2-40B4-BE49-F238E27FC236}">
                  <a16:creationId xmlns:a16="http://schemas.microsoft.com/office/drawing/2014/main" id="{ED284183-BCD8-0125-DAC0-4DF970C23C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accent1">
                  <a:alpha val="12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4" name="Freeform 16">
              <a:extLst>
                <a:ext uri="{FF2B5EF4-FFF2-40B4-BE49-F238E27FC236}">
                  <a16:creationId xmlns:a16="http://schemas.microsoft.com/office/drawing/2014/main" id="{CBD6D44D-0602-E86E-594B-36E187089E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accent1">
                  <a:alpha val="13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5" name="Freeform 17">
              <a:extLst>
                <a:ext uri="{FF2B5EF4-FFF2-40B4-BE49-F238E27FC236}">
                  <a16:creationId xmlns:a16="http://schemas.microsoft.com/office/drawing/2014/main" id="{BE93F964-4B36-5E52-CB55-55AC7812D5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accent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6" name="Freeform 18">
              <a:extLst>
                <a:ext uri="{FF2B5EF4-FFF2-40B4-BE49-F238E27FC236}">
                  <a16:creationId xmlns:a16="http://schemas.microsoft.com/office/drawing/2014/main" id="{39DD3C56-D11E-2E30-FDE3-0FE74DF801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accent1">
                  <a:alpha val="12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7" name="Freeform 19">
              <a:extLst>
                <a:ext uri="{FF2B5EF4-FFF2-40B4-BE49-F238E27FC236}">
                  <a16:creationId xmlns:a16="http://schemas.microsoft.com/office/drawing/2014/main" id="{B5C4C5F7-0818-0181-4700-7264E34F25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accent1">
                  <a:alpha val="8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8" name="Freeform 20">
              <a:extLst>
                <a:ext uri="{FF2B5EF4-FFF2-40B4-BE49-F238E27FC236}">
                  <a16:creationId xmlns:a16="http://schemas.microsoft.com/office/drawing/2014/main" id="{13218886-51A4-CB9A-271E-348E1D8B19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accent1">
                  <a:alpha val="12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9" name="Freeform 21">
              <a:extLst>
                <a:ext uri="{FF2B5EF4-FFF2-40B4-BE49-F238E27FC236}">
                  <a16:creationId xmlns:a16="http://schemas.microsoft.com/office/drawing/2014/main" id="{D2877AF3-5CDF-E2C8-84A1-0A886FEC6D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accent1">
                  <a:alpha val="12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30" name="Freeform 22">
              <a:extLst>
                <a:ext uri="{FF2B5EF4-FFF2-40B4-BE49-F238E27FC236}">
                  <a16:creationId xmlns:a16="http://schemas.microsoft.com/office/drawing/2014/main" id="{54D8C11B-D094-5F22-4555-A4C7C2E5B0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accent1">
                  <a:alpha val="11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31" name="Freeform 23">
              <a:extLst>
                <a:ext uri="{FF2B5EF4-FFF2-40B4-BE49-F238E27FC236}">
                  <a16:creationId xmlns:a16="http://schemas.microsoft.com/office/drawing/2014/main" id="{F3B2F1FD-E280-BD42-7216-7152AFF5A5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accent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32" name="Freeform 24">
              <a:extLst>
                <a:ext uri="{FF2B5EF4-FFF2-40B4-BE49-F238E27FC236}">
                  <a16:creationId xmlns:a16="http://schemas.microsoft.com/office/drawing/2014/main" id="{C91F8D14-351B-39F6-D826-88EC76AAEF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33" name="Freeform 25">
              <a:extLst>
                <a:ext uri="{FF2B5EF4-FFF2-40B4-BE49-F238E27FC236}">
                  <a16:creationId xmlns:a16="http://schemas.microsoft.com/office/drawing/2014/main" id="{7B7856C1-1B9C-253E-A45E-07DF443C97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accent1">
                  <a:alpha val="8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grpSp>
      <p:sp>
        <p:nvSpPr>
          <p:cNvPr id="3" name="Marcador de contenido 2">
            <a:extLst>
              <a:ext uri="{FF2B5EF4-FFF2-40B4-BE49-F238E27FC236}">
                <a16:creationId xmlns:a16="http://schemas.microsoft.com/office/drawing/2014/main" id="{93136219-A16E-B065-54B7-A08AB6B5D858}"/>
              </a:ext>
            </a:extLst>
          </p:cNvPr>
          <p:cNvSpPr>
            <a:spLocks noGrp="1"/>
          </p:cNvSpPr>
          <p:nvPr>
            <p:ph idx="1"/>
          </p:nvPr>
        </p:nvSpPr>
        <p:spPr>
          <a:xfrm>
            <a:off x="-160328" y="-97967"/>
            <a:ext cx="12333290" cy="6858000"/>
          </a:xfrm>
        </p:spPr>
        <p:txBody>
          <a:bodyPr anchor="ctr">
            <a:normAutofit fontScale="92500" lnSpcReduction="10000"/>
          </a:bodyPr>
          <a:lstStyle/>
          <a:p>
            <a:pPr algn="just">
              <a:lnSpc>
                <a:spcPct val="110000"/>
              </a:lnSpc>
            </a:pPr>
            <a:r>
              <a:rPr lang="es-CL" b="1" kern="100" dirty="0">
                <a:effectLst/>
                <a:latin typeface="Aptos" panose="020B0004020202020204" pitchFamily="34" charset="0"/>
                <a:ea typeface="Aptos" panose="020B0004020202020204" pitchFamily="34" charset="0"/>
                <a:cs typeface="Times New Roman" panose="02020603050405020304" pitchFamily="18" charset="0"/>
              </a:rPr>
              <a:t>Amadeo Salvatierra: </a:t>
            </a:r>
            <a:r>
              <a:rPr lang="es-CL" kern="100" dirty="0">
                <a:effectLst/>
                <a:latin typeface="Aptos" panose="020B0004020202020204" pitchFamily="34" charset="0"/>
                <a:ea typeface="Aptos" panose="020B0004020202020204" pitchFamily="34" charset="0"/>
                <a:cs typeface="Times New Roman" panose="02020603050405020304" pitchFamily="18" charset="0"/>
              </a:rPr>
              <a:t>poeta mexicano que conoció a los estridentistas y a Cesárea Tinajero durante los años veinte, y que es abordado una tarde de 1975 por Lima y Belano. </a:t>
            </a:r>
            <a:r>
              <a:rPr lang="es-CL" b="1" kern="100" dirty="0">
                <a:effectLst/>
                <a:latin typeface="Aptos" panose="020B0004020202020204" pitchFamily="34" charset="0"/>
                <a:ea typeface="Aptos" panose="020B0004020202020204" pitchFamily="34" charset="0"/>
                <a:cs typeface="Times New Roman" panose="02020603050405020304" pitchFamily="18" charset="0"/>
              </a:rPr>
              <a:t>Perla </a:t>
            </a:r>
            <a:r>
              <a:rPr lang="es-CL" b="1" kern="100" dirty="0" err="1">
                <a:effectLst/>
                <a:latin typeface="Aptos" panose="020B0004020202020204" pitchFamily="34" charset="0"/>
                <a:ea typeface="Aptos" panose="020B0004020202020204" pitchFamily="34" charset="0"/>
                <a:cs typeface="Times New Roman" panose="02020603050405020304" pitchFamily="18" charset="0"/>
              </a:rPr>
              <a:t>Áviles</a:t>
            </a:r>
            <a:r>
              <a:rPr lang="es-CL" b="1" kern="100" dirty="0">
                <a:effectLst/>
                <a:latin typeface="Aptos" panose="020B0004020202020204" pitchFamily="34" charset="0"/>
                <a:ea typeface="Aptos" panose="020B0004020202020204" pitchFamily="34" charset="0"/>
                <a:cs typeface="Times New Roman" panose="02020603050405020304" pitchFamily="18" charset="0"/>
              </a:rPr>
              <a:t>: </a:t>
            </a:r>
            <a:r>
              <a:rPr lang="es-CL" kern="100" dirty="0">
                <a:effectLst/>
                <a:latin typeface="Aptos" panose="020B0004020202020204" pitchFamily="34" charset="0"/>
                <a:ea typeface="Aptos" panose="020B0004020202020204" pitchFamily="34" charset="0"/>
                <a:cs typeface="Times New Roman" panose="02020603050405020304" pitchFamily="18" charset="0"/>
              </a:rPr>
              <a:t>amiga de Belano en México durante la adolescencia de éste. </a:t>
            </a:r>
            <a:r>
              <a:rPr lang="es-CL" b="1" kern="100" dirty="0">
                <a:effectLst/>
                <a:latin typeface="Aptos" panose="020B0004020202020204" pitchFamily="34" charset="0"/>
                <a:ea typeface="Aptos" panose="020B0004020202020204" pitchFamily="34" charset="0"/>
                <a:cs typeface="Times New Roman" panose="02020603050405020304" pitchFamily="18" charset="0"/>
              </a:rPr>
              <a:t>Laura Jáuregui: </a:t>
            </a:r>
            <a:r>
              <a:rPr lang="es-CL" kern="100" dirty="0">
                <a:effectLst/>
                <a:latin typeface="Aptos" panose="020B0004020202020204" pitchFamily="34" charset="0"/>
                <a:ea typeface="Aptos" panose="020B0004020202020204" pitchFamily="34" charset="0"/>
                <a:cs typeface="Times New Roman" panose="02020603050405020304" pitchFamily="18" charset="0"/>
              </a:rPr>
              <a:t>perteneciente al realismo visceral, fue amante de Belano en la época del movimiento. </a:t>
            </a:r>
            <a:r>
              <a:rPr lang="es-CL" b="1" kern="100" dirty="0">
                <a:effectLst/>
                <a:latin typeface="Aptos" panose="020B0004020202020204" pitchFamily="34" charset="0"/>
                <a:ea typeface="Aptos" panose="020B0004020202020204" pitchFamily="34" charset="0"/>
                <a:cs typeface="Times New Roman" panose="02020603050405020304" pitchFamily="18" charset="0"/>
              </a:rPr>
              <a:t>Fabio Ernesto </a:t>
            </a:r>
            <a:r>
              <a:rPr lang="es-CL" b="1" kern="100" dirty="0" err="1">
                <a:effectLst/>
                <a:latin typeface="Aptos" panose="020B0004020202020204" pitchFamily="34" charset="0"/>
                <a:ea typeface="Aptos" panose="020B0004020202020204" pitchFamily="34" charset="0"/>
                <a:cs typeface="Times New Roman" panose="02020603050405020304" pitchFamily="18" charset="0"/>
              </a:rPr>
              <a:t>Logiacomo</a:t>
            </a:r>
            <a:r>
              <a:rPr lang="es-CL" b="1" kern="100" dirty="0">
                <a:effectLst/>
                <a:latin typeface="Aptos" panose="020B0004020202020204" pitchFamily="34" charset="0"/>
                <a:ea typeface="Aptos" panose="020B0004020202020204" pitchFamily="34" charset="0"/>
                <a:cs typeface="Times New Roman" panose="02020603050405020304" pitchFamily="18" charset="0"/>
              </a:rPr>
              <a:t>: </a:t>
            </a:r>
            <a:r>
              <a:rPr lang="es-CL" kern="100" dirty="0">
                <a:effectLst/>
                <a:latin typeface="Aptos" panose="020B0004020202020204" pitchFamily="34" charset="0"/>
                <a:ea typeface="Aptos" panose="020B0004020202020204" pitchFamily="34" charset="0"/>
                <a:cs typeface="Times New Roman" panose="02020603050405020304" pitchFamily="18" charset="0"/>
              </a:rPr>
              <a:t>poeta argentino residente en México en los años setenta, conoce en el D.F. a Lima y Belano. </a:t>
            </a:r>
            <a:r>
              <a:rPr lang="es-CL" b="1" kern="100" dirty="0">
                <a:effectLst/>
                <a:latin typeface="Aptos" panose="020B0004020202020204" pitchFamily="34" charset="0"/>
                <a:ea typeface="Aptos" panose="020B0004020202020204" pitchFamily="34" charset="0"/>
                <a:cs typeface="Times New Roman" panose="02020603050405020304" pitchFamily="18" charset="0"/>
              </a:rPr>
              <a:t>Luis Sebastián Rosado: </a:t>
            </a:r>
            <a:r>
              <a:rPr lang="es-CL" kern="100" dirty="0">
                <a:effectLst/>
                <a:latin typeface="Aptos" panose="020B0004020202020204" pitchFamily="34" charset="0"/>
                <a:ea typeface="Aptos" panose="020B0004020202020204" pitchFamily="34" charset="0"/>
                <a:cs typeface="Times New Roman" panose="02020603050405020304" pitchFamily="18" charset="0"/>
              </a:rPr>
              <a:t>poeta mexicano que conoce a los real </a:t>
            </a:r>
            <a:r>
              <a:rPr lang="es-CL" kern="100" dirty="0" err="1">
                <a:effectLst/>
                <a:latin typeface="Aptos" panose="020B0004020202020204" pitchFamily="34" charset="0"/>
                <a:ea typeface="Aptos" panose="020B0004020202020204" pitchFamily="34" charset="0"/>
                <a:cs typeface="Times New Roman" panose="02020603050405020304" pitchFamily="18" charset="0"/>
              </a:rPr>
              <a:t>visceralistas</a:t>
            </a:r>
            <a:r>
              <a:rPr lang="es-CL" kern="100" dirty="0">
                <a:effectLst/>
                <a:latin typeface="Aptos" panose="020B0004020202020204" pitchFamily="34" charset="0"/>
                <a:ea typeface="Aptos" panose="020B0004020202020204" pitchFamily="34" charset="0"/>
                <a:cs typeface="Times New Roman" panose="02020603050405020304" pitchFamily="18" charset="0"/>
              </a:rPr>
              <a:t> (incluyendo a Ulises Lima) y se hace amante de uno de ellos, Piel Divina. </a:t>
            </a:r>
            <a:r>
              <a:rPr lang="es-CL" b="1" kern="100" dirty="0">
                <a:effectLst/>
                <a:latin typeface="Aptos" panose="020B0004020202020204" pitchFamily="34" charset="0"/>
                <a:ea typeface="Aptos" panose="020B0004020202020204" pitchFamily="34" charset="0"/>
                <a:cs typeface="Times New Roman" panose="02020603050405020304" pitchFamily="18" charset="0"/>
              </a:rPr>
              <a:t>Alberto Moore: </a:t>
            </a:r>
            <a:r>
              <a:rPr lang="es-CL" kern="100" dirty="0">
                <a:effectLst/>
                <a:latin typeface="Aptos" panose="020B0004020202020204" pitchFamily="34" charset="0"/>
                <a:ea typeface="Aptos" panose="020B0004020202020204" pitchFamily="34" charset="0"/>
                <a:cs typeface="Times New Roman" panose="02020603050405020304" pitchFamily="18" charset="0"/>
              </a:rPr>
              <a:t>amigo de los real </a:t>
            </a:r>
            <a:r>
              <a:rPr lang="es-CL" kern="100" dirty="0" err="1">
                <a:effectLst/>
                <a:latin typeface="Aptos" panose="020B0004020202020204" pitchFamily="34" charset="0"/>
                <a:ea typeface="Aptos" panose="020B0004020202020204" pitchFamily="34" charset="0"/>
                <a:cs typeface="Times New Roman" panose="02020603050405020304" pitchFamily="18" charset="0"/>
              </a:rPr>
              <a:t>visceralistas</a:t>
            </a:r>
            <a:r>
              <a:rPr lang="es-CL" kern="100" dirty="0">
                <a:effectLst/>
                <a:latin typeface="Aptos" panose="020B0004020202020204" pitchFamily="34" charset="0"/>
                <a:ea typeface="Aptos" panose="020B0004020202020204" pitchFamily="34" charset="0"/>
                <a:cs typeface="Times New Roman" panose="02020603050405020304" pitchFamily="18" charset="0"/>
              </a:rPr>
              <a:t> (y de Lima y Belano) durante los años setenta. </a:t>
            </a:r>
            <a:r>
              <a:rPr lang="es-CL" b="1" kern="100" dirty="0">
                <a:effectLst/>
                <a:latin typeface="Aptos" panose="020B0004020202020204" pitchFamily="34" charset="0"/>
                <a:ea typeface="Aptos" panose="020B0004020202020204" pitchFamily="34" charset="0"/>
                <a:cs typeface="Times New Roman" panose="02020603050405020304" pitchFamily="18" charset="0"/>
              </a:rPr>
              <a:t>Carlos Monsiváis: </a:t>
            </a:r>
            <a:r>
              <a:rPr lang="es-CL" kern="100" dirty="0">
                <a:effectLst/>
                <a:latin typeface="Aptos" panose="020B0004020202020204" pitchFamily="34" charset="0"/>
                <a:ea typeface="Aptos" panose="020B0004020202020204" pitchFamily="34" charset="0"/>
                <a:cs typeface="Times New Roman" panose="02020603050405020304" pitchFamily="18" charset="0"/>
              </a:rPr>
              <a:t>crítico mexicano, conoce un día a Lima y Belano.  </a:t>
            </a:r>
            <a:r>
              <a:rPr lang="es-CL" b="1" kern="100" dirty="0">
                <a:effectLst/>
                <a:latin typeface="Aptos" panose="020B0004020202020204" pitchFamily="34" charset="0"/>
                <a:ea typeface="Aptos" panose="020B0004020202020204" pitchFamily="34" charset="0"/>
                <a:cs typeface="Times New Roman" panose="02020603050405020304" pitchFamily="18" charset="0"/>
              </a:rPr>
              <a:t>Piel Divina: </a:t>
            </a:r>
            <a:r>
              <a:rPr lang="es-CL" kern="100" dirty="0">
                <a:effectLst/>
                <a:latin typeface="Aptos" panose="020B0004020202020204" pitchFamily="34" charset="0"/>
                <a:ea typeface="Aptos" panose="020B0004020202020204" pitchFamily="34" charset="0"/>
                <a:cs typeface="Times New Roman" panose="02020603050405020304" pitchFamily="18" charset="0"/>
              </a:rPr>
              <a:t>poeta real </a:t>
            </a:r>
            <a:r>
              <a:rPr lang="es-CL" kern="100" dirty="0" err="1">
                <a:effectLst/>
                <a:latin typeface="Aptos" panose="020B0004020202020204" pitchFamily="34" charset="0"/>
                <a:ea typeface="Aptos" panose="020B0004020202020204" pitchFamily="34" charset="0"/>
                <a:cs typeface="Times New Roman" panose="02020603050405020304" pitchFamily="18" charset="0"/>
              </a:rPr>
              <a:t>visceralista</a:t>
            </a:r>
            <a:r>
              <a:rPr lang="es-CL" kern="100" dirty="0">
                <a:effectLst/>
                <a:latin typeface="Aptos" panose="020B0004020202020204" pitchFamily="34" charset="0"/>
                <a:ea typeface="Aptos" panose="020B0004020202020204" pitchFamily="34" charset="0"/>
                <a:cs typeface="Times New Roman" panose="02020603050405020304" pitchFamily="18" charset="0"/>
              </a:rPr>
              <a:t> mexicano, amigo de Lima y Belano durante la década del setenta. </a:t>
            </a:r>
            <a:r>
              <a:rPr lang="es-CL" b="1" kern="100" dirty="0">
                <a:effectLst/>
                <a:latin typeface="Aptos" panose="020B0004020202020204" pitchFamily="34" charset="0"/>
                <a:ea typeface="Aptos" panose="020B0004020202020204" pitchFamily="34" charset="0"/>
                <a:cs typeface="Times New Roman" panose="02020603050405020304" pitchFamily="18" charset="0"/>
              </a:rPr>
              <a:t>Angélica Font: </a:t>
            </a:r>
            <a:r>
              <a:rPr lang="es-CL" kern="100" dirty="0">
                <a:effectLst/>
                <a:latin typeface="Aptos" panose="020B0004020202020204" pitchFamily="34" charset="0"/>
                <a:ea typeface="Aptos" panose="020B0004020202020204" pitchFamily="34" charset="0"/>
                <a:cs typeface="Times New Roman" panose="02020603050405020304" pitchFamily="18" charset="0"/>
              </a:rPr>
              <a:t>poeta real </a:t>
            </a:r>
            <a:r>
              <a:rPr lang="es-CL" kern="100" dirty="0" err="1">
                <a:effectLst/>
                <a:latin typeface="Aptos" panose="020B0004020202020204" pitchFamily="34" charset="0"/>
                <a:ea typeface="Aptos" panose="020B0004020202020204" pitchFamily="34" charset="0"/>
                <a:cs typeface="Times New Roman" panose="02020603050405020304" pitchFamily="18" charset="0"/>
              </a:rPr>
              <a:t>visceralista</a:t>
            </a:r>
            <a:r>
              <a:rPr lang="es-CL" kern="100" dirty="0">
                <a:effectLst/>
                <a:latin typeface="Aptos" panose="020B0004020202020204" pitchFamily="34" charset="0"/>
                <a:ea typeface="Aptos" panose="020B0004020202020204" pitchFamily="34" charset="0"/>
                <a:cs typeface="Times New Roman" panose="02020603050405020304" pitchFamily="18" charset="0"/>
              </a:rPr>
              <a:t> mexicana, amiga de Lima y Belano durante la década del setenta. </a:t>
            </a:r>
            <a:r>
              <a:rPr lang="es-CL" b="1" kern="100" dirty="0">
                <a:effectLst/>
                <a:latin typeface="Aptos" panose="020B0004020202020204" pitchFamily="34" charset="0"/>
                <a:ea typeface="Aptos" panose="020B0004020202020204" pitchFamily="34" charset="0"/>
                <a:cs typeface="Times New Roman" panose="02020603050405020304" pitchFamily="18" charset="0"/>
              </a:rPr>
              <a:t>Manuel Maples Arce: </a:t>
            </a:r>
            <a:r>
              <a:rPr lang="es-CL" kern="100" dirty="0">
                <a:effectLst/>
                <a:latin typeface="Aptos" panose="020B0004020202020204" pitchFamily="34" charset="0"/>
                <a:ea typeface="Aptos" panose="020B0004020202020204" pitchFamily="34" charset="0"/>
                <a:cs typeface="Times New Roman" panose="02020603050405020304" pitchFamily="18" charset="0"/>
              </a:rPr>
              <a:t>poeta estridentista mexicano, es entrevistado por Arturo Belano en los setenta. </a:t>
            </a:r>
            <a:r>
              <a:rPr lang="es-CL" b="1" kern="100" dirty="0">
                <a:effectLst/>
                <a:latin typeface="Aptos" panose="020B0004020202020204" pitchFamily="34" charset="0"/>
                <a:ea typeface="Aptos" panose="020B0004020202020204" pitchFamily="34" charset="0"/>
                <a:cs typeface="Times New Roman" panose="02020603050405020304" pitchFamily="18" charset="0"/>
              </a:rPr>
              <a:t>Bárbara Patterson: </a:t>
            </a:r>
            <a:r>
              <a:rPr lang="es-CL" kern="100" dirty="0">
                <a:effectLst/>
                <a:latin typeface="Aptos" panose="020B0004020202020204" pitchFamily="34" charset="0"/>
                <a:ea typeface="Aptos" panose="020B0004020202020204" pitchFamily="34" charset="0"/>
                <a:cs typeface="Times New Roman" panose="02020603050405020304" pitchFamily="18" charset="0"/>
              </a:rPr>
              <a:t>norteamericana, compañera de Rafael Barrios (poeta real </a:t>
            </a:r>
            <a:r>
              <a:rPr lang="es-CL" kern="100" dirty="0" err="1">
                <a:effectLst/>
                <a:latin typeface="Aptos" panose="020B0004020202020204" pitchFamily="34" charset="0"/>
                <a:ea typeface="Aptos" panose="020B0004020202020204" pitchFamily="34" charset="0"/>
                <a:cs typeface="Times New Roman" panose="02020603050405020304" pitchFamily="18" charset="0"/>
              </a:rPr>
              <a:t>visceralista</a:t>
            </a:r>
            <a:r>
              <a:rPr lang="es-CL" kern="100" dirty="0">
                <a:effectLst/>
                <a:latin typeface="Aptos" panose="020B0004020202020204" pitchFamily="34" charset="0"/>
                <a:ea typeface="Aptos" panose="020B0004020202020204" pitchFamily="34" charset="0"/>
                <a:cs typeface="Times New Roman" panose="02020603050405020304" pitchFamily="18" charset="0"/>
              </a:rPr>
              <a:t>), conoce brevemente a Lima y Belano. </a:t>
            </a:r>
            <a:r>
              <a:rPr lang="es-CL" b="1" kern="100" dirty="0">
                <a:effectLst/>
                <a:latin typeface="Aptos" panose="020B0004020202020204" pitchFamily="34" charset="0"/>
                <a:ea typeface="Aptos" panose="020B0004020202020204" pitchFamily="34" charset="0"/>
                <a:cs typeface="Times New Roman" panose="02020603050405020304" pitchFamily="18" charset="0"/>
              </a:rPr>
              <a:t>Joaquín Font: </a:t>
            </a:r>
            <a:r>
              <a:rPr lang="es-CL" kern="100" dirty="0">
                <a:effectLst/>
                <a:latin typeface="Aptos" panose="020B0004020202020204" pitchFamily="34" charset="0"/>
                <a:ea typeface="Aptos" panose="020B0004020202020204" pitchFamily="34" charset="0"/>
                <a:cs typeface="Times New Roman" panose="02020603050405020304" pitchFamily="18" charset="0"/>
              </a:rPr>
              <a:t>padre de las poetas real </a:t>
            </a:r>
            <a:r>
              <a:rPr lang="es-CL" kern="100" dirty="0" err="1">
                <a:effectLst/>
                <a:latin typeface="Aptos" panose="020B0004020202020204" pitchFamily="34" charset="0"/>
                <a:ea typeface="Aptos" panose="020B0004020202020204" pitchFamily="34" charset="0"/>
                <a:cs typeface="Times New Roman" panose="02020603050405020304" pitchFamily="18" charset="0"/>
              </a:rPr>
              <a:t>visceralistas</a:t>
            </a:r>
            <a:r>
              <a:rPr lang="es-CL" kern="100" dirty="0">
                <a:effectLst/>
                <a:latin typeface="Aptos" panose="020B0004020202020204" pitchFamily="34" charset="0"/>
                <a:ea typeface="Aptos" panose="020B0004020202020204" pitchFamily="34" charset="0"/>
                <a:cs typeface="Times New Roman" panose="02020603050405020304" pitchFamily="18" charset="0"/>
              </a:rPr>
              <a:t> Angélica y María Font, amigo de Lima y Belano en los setenta. </a:t>
            </a:r>
            <a:r>
              <a:rPr lang="es-CL" b="1" kern="100" dirty="0">
                <a:effectLst/>
                <a:latin typeface="Aptos" panose="020B0004020202020204" pitchFamily="34" charset="0"/>
                <a:ea typeface="Aptos" panose="020B0004020202020204" pitchFamily="34" charset="0"/>
                <a:cs typeface="Times New Roman" panose="02020603050405020304" pitchFamily="18" charset="0"/>
              </a:rPr>
              <a:t>Jacinto Requena: </a:t>
            </a:r>
            <a:r>
              <a:rPr lang="es-CL" kern="100" dirty="0">
                <a:effectLst/>
                <a:latin typeface="Aptos" panose="020B0004020202020204" pitchFamily="34" charset="0"/>
                <a:ea typeface="Aptos" panose="020B0004020202020204" pitchFamily="34" charset="0"/>
                <a:cs typeface="Times New Roman" panose="02020603050405020304" pitchFamily="18" charset="0"/>
              </a:rPr>
              <a:t>poeta real </a:t>
            </a:r>
            <a:r>
              <a:rPr lang="es-CL" kern="100" dirty="0" err="1">
                <a:effectLst/>
                <a:latin typeface="Aptos" panose="020B0004020202020204" pitchFamily="34" charset="0"/>
                <a:ea typeface="Aptos" panose="020B0004020202020204" pitchFamily="34" charset="0"/>
                <a:cs typeface="Times New Roman" panose="02020603050405020304" pitchFamily="18" charset="0"/>
              </a:rPr>
              <a:t>visceralista</a:t>
            </a:r>
            <a:r>
              <a:rPr lang="es-CL" kern="100" dirty="0">
                <a:effectLst/>
                <a:latin typeface="Aptos" panose="020B0004020202020204" pitchFamily="34" charset="0"/>
                <a:ea typeface="Aptos" panose="020B0004020202020204" pitchFamily="34" charset="0"/>
                <a:cs typeface="Times New Roman" panose="02020603050405020304" pitchFamily="18" charset="0"/>
              </a:rPr>
              <a:t> mexicano, amigo de Lima y Belano en los setenta. </a:t>
            </a:r>
            <a:r>
              <a:rPr lang="es-CL" b="1" kern="100" dirty="0">
                <a:effectLst/>
                <a:latin typeface="Aptos" panose="020B0004020202020204" pitchFamily="34" charset="0"/>
                <a:ea typeface="Aptos" panose="020B0004020202020204" pitchFamily="34" charset="0"/>
                <a:cs typeface="Times New Roman" panose="02020603050405020304" pitchFamily="18" charset="0"/>
              </a:rPr>
              <a:t>María Font: </a:t>
            </a:r>
            <a:r>
              <a:rPr lang="es-CL" kern="100" dirty="0">
                <a:effectLst/>
                <a:latin typeface="Aptos" panose="020B0004020202020204" pitchFamily="34" charset="0"/>
                <a:ea typeface="Aptos" panose="020B0004020202020204" pitchFamily="34" charset="0"/>
                <a:cs typeface="Times New Roman" panose="02020603050405020304" pitchFamily="18" charset="0"/>
              </a:rPr>
              <a:t>poeta real </a:t>
            </a:r>
            <a:r>
              <a:rPr lang="es-CL" kern="100" dirty="0" err="1">
                <a:effectLst/>
                <a:latin typeface="Aptos" panose="020B0004020202020204" pitchFamily="34" charset="0"/>
                <a:ea typeface="Aptos" panose="020B0004020202020204" pitchFamily="34" charset="0"/>
                <a:cs typeface="Times New Roman" panose="02020603050405020304" pitchFamily="18" charset="0"/>
              </a:rPr>
              <a:t>visceralista</a:t>
            </a:r>
            <a:r>
              <a:rPr lang="es-CL" kern="100" dirty="0">
                <a:effectLst/>
                <a:latin typeface="Aptos" panose="020B0004020202020204" pitchFamily="34" charset="0"/>
                <a:ea typeface="Aptos" panose="020B0004020202020204" pitchFamily="34" charset="0"/>
                <a:cs typeface="Times New Roman" panose="02020603050405020304" pitchFamily="18" charset="0"/>
              </a:rPr>
              <a:t> mexicana, amiga de Lima y Belano durante la década del setenta. </a:t>
            </a:r>
            <a:r>
              <a:rPr lang="es-CL" b="1" kern="100" dirty="0">
                <a:effectLst/>
                <a:latin typeface="Aptos" panose="020B0004020202020204" pitchFamily="34" charset="0"/>
                <a:ea typeface="Aptos" panose="020B0004020202020204" pitchFamily="34" charset="0"/>
                <a:cs typeface="Times New Roman" panose="02020603050405020304" pitchFamily="18" charset="0"/>
              </a:rPr>
              <a:t>Auxilio Lacouture: </a:t>
            </a:r>
            <a:r>
              <a:rPr lang="es-CL" kern="100" dirty="0">
                <a:effectLst/>
                <a:latin typeface="Aptos" panose="020B0004020202020204" pitchFamily="34" charset="0"/>
                <a:ea typeface="Aptos" panose="020B0004020202020204" pitchFamily="34" charset="0"/>
                <a:cs typeface="Times New Roman" panose="02020603050405020304" pitchFamily="18" charset="0"/>
              </a:rPr>
              <a:t>poeta uruguaya, conoce en México a Belano y a Lima. </a:t>
            </a:r>
            <a:r>
              <a:rPr lang="es-CL" b="1" kern="100" dirty="0">
                <a:effectLst/>
                <a:latin typeface="Aptos" panose="020B0004020202020204" pitchFamily="34" charset="0"/>
                <a:ea typeface="Aptos" panose="020B0004020202020204" pitchFamily="34" charset="0"/>
                <a:cs typeface="Times New Roman" panose="02020603050405020304" pitchFamily="18" charset="0"/>
              </a:rPr>
              <a:t>Joaquín Vásquez Amaral: </a:t>
            </a:r>
            <a:r>
              <a:rPr lang="es-CL" kern="100" dirty="0">
                <a:effectLst/>
                <a:latin typeface="Aptos" panose="020B0004020202020204" pitchFamily="34" charset="0"/>
                <a:ea typeface="Aptos" panose="020B0004020202020204" pitchFamily="34" charset="0"/>
                <a:cs typeface="Times New Roman" panose="02020603050405020304" pitchFamily="18" charset="0"/>
              </a:rPr>
              <a:t>poeta residente en Estados Unidos, que conoce a los real </a:t>
            </a:r>
            <a:r>
              <a:rPr lang="es-CL" kern="100" dirty="0" err="1">
                <a:effectLst/>
                <a:latin typeface="Aptos" panose="020B0004020202020204" pitchFamily="34" charset="0"/>
                <a:ea typeface="Aptos" panose="020B0004020202020204" pitchFamily="34" charset="0"/>
                <a:cs typeface="Times New Roman" panose="02020603050405020304" pitchFamily="18" charset="0"/>
              </a:rPr>
              <a:t>visceralistas</a:t>
            </a:r>
            <a:r>
              <a:rPr lang="es-CL" kern="100" dirty="0">
                <a:effectLst/>
                <a:latin typeface="Aptos" panose="020B0004020202020204" pitchFamily="34" charset="0"/>
                <a:ea typeface="Aptos" panose="020B0004020202020204" pitchFamily="34" charset="0"/>
                <a:cs typeface="Times New Roman" panose="02020603050405020304" pitchFamily="18" charset="0"/>
              </a:rPr>
              <a:t> (incluyendo a Lima y Belano) en 1975, en México. </a:t>
            </a:r>
            <a:r>
              <a:rPr lang="es-CL" b="1" kern="100" dirty="0">
                <a:effectLst/>
                <a:latin typeface="Aptos" panose="020B0004020202020204" pitchFamily="34" charset="0"/>
                <a:ea typeface="Aptos" panose="020B0004020202020204" pitchFamily="34" charset="0"/>
                <a:cs typeface="Times New Roman" panose="02020603050405020304" pitchFamily="18" charset="0"/>
              </a:rPr>
              <a:t>Lisandro Morales: </a:t>
            </a:r>
            <a:r>
              <a:rPr lang="es-CL" kern="100" dirty="0">
                <a:effectLst/>
                <a:latin typeface="Aptos" panose="020B0004020202020204" pitchFamily="34" charset="0"/>
                <a:ea typeface="Aptos" panose="020B0004020202020204" pitchFamily="34" charset="0"/>
                <a:cs typeface="Times New Roman" panose="02020603050405020304" pitchFamily="18" charset="0"/>
              </a:rPr>
              <a:t>editor mexicano que entra en tratos con Arturo Belano durante la década del setenta. </a:t>
            </a:r>
            <a:r>
              <a:rPr lang="es-CL" sz="1800" b="1" kern="100" dirty="0">
                <a:effectLst/>
                <a:latin typeface="Aptos" panose="020B0004020202020204" pitchFamily="34" charset="0"/>
                <a:ea typeface="Aptos" panose="020B0004020202020204" pitchFamily="34" charset="0"/>
                <a:cs typeface="Times New Roman" panose="02020603050405020304" pitchFamily="18" charset="0"/>
              </a:rPr>
              <a:t>Rafael Barrios: </a:t>
            </a:r>
            <a:r>
              <a:rPr lang="es-CL" sz="1800" kern="100" dirty="0">
                <a:effectLst/>
                <a:latin typeface="Aptos" panose="020B0004020202020204" pitchFamily="34" charset="0"/>
                <a:ea typeface="Aptos" panose="020B0004020202020204" pitchFamily="34" charset="0"/>
                <a:cs typeface="Times New Roman" panose="02020603050405020304" pitchFamily="18" charset="0"/>
              </a:rPr>
              <a:t>poeta real </a:t>
            </a:r>
            <a:r>
              <a:rPr lang="es-CL" sz="1800" kern="100" dirty="0" err="1">
                <a:effectLst/>
                <a:latin typeface="Aptos" panose="020B0004020202020204" pitchFamily="34" charset="0"/>
                <a:ea typeface="Aptos" panose="020B0004020202020204" pitchFamily="34" charset="0"/>
                <a:cs typeface="Times New Roman" panose="02020603050405020304" pitchFamily="18" charset="0"/>
              </a:rPr>
              <a:t>visceralista</a:t>
            </a:r>
            <a:r>
              <a:rPr lang="es-CL" sz="1800" kern="100" dirty="0">
                <a:effectLst/>
                <a:latin typeface="Aptos" panose="020B0004020202020204" pitchFamily="34" charset="0"/>
                <a:ea typeface="Aptos" panose="020B0004020202020204" pitchFamily="34" charset="0"/>
                <a:cs typeface="Times New Roman" panose="02020603050405020304" pitchFamily="18" charset="0"/>
              </a:rPr>
              <a:t> mexicano, amigo de Lima y Belano durante los setenta. </a:t>
            </a:r>
            <a:r>
              <a:rPr lang="es-CL" sz="1800" b="1" kern="100" dirty="0">
                <a:effectLst/>
                <a:latin typeface="Aptos" panose="020B0004020202020204" pitchFamily="34" charset="0"/>
                <a:ea typeface="Aptos" panose="020B0004020202020204" pitchFamily="34" charset="0"/>
                <a:cs typeface="Times New Roman" panose="02020603050405020304" pitchFamily="18" charset="0"/>
              </a:rPr>
              <a:t>Felipe Müller: </a:t>
            </a:r>
            <a:r>
              <a:rPr lang="es-CL" sz="1800" kern="100" dirty="0">
                <a:effectLst/>
                <a:latin typeface="Aptos" panose="020B0004020202020204" pitchFamily="34" charset="0"/>
                <a:ea typeface="Aptos" panose="020B0004020202020204" pitchFamily="34" charset="0"/>
                <a:cs typeface="Times New Roman" panose="02020603050405020304" pitchFamily="18" charset="0"/>
              </a:rPr>
              <a:t>poeta chileno que perteneció a los real </a:t>
            </a:r>
            <a:r>
              <a:rPr lang="es-CL" sz="1800" kern="100" dirty="0" err="1">
                <a:effectLst/>
                <a:latin typeface="Aptos" panose="020B0004020202020204" pitchFamily="34" charset="0"/>
                <a:ea typeface="Aptos" panose="020B0004020202020204" pitchFamily="34" charset="0"/>
                <a:cs typeface="Times New Roman" panose="02020603050405020304" pitchFamily="18" charset="0"/>
              </a:rPr>
              <a:t>visceralistas</a:t>
            </a:r>
            <a:r>
              <a:rPr lang="es-CL" sz="1800" kern="100" dirty="0">
                <a:effectLst/>
                <a:latin typeface="Aptos" panose="020B0004020202020204" pitchFamily="34" charset="0"/>
                <a:ea typeface="Aptos" panose="020B0004020202020204" pitchFamily="34" charset="0"/>
                <a:cs typeface="Times New Roman" panose="02020603050405020304" pitchFamily="18" charset="0"/>
              </a:rPr>
              <a:t> en la década del setenta, es amigo de Belano toda la vida. </a:t>
            </a:r>
            <a:r>
              <a:rPr lang="es-CL" sz="1800" b="1" kern="100" dirty="0">
                <a:effectLst/>
                <a:latin typeface="Aptos" panose="020B0004020202020204" pitchFamily="34" charset="0"/>
                <a:ea typeface="Aptos" panose="020B0004020202020204" pitchFamily="34" charset="0"/>
                <a:cs typeface="Times New Roman" panose="02020603050405020304" pitchFamily="18" charset="0"/>
              </a:rPr>
              <a:t>Simone </a:t>
            </a:r>
            <a:r>
              <a:rPr lang="es-CL" sz="1800" b="1" kern="100" dirty="0" err="1">
                <a:effectLst/>
                <a:latin typeface="Aptos" panose="020B0004020202020204" pitchFamily="34" charset="0"/>
                <a:ea typeface="Aptos" panose="020B0004020202020204" pitchFamily="34" charset="0"/>
                <a:cs typeface="Times New Roman" panose="02020603050405020304" pitchFamily="18" charset="0"/>
              </a:rPr>
              <a:t>Darrieux</a:t>
            </a:r>
            <a:r>
              <a:rPr lang="es-CL" sz="1800" kern="100" dirty="0">
                <a:effectLst/>
                <a:latin typeface="Aptos" panose="020B0004020202020204" pitchFamily="34" charset="0"/>
                <a:ea typeface="Aptos" panose="020B0004020202020204" pitchFamily="34" charset="0"/>
                <a:cs typeface="Times New Roman" panose="02020603050405020304" pitchFamily="18" charset="0"/>
              </a:rPr>
              <a:t>: estudiante francesa que viaja a México en los setenta y conoce a Lima y Belano. </a:t>
            </a:r>
            <a:r>
              <a:rPr lang="es-CL" sz="1800" b="1" kern="100" dirty="0">
                <a:effectLst/>
                <a:latin typeface="Aptos" panose="020B0004020202020204" pitchFamily="34" charset="0"/>
                <a:ea typeface="Aptos" panose="020B0004020202020204" pitchFamily="34" charset="0"/>
                <a:cs typeface="Times New Roman" panose="02020603050405020304" pitchFamily="18" charset="0"/>
              </a:rPr>
              <a:t>Hipólito Garcés: </a:t>
            </a:r>
            <a:r>
              <a:rPr lang="es-CL" sz="1800" kern="100" dirty="0">
                <a:effectLst/>
                <a:latin typeface="Aptos" panose="020B0004020202020204" pitchFamily="34" charset="0"/>
                <a:ea typeface="Aptos" panose="020B0004020202020204" pitchFamily="34" charset="0"/>
                <a:cs typeface="Times New Roman" panose="02020603050405020304" pitchFamily="18" charset="0"/>
              </a:rPr>
              <a:t>poeta peruano residente en París, conoce a Lima en esta ciudad a finales de los setenta. </a:t>
            </a:r>
            <a:r>
              <a:rPr lang="es-CL" sz="1800" b="1" kern="100" dirty="0">
                <a:effectLst/>
                <a:latin typeface="Aptos" panose="020B0004020202020204" pitchFamily="34" charset="0"/>
                <a:ea typeface="Aptos" panose="020B0004020202020204" pitchFamily="34" charset="0"/>
                <a:cs typeface="Times New Roman" panose="02020603050405020304" pitchFamily="18" charset="0"/>
              </a:rPr>
              <a:t>Roberto Rosas: </a:t>
            </a:r>
            <a:r>
              <a:rPr lang="es-CL" sz="1800" kern="100" dirty="0">
                <a:effectLst/>
                <a:latin typeface="Aptos" panose="020B0004020202020204" pitchFamily="34" charset="0"/>
                <a:ea typeface="Aptos" panose="020B0004020202020204" pitchFamily="34" charset="0"/>
                <a:cs typeface="Times New Roman" panose="02020603050405020304" pitchFamily="18" charset="0"/>
              </a:rPr>
              <a:t>poeta peruano residente en París, en esta ciudad conoce a Lima. </a:t>
            </a:r>
            <a:r>
              <a:rPr lang="es-CL" sz="1800" b="1" kern="100" dirty="0">
                <a:effectLst/>
                <a:latin typeface="Aptos" panose="020B0004020202020204" pitchFamily="34" charset="0"/>
                <a:ea typeface="Aptos" panose="020B0004020202020204" pitchFamily="34" charset="0"/>
                <a:cs typeface="Times New Roman" panose="02020603050405020304" pitchFamily="18" charset="0"/>
              </a:rPr>
              <a:t>Sofía Pellegrini: </a:t>
            </a:r>
            <a:r>
              <a:rPr lang="es-CL" sz="1800" kern="100" dirty="0">
                <a:effectLst/>
                <a:latin typeface="Aptos" panose="020B0004020202020204" pitchFamily="34" charset="0"/>
                <a:ea typeface="Aptos" panose="020B0004020202020204" pitchFamily="34" charset="0"/>
                <a:cs typeface="Times New Roman" panose="02020603050405020304" pitchFamily="18" charset="0"/>
              </a:rPr>
              <a:t>poeta argentina residente en París, conoce a Lima en esta ciudad. </a:t>
            </a:r>
            <a:r>
              <a:rPr lang="es-CL" sz="1800" b="1" kern="100" dirty="0">
                <a:effectLst/>
                <a:latin typeface="Aptos" panose="020B0004020202020204" pitchFamily="34" charset="0"/>
                <a:ea typeface="Aptos" panose="020B0004020202020204" pitchFamily="34" charset="0"/>
                <a:cs typeface="Times New Roman" panose="02020603050405020304" pitchFamily="18" charset="0"/>
              </a:rPr>
              <a:t>Michel </a:t>
            </a:r>
            <a:r>
              <a:rPr lang="es-CL" sz="1800" b="1" kern="100" dirty="0" err="1">
                <a:effectLst/>
                <a:latin typeface="Aptos" panose="020B0004020202020204" pitchFamily="34" charset="0"/>
                <a:ea typeface="Aptos" panose="020B0004020202020204" pitchFamily="34" charset="0"/>
                <a:cs typeface="Times New Roman" panose="02020603050405020304" pitchFamily="18" charset="0"/>
              </a:rPr>
              <a:t>Bulteau</a:t>
            </a:r>
            <a:r>
              <a:rPr lang="es-CL" sz="1800" b="1" kern="100" dirty="0">
                <a:effectLst/>
                <a:latin typeface="Aptos" panose="020B0004020202020204" pitchFamily="34" charset="0"/>
                <a:ea typeface="Aptos" panose="020B0004020202020204" pitchFamily="34" charset="0"/>
                <a:cs typeface="Times New Roman" panose="02020603050405020304" pitchFamily="18" charset="0"/>
              </a:rPr>
              <a:t>: </a:t>
            </a:r>
            <a:r>
              <a:rPr lang="es-CL" sz="1800" kern="100" dirty="0">
                <a:effectLst/>
                <a:latin typeface="Aptos" panose="020B0004020202020204" pitchFamily="34" charset="0"/>
                <a:ea typeface="Aptos" panose="020B0004020202020204" pitchFamily="34" charset="0"/>
                <a:cs typeface="Times New Roman" panose="02020603050405020304" pitchFamily="18" charset="0"/>
              </a:rPr>
              <a:t>poeta francés que conoce a Lima en París en 1978. </a:t>
            </a:r>
            <a:r>
              <a:rPr lang="es-CL" sz="1800" b="1" kern="100" dirty="0">
                <a:effectLst/>
                <a:latin typeface="Aptos" panose="020B0004020202020204" pitchFamily="34" charset="0"/>
                <a:ea typeface="Aptos" panose="020B0004020202020204" pitchFamily="34" charset="0"/>
                <a:cs typeface="Times New Roman" panose="02020603050405020304" pitchFamily="18" charset="0"/>
              </a:rPr>
              <a:t>Mary Watson: </a:t>
            </a:r>
            <a:r>
              <a:rPr lang="es-CL" sz="1800" kern="100" dirty="0">
                <a:effectLst/>
                <a:latin typeface="Aptos" panose="020B0004020202020204" pitchFamily="34" charset="0"/>
                <a:ea typeface="Aptos" panose="020B0004020202020204" pitchFamily="34" charset="0"/>
                <a:cs typeface="Times New Roman" panose="02020603050405020304" pitchFamily="18" charset="0"/>
              </a:rPr>
              <a:t>estudiante de literatura inglesa, conoce a Belano en España durante un viaje que realiza por toda Europa, en 1978. </a:t>
            </a:r>
            <a:r>
              <a:rPr lang="es-CL" sz="1800" b="1" kern="100" dirty="0">
                <a:effectLst/>
                <a:latin typeface="Aptos" panose="020B0004020202020204" pitchFamily="34" charset="0"/>
                <a:ea typeface="Aptos" panose="020B0004020202020204" pitchFamily="34" charset="0"/>
                <a:cs typeface="Times New Roman" panose="02020603050405020304" pitchFamily="18" charset="0"/>
              </a:rPr>
              <a:t>Alain </a:t>
            </a:r>
            <a:r>
              <a:rPr lang="es-CL" sz="1800" b="1" kern="100" dirty="0" err="1">
                <a:effectLst/>
                <a:latin typeface="Aptos" panose="020B0004020202020204" pitchFamily="34" charset="0"/>
                <a:ea typeface="Aptos" panose="020B0004020202020204" pitchFamily="34" charset="0"/>
                <a:cs typeface="Times New Roman" panose="02020603050405020304" pitchFamily="18" charset="0"/>
              </a:rPr>
              <a:t>Lebert</a:t>
            </a:r>
            <a:r>
              <a:rPr lang="es-CL" sz="1800" b="1" kern="100" dirty="0">
                <a:effectLst/>
                <a:latin typeface="Aptos" panose="020B0004020202020204" pitchFamily="34" charset="0"/>
                <a:ea typeface="Aptos" panose="020B0004020202020204" pitchFamily="34" charset="0"/>
                <a:cs typeface="Times New Roman" panose="02020603050405020304" pitchFamily="18" charset="0"/>
              </a:rPr>
              <a:t>: </a:t>
            </a:r>
            <a:r>
              <a:rPr lang="es-CL" sz="1800" kern="100" dirty="0">
                <a:effectLst/>
                <a:latin typeface="Aptos" panose="020B0004020202020204" pitchFamily="34" charset="0"/>
                <a:ea typeface="Aptos" panose="020B0004020202020204" pitchFamily="34" charset="0"/>
                <a:cs typeface="Times New Roman" panose="02020603050405020304" pitchFamily="18" charset="0"/>
              </a:rPr>
              <a:t>marinero francés que conoce en 1978 a Lima y a Belano.  </a:t>
            </a:r>
            <a:r>
              <a:rPr lang="es-CL" sz="1800" b="1" kern="100" dirty="0">
                <a:effectLst/>
                <a:latin typeface="Aptos" panose="020B0004020202020204" pitchFamily="34" charset="0"/>
                <a:ea typeface="Aptos" panose="020B0004020202020204" pitchFamily="34" charset="0"/>
                <a:cs typeface="Times New Roman" panose="02020603050405020304" pitchFamily="18" charset="0"/>
              </a:rPr>
              <a:t>Norman </a:t>
            </a:r>
            <a:r>
              <a:rPr lang="es-CL" sz="1800" b="1" kern="100" dirty="0" err="1">
                <a:effectLst/>
                <a:latin typeface="Aptos" panose="020B0004020202020204" pitchFamily="34" charset="0"/>
                <a:ea typeface="Aptos" panose="020B0004020202020204" pitchFamily="34" charset="0"/>
                <a:cs typeface="Times New Roman" panose="02020603050405020304" pitchFamily="18" charset="0"/>
              </a:rPr>
              <a:t>Bolzman</a:t>
            </a:r>
            <a:r>
              <a:rPr lang="es-CL" sz="1800" b="1" kern="100" dirty="0">
                <a:effectLst/>
                <a:latin typeface="Aptos" panose="020B0004020202020204" pitchFamily="34" charset="0"/>
                <a:ea typeface="Aptos" panose="020B0004020202020204" pitchFamily="34" charset="0"/>
                <a:cs typeface="Times New Roman" panose="02020603050405020304" pitchFamily="18" charset="0"/>
              </a:rPr>
              <a:t>: </a:t>
            </a:r>
            <a:r>
              <a:rPr lang="es-CL" sz="1800" kern="100" dirty="0">
                <a:effectLst/>
                <a:latin typeface="Aptos" panose="020B0004020202020204" pitchFamily="34" charset="0"/>
                <a:ea typeface="Aptos" panose="020B0004020202020204" pitchFamily="34" charset="0"/>
                <a:cs typeface="Times New Roman" panose="02020603050405020304" pitchFamily="18" charset="0"/>
              </a:rPr>
              <a:t>filósofo mexicano residente en Tel-Aviv, conoció a los real </a:t>
            </a:r>
            <a:r>
              <a:rPr lang="es-CL" sz="1800" kern="100" dirty="0" err="1">
                <a:effectLst/>
                <a:latin typeface="Aptos" panose="020B0004020202020204" pitchFamily="34" charset="0"/>
                <a:ea typeface="Aptos" panose="020B0004020202020204" pitchFamily="34" charset="0"/>
                <a:cs typeface="Times New Roman" panose="02020603050405020304" pitchFamily="18" charset="0"/>
              </a:rPr>
              <a:t>visceralistas</a:t>
            </a:r>
            <a:r>
              <a:rPr lang="es-CL" sz="1800" kern="100" dirty="0">
                <a:effectLst/>
                <a:latin typeface="Aptos" panose="020B0004020202020204" pitchFamily="34" charset="0"/>
                <a:ea typeface="Aptos" panose="020B0004020202020204" pitchFamily="34" charset="0"/>
                <a:cs typeface="Times New Roman" panose="02020603050405020304" pitchFamily="18" charset="0"/>
              </a:rPr>
              <a:t> en México en la década del setenta, se reencuentra con Lima en Tel-Aviv a finales de los setenta.  </a:t>
            </a:r>
            <a:r>
              <a:rPr lang="es-CL" sz="1800" b="1" kern="100" dirty="0" err="1">
                <a:effectLst/>
                <a:latin typeface="Aptos" panose="020B0004020202020204" pitchFamily="34" charset="0"/>
                <a:ea typeface="Aptos" panose="020B0004020202020204" pitchFamily="34" charset="0"/>
                <a:cs typeface="Times New Roman" panose="02020603050405020304" pitchFamily="18" charset="0"/>
              </a:rPr>
              <a:t>Heimito</a:t>
            </a:r>
            <a:r>
              <a:rPr lang="es-CL" sz="1800" b="1" kern="100" dirty="0">
                <a:effectLst/>
                <a:latin typeface="Aptos" panose="020B0004020202020204" pitchFamily="34" charset="0"/>
                <a:ea typeface="Aptos" panose="020B0004020202020204" pitchFamily="34" charset="0"/>
                <a:cs typeface="Times New Roman" panose="02020603050405020304" pitchFamily="18" charset="0"/>
              </a:rPr>
              <a:t> </a:t>
            </a:r>
            <a:r>
              <a:rPr lang="es-CL" sz="1800" b="1" kern="100" dirty="0" err="1">
                <a:effectLst/>
                <a:latin typeface="Aptos" panose="020B0004020202020204" pitchFamily="34" charset="0"/>
                <a:ea typeface="Aptos" panose="020B0004020202020204" pitchFamily="34" charset="0"/>
                <a:cs typeface="Times New Roman" panose="02020603050405020304" pitchFamily="18" charset="0"/>
              </a:rPr>
              <a:t>Künst</a:t>
            </a:r>
            <a:r>
              <a:rPr lang="es-CL" sz="1800" b="1" kern="100" dirty="0">
                <a:effectLst/>
                <a:latin typeface="Aptos" panose="020B0004020202020204" pitchFamily="34" charset="0"/>
                <a:ea typeface="Aptos" panose="020B0004020202020204" pitchFamily="34" charset="0"/>
                <a:cs typeface="Times New Roman" panose="02020603050405020304" pitchFamily="18" charset="0"/>
              </a:rPr>
              <a:t>: </a:t>
            </a:r>
            <a:r>
              <a:rPr lang="es-CL" sz="1800" kern="100" dirty="0">
                <a:effectLst/>
                <a:latin typeface="Aptos" panose="020B0004020202020204" pitchFamily="34" charset="0"/>
                <a:ea typeface="Aptos" panose="020B0004020202020204" pitchFamily="34" charset="0"/>
                <a:cs typeface="Times New Roman" panose="02020603050405020304" pitchFamily="18" charset="0"/>
              </a:rPr>
              <a:t>criminal austríaco, conoce a Ulises Lima en una cárcel de Israel en 1980. </a:t>
            </a:r>
            <a:endParaRPr lang="es-CL" dirty="0"/>
          </a:p>
        </p:txBody>
      </p:sp>
    </p:spTree>
    <p:extLst>
      <p:ext uri="{BB962C8B-B14F-4D97-AF65-F5344CB8AC3E}">
        <p14:creationId xmlns:p14="http://schemas.microsoft.com/office/powerpoint/2010/main" val="34577610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4B8F957-AC50-7C51-F637-86D96EF9DD2C}"/>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C88626B-E731-178F-D5F2-73C286C9EA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556FBB12-FCD7-086A-4C5A-12593DC0F9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3" name="Freeform 5">
              <a:extLst>
                <a:ext uri="{FF2B5EF4-FFF2-40B4-BE49-F238E27FC236}">
                  <a16:creationId xmlns:a16="http://schemas.microsoft.com/office/drawing/2014/main" id="{7794CBC5-F733-9BA5-C162-DD3F22CD13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14" name="Freeform 6">
              <a:extLst>
                <a:ext uri="{FF2B5EF4-FFF2-40B4-BE49-F238E27FC236}">
                  <a16:creationId xmlns:a16="http://schemas.microsoft.com/office/drawing/2014/main" id="{5068CFB3-F5D6-AABC-B352-58B97BF33B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5" name="Freeform 7">
              <a:extLst>
                <a:ext uri="{FF2B5EF4-FFF2-40B4-BE49-F238E27FC236}">
                  <a16:creationId xmlns:a16="http://schemas.microsoft.com/office/drawing/2014/main" id="{A2844FF6-B376-F155-C30C-76501B929C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6" name="Freeform 8">
              <a:extLst>
                <a:ext uri="{FF2B5EF4-FFF2-40B4-BE49-F238E27FC236}">
                  <a16:creationId xmlns:a16="http://schemas.microsoft.com/office/drawing/2014/main" id="{9342B5E5-A338-C41B-735C-BCDEF37028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accent1">
                  <a:alpha val="18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7" name="Freeform 9">
              <a:extLst>
                <a:ext uri="{FF2B5EF4-FFF2-40B4-BE49-F238E27FC236}">
                  <a16:creationId xmlns:a16="http://schemas.microsoft.com/office/drawing/2014/main" id="{0CE87617-37BD-CB5B-D085-3A38E0276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accent1">
                  <a:alpha val="18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8" name="Freeform 10">
              <a:extLst>
                <a:ext uri="{FF2B5EF4-FFF2-40B4-BE49-F238E27FC236}">
                  <a16:creationId xmlns:a16="http://schemas.microsoft.com/office/drawing/2014/main" id="{E5A87BC3-CA15-1DA5-6F32-9ACFD5ED93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accent1">
                  <a:alpha val="18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9" name="Freeform 11">
              <a:extLst>
                <a:ext uri="{FF2B5EF4-FFF2-40B4-BE49-F238E27FC236}">
                  <a16:creationId xmlns:a16="http://schemas.microsoft.com/office/drawing/2014/main" id="{7CB6E26F-BA2C-8816-3A10-D44CB18BD0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0" name="Freeform 12">
              <a:extLst>
                <a:ext uri="{FF2B5EF4-FFF2-40B4-BE49-F238E27FC236}">
                  <a16:creationId xmlns:a16="http://schemas.microsoft.com/office/drawing/2014/main" id="{C6F1250C-4BDF-46FF-741D-7C44283A7A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1" name="Freeform 13">
              <a:extLst>
                <a:ext uri="{FF2B5EF4-FFF2-40B4-BE49-F238E27FC236}">
                  <a16:creationId xmlns:a16="http://schemas.microsoft.com/office/drawing/2014/main" id="{DC4CFF7F-CCB5-829A-0753-59EC79615F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2" name="Freeform 14">
              <a:extLst>
                <a:ext uri="{FF2B5EF4-FFF2-40B4-BE49-F238E27FC236}">
                  <a16:creationId xmlns:a16="http://schemas.microsoft.com/office/drawing/2014/main" id="{904F2B46-DB1D-F113-5C37-578AFE8300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accent1">
                  <a:alpha val="13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3" name="Freeform 15">
              <a:extLst>
                <a:ext uri="{FF2B5EF4-FFF2-40B4-BE49-F238E27FC236}">
                  <a16:creationId xmlns:a16="http://schemas.microsoft.com/office/drawing/2014/main" id="{68DB0867-E6ED-08A2-C82E-2297E3A1E8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accent1">
                  <a:alpha val="12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4" name="Freeform 16">
              <a:extLst>
                <a:ext uri="{FF2B5EF4-FFF2-40B4-BE49-F238E27FC236}">
                  <a16:creationId xmlns:a16="http://schemas.microsoft.com/office/drawing/2014/main" id="{6A7FA69E-3A5D-38CA-51FB-5FC16464F1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accent1">
                  <a:alpha val="13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5" name="Freeform 17">
              <a:extLst>
                <a:ext uri="{FF2B5EF4-FFF2-40B4-BE49-F238E27FC236}">
                  <a16:creationId xmlns:a16="http://schemas.microsoft.com/office/drawing/2014/main" id="{5CCCA0C6-B6C7-52A6-3913-C0DDFE5588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accent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6" name="Freeform 18">
              <a:extLst>
                <a:ext uri="{FF2B5EF4-FFF2-40B4-BE49-F238E27FC236}">
                  <a16:creationId xmlns:a16="http://schemas.microsoft.com/office/drawing/2014/main" id="{0122C40D-31C5-EDC4-ADA8-82D6C3DB54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accent1">
                  <a:alpha val="12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7" name="Freeform 19">
              <a:extLst>
                <a:ext uri="{FF2B5EF4-FFF2-40B4-BE49-F238E27FC236}">
                  <a16:creationId xmlns:a16="http://schemas.microsoft.com/office/drawing/2014/main" id="{D9803E8B-1E66-E4DB-EF66-E66EFAF679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accent1">
                  <a:alpha val="8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8" name="Freeform 20">
              <a:extLst>
                <a:ext uri="{FF2B5EF4-FFF2-40B4-BE49-F238E27FC236}">
                  <a16:creationId xmlns:a16="http://schemas.microsoft.com/office/drawing/2014/main" id="{D3B984A4-12D7-5AED-55B3-14DCEC9E6F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accent1">
                  <a:alpha val="12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9" name="Freeform 21">
              <a:extLst>
                <a:ext uri="{FF2B5EF4-FFF2-40B4-BE49-F238E27FC236}">
                  <a16:creationId xmlns:a16="http://schemas.microsoft.com/office/drawing/2014/main" id="{422F0E15-0B01-0ADC-7322-9B2D88C79F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accent1">
                  <a:alpha val="12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30" name="Freeform 22">
              <a:extLst>
                <a:ext uri="{FF2B5EF4-FFF2-40B4-BE49-F238E27FC236}">
                  <a16:creationId xmlns:a16="http://schemas.microsoft.com/office/drawing/2014/main" id="{65BECB64-7AE9-0730-96D5-26BF4468F2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accent1">
                  <a:alpha val="11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31" name="Freeform 23">
              <a:extLst>
                <a:ext uri="{FF2B5EF4-FFF2-40B4-BE49-F238E27FC236}">
                  <a16:creationId xmlns:a16="http://schemas.microsoft.com/office/drawing/2014/main" id="{E9B47D3C-62F0-91DE-FA96-CEBABDA8A8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accent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32" name="Freeform 24">
              <a:extLst>
                <a:ext uri="{FF2B5EF4-FFF2-40B4-BE49-F238E27FC236}">
                  <a16:creationId xmlns:a16="http://schemas.microsoft.com/office/drawing/2014/main" id="{2EC30571-44DF-37F7-F4CE-3AC5AD4A75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33" name="Freeform 25">
              <a:extLst>
                <a:ext uri="{FF2B5EF4-FFF2-40B4-BE49-F238E27FC236}">
                  <a16:creationId xmlns:a16="http://schemas.microsoft.com/office/drawing/2014/main" id="{857BF862-A2CD-985D-11ED-3BB72201C2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accent1">
                  <a:alpha val="8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grpSp>
      <p:sp>
        <p:nvSpPr>
          <p:cNvPr id="5" name="CuadroTexto 4">
            <a:extLst>
              <a:ext uri="{FF2B5EF4-FFF2-40B4-BE49-F238E27FC236}">
                <a16:creationId xmlns:a16="http://schemas.microsoft.com/office/drawing/2014/main" id="{02ED6542-9224-1AFF-9821-02179736CB75}"/>
              </a:ext>
            </a:extLst>
          </p:cNvPr>
          <p:cNvSpPr txBox="1"/>
          <p:nvPr/>
        </p:nvSpPr>
        <p:spPr>
          <a:xfrm>
            <a:off x="261938" y="142779"/>
            <a:ext cx="11930062" cy="6780446"/>
          </a:xfrm>
          <a:prstGeom prst="rect">
            <a:avLst/>
          </a:prstGeom>
          <a:noFill/>
        </p:spPr>
        <p:txBody>
          <a:bodyPr wrap="square">
            <a:spAutoFit/>
          </a:bodyPr>
          <a:lstStyle/>
          <a:p>
            <a:pPr marL="0" indent="0" algn="just">
              <a:lnSpc>
                <a:spcPct val="110000"/>
              </a:lnSpc>
              <a:spcAft>
                <a:spcPts val="800"/>
              </a:spcAft>
              <a:buNone/>
            </a:pPr>
            <a:r>
              <a:rPr lang="es-CL" sz="1800" b="1" kern="100" dirty="0">
                <a:effectLst/>
                <a:latin typeface="Calibri" panose="020F0502020204030204" pitchFamily="34" charset="0"/>
                <a:ea typeface="Calibri" panose="020F0502020204030204" pitchFamily="34" charset="0"/>
                <a:cs typeface="Calibri" panose="020F0502020204030204" pitchFamily="34" charset="0"/>
              </a:rPr>
              <a:t>José “Zopilote” Colina: </a:t>
            </a:r>
            <a:r>
              <a:rPr lang="es-CL" sz="1800" kern="100" dirty="0">
                <a:effectLst/>
                <a:latin typeface="Calibri" panose="020F0502020204030204" pitchFamily="34" charset="0"/>
                <a:ea typeface="Calibri" panose="020F0502020204030204" pitchFamily="34" charset="0"/>
                <a:cs typeface="Calibri" panose="020F0502020204030204" pitchFamily="34" charset="0"/>
              </a:rPr>
              <a:t>periodista mexicano que conoce a los real </a:t>
            </a:r>
            <a:r>
              <a:rPr lang="es-CL" sz="1800" kern="100" dirty="0" err="1">
                <a:effectLst/>
                <a:latin typeface="Calibri" panose="020F0502020204030204" pitchFamily="34" charset="0"/>
                <a:ea typeface="Calibri" panose="020F0502020204030204" pitchFamily="34" charset="0"/>
                <a:cs typeface="Calibri" panose="020F0502020204030204" pitchFamily="34" charset="0"/>
              </a:rPr>
              <a:t>visceralistas</a:t>
            </a:r>
            <a:r>
              <a:rPr lang="es-CL" sz="1800" kern="100" dirty="0">
                <a:effectLst/>
                <a:latin typeface="Calibri" panose="020F0502020204030204" pitchFamily="34" charset="0"/>
                <a:ea typeface="Calibri" panose="020F0502020204030204" pitchFamily="34" charset="0"/>
                <a:cs typeface="Calibri" panose="020F0502020204030204" pitchFamily="34" charset="0"/>
              </a:rPr>
              <a:t> en la década del setenta. </a:t>
            </a:r>
            <a:r>
              <a:rPr lang="es-CL" sz="1800" b="1" kern="100" dirty="0">
                <a:effectLst/>
                <a:latin typeface="Calibri" panose="020F0502020204030204" pitchFamily="34" charset="0"/>
                <a:ea typeface="Calibri" panose="020F0502020204030204" pitchFamily="34" charset="0"/>
                <a:cs typeface="Calibri" panose="020F0502020204030204" pitchFamily="34" charset="0"/>
              </a:rPr>
              <a:t>Verónica </a:t>
            </a:r>
            <a:r>
              <a:rPr lang="es-CL" sz="1800" b="1" kern="100" dirty="0" err="1">
                <a:effectLst/>
                <a:latin typeface="Calibri" panose="020F0502020204030204" pitchFamily="34" charset="0"/>
                <a:ea typeface="Calibri" panose="020F0502020204030204" pitchFamily="34" charset="0"/>
                <a:cs typeface="Calibri" panose="020F0502020204030204" pitchFamily="34" charset="0"/>
              </a:rPr>
              <a:t>Volkow</a:t>
            </a:r>
            <a:r>
              <a:rPr lang="es-CL" sz="1800" b="1" kern="100" dirty="0">
                <a:effectLst/>
                <a:latin typeface="Calibri" panose="020F0502020204030204" pitchFamily="34" charset="0"/>
                <a:ea typeface="Calibri" panose="020F0502020204030204" pitchFamily="34" charset="0"/>
                <a:cs typeface="Calibri" panose="020F0502020204030204" pitchFamily="34" charset="0"/>
              </a:rPr>
              <a:t>:</a:t>
            </a:r>
            <a:r>
              <a:rPr lang="es-CL" sz="1800" kern="100" dirty="0">
                <a:effectLst/>
                <a:latin typeface="Calibri" panose="020F0502020204030204" pitchFamily="34" charset="0"/>
                <a:ea typeface="Calibri" panose="020F0502020204030204" pitchFamily="34" charset="0"/>
                <a:cs typeface="Calibri" panose="020F0502020204030204" pitchFamily="34" charset="0"/>
              </a:rPr>
              <a:t> mexicana, bisnieta de Trotsky, conoce en los setenta a Lima y Belano.  </a:t>
            </a:r>
            <a:r>
              <a:rPr lang="es-CL" sz="1800" b="1" kern="100" dirty="0">
                <a:effectLst/>
                <a:latin typeface="Calibri" panose="020F0502020204030204" pitchFamily="34" charset="0"/>
                <a:ea typeface="Calibri" panose="020F0502020204030204" pitchFamily="34" charset="0"/>
                <a:cs typeface="Calibri" panose="020F0502020204030204" pitchFamily="34" charset="0"/>
              </a:rPr>
              <a:t>Alfonso Pérez </a:t>
            </a:r>
            <a:r>
              <a:rPr lang="es-CL" sz="1800" b="1" kern="100" dirty="0" err="1">
                <a:effectLst/>
                <a:latin typeface="Calibri" panose="020F0502020204030204" pitchFamily="34" charset="0"/>
                <a:ea typeface="Calibri" panose="020F0502020204030204" pitchFamily="34" charset="0"/>
                <a:cs typeface="Calibri" panose="020F0502020204030204" pitchFamily="34" charset="0"/>
              </a:rPr>
              <a:t>Camarga</a:t>
            </a:r>
            <a:r>
              <a:rPr lang="es-CL" sz="1800" b="1" kern="100" dirty="0">
                <a:effectLst/>
                <a:latin typeface="Calibri" panose="020F0502020204030204" pitchFamily="34" charset="0"/>
                <a:ea typeface="Calibri" panose="020F0502020204030204" pitchFamily="34" charset="0"/>
                <a:cs typeface="Calibri" panose="020F0502020204030204" pitchFamily="34" charset="0"/>
              </a:rPr>
              <a:t>: </a:t>
            </a:r>
            <a:r>
              <a:rPr lang="es-CL" sz="1800" kern="100" dirty="0">
                <a:effectLst/>
                <a:latin typeface="Calibri" panose="020F0502020204030204" pitchFamily="34" charset="0"/>
                <a:ea typeface="Calibri" panose="020F0502020204030204" pitchFamily="34" charset="0"/>
                <a:cs typeface="Calibri" panose="020F0502020204030204" pitchFamily="34" charset="0"/>
              </a:rPr>
              <a:t>pintor mexicano al que Lima y Belano le suministran droga a mediados de los setenta. </a:t>
            </a:r>
            <a:r>
              <a:rPr lang="es-CL" sz="1800" b="1" kern="100" dirty="0">
                <a:effectLst/>
                <a:latin typeface="Calibri" panose="020F0502020204030204" pitchFamily="34" charset="0"/>
                <a:ea typeface="Calibri" panose="020F0502020204030204" pitchFamily="34" charset="0"/>
                <a:cs typeface="Calibri" panose="020F0502020204030204" pitchFamily="34" charset="0"/>
              </a:rPr>
              <a:t>Hugo Montero</a:t>
            </a:r>
            <a:r>
              <a:rPr lang="es-CL" sz="1800" kern="100" dirty="0">
                <a:effectLst/>
                <a:latin typeface="Calibri" panose="020F0502020204030204" pitchFamily="34" charset="0"/>
                <a:ea typeface="Calibri" panose="020F0502020204030204" pitchFamily="34" charset="0"/>
                <a:cs typeface="Calibri" panose="020F0502020204030204" pitchFamily="34" charset="0"/>
              </a:rPr>
              <a:t>: literato mexicano, amigo de Ulises Lima.  </a:t>
            </a:r>
            <a:r>
              <a:rPr lang="es-CL" sz="1800" b="1" kern="100" dirty="0">
                <a:effectLst/>
                <a:latin typeface="Calibri" panose="020F0502020204030204" pitchFamily="34" charset="0"/>
                <a:ea typeface="Calibri" panose="020F0502020204030204" pitchFamily="34" charset="0"/>
                <a:cs typeface="Calibri" panose="020F0502020204030204" pitchFamily="34" charset="0"/>
              </a:rPr>
              <a:t>Xóchitl García:</a:t>
            </a:r>
            <a:r>
              <a:rPr lang="es-CL" sz="1800" kern="100" dirty="0">
                <a:effectLst/>
                <a:latin typeface="Calibri" panose="020F0502020204030204" pitchFamily="34" charset="0"/>
                <a:ea typeface="Calibri" panose="020F0502020204030204" pitchFamily="34" charset="0"/>
                <a:cs typeface="Calibri" panose="020F0502020204030204" pitchFamily="34" charset="0"/>
              </a:rPr>
              <a:t> poeta real </a:t>
            </a:r>
            <a:r>
              <a:rPr lang="es-CL" sz="1800" kern="100" dirty="0" err="1">
                <a:effectLst/>
                <a:latin typeface="Calibri" panose="020F0502020204030204" pitchFamily="34" charset="0"/>
                <a:ea typeface="Calibri" panose="020F0502020204030204" pitchFamily="34" charset="0"/>
                <a:cs typeface="Calibri" panose="020F0502020204030204" pitchFamily="34" charset="0"/>
              </a:rPr>
              <a:t>visceralista</a:t>
            </a:r>
            <a:r>
              <a:rPr lang="es-CL" sz="1800" kern="100" dirty="0">
                <a:effectLst/>
                <a:latin typeface="Calibri" panose="020F0502020204030204" pitchFamily="34" charset="0"/>
                <a:ea typeface="Calibri" panose="020F0502020204030204" pitchFamily="34" charset="0"/>
                <a:cs typeface="Calibri" panose="020F0502020204030204" pitchFamily="34" charset="0"/>
              </a:rPr>
              <a:t> mexicana, amiga de Lima y Belano en los setenta. </a:t>
            </a:r>
            <a:r>
              <a:rPr lang="es-CL" sz="1800" b="1" kern="100" dirty="0">
                <a:effectLst/>
                <a:latin typeface="Calibri" panose="020F0502020204030204" pitchFamily="34" charset="0"/>
                <a:ea typeface="Calibri" panose="020F0502020204030204" pitchFamily="34" charset="0"/>
                <a:cs typeface="Calibri" panose="020F0502020204030204" pitchFamily="34" charset="0"/>
              </a:rPr>
              <a:t>Andrés Ramírez: </a:t>
            </a:r>
            <a:r>
              <a:rPr lang="es-CL" sz="1800" kern="100" dirty="0">
                <a:effectLst/>
                <a:latin typeface="Calibri" panose="020F0502020204030204" pitchFamily="34" charset="0"/>
                <a:ea typeface="Calibri" panose="020F0502020204030204" pitchFamily="34" charset="0"/>
                <a:cs typeface="Calibri" panose="020F0502020204030204" pitchFamily="34" charset="0"/>
              </a:rPr>
              <a:t>exiliado chileno en Barcelona, conoce a Belano en esta ciudad en la década del ochenta. </a:t>
            </a:r>
            <a:r>
              <a:rPr lang="es-CL" sz="1800" b="1" kern="100" dirty="0">
                <a:effectLst/>
                <a:latin typeface="Calibri" panose="020F0502020204030204" pitchFamily="34" charset="0"/>
                <a:ea typeface="Calibri" panose="020F0502020204030204" pitchFamily="34" charset="0"/>
                <a:cs typeface="Calibri" panose="020F0502020204030204" pitchFamily="34" charset="0"/>
              </a:rPr>
              <a:t>Abel Romero: </a:t>
            </a:r>
            <a:r>
              <a:rPr lang="es-CL" sz="1800" kern="100" dirty="0">
                <a:effectLst/>
                <a:latin typeface="Calibri" panose="020F0502020204030204" pitchFamily="34" charset="0"/>
                <a:ea typeface="Calibri" panose="020F0502020204030204" pitchFamily="34" charset="0"/>
                <a:cs typeface="Calibri" panose="020F0502020204030204" pitchFamily="34" charset="0"/>
              </a:rPr>
              <a:t>exiliado chileno radicado en París, conoce a Belano en esta ciudad en la década del ochenta. </a:t>
            </a:r>
            <a:r>
              <a:rPr lang="es-CL" sz="1800" b="1" kern="100" dirty="0">
                <a:effectLst/>
                <a:latin typeface="Calibri" panose="020F0502020204030204" pitchFamily="34" charset="0"/>
                <a:ea typeface="Calibri" panose="020F0502020204030204" pitchFamily="34" charset="0"/>
                <a:cs typeface="Calibri" panose="020F0502020204030204" pitchFamily="34" charset="0"/>
              </a:rPr>
              <a:t>Edith Oster:</a:t>
            </a:r>
            <a:r>
              <a:rPr lang="es-CL" sz="1800" kern="100" dirty="0">
                <a:effectLst/>
                <a:latin typeface="Calibri" panose="020F0502020204030204" pitchFamily="34" charset="0"/>
                <a:ea typeface="Calibri" panose="020F0502020204030204" pitchFamily="34" charset="0"/>
                <a:cs typeface="Calibri" panose="020F0502020204030204" pitchFamily="34" charset="0"/>
              </a:rPr>
              <a:t> mexicana, conoce a los real </a:t>
            </a:r>
            <a:r>
              <a:rPr lang="es-CL" sz="1800" kern="100" dirty="0" err="1">
                <a:effectLst/>
                <a:latin typeface="Calibri" panose="020F0502020204030204" pitchFamily="34" charset="0"/>
                <a:ea typeface="Calibri" panose="020F0502020204030204" pitchFamily="34" charset="0"/>
                <a:cs typeface="Calibri" panose="020F0502020204030204" pitchFamily="34" charset="0"/>
              </a:rPr>
              <a:t>visceralistas</a:t>
            </a:r>
            <a:r>
              <a:rPr lang="es-CL" sz="1800" kern="100" dirty="0">
                <a:effectLst/>
                <a:latin typeface="Calibri" panose="020F0502020204030204" pitchFamily="34" charset="0"/>
                <a:ea typeface="Calibri" panose="020F0502020204030204" pitchFamily="34" charset="0"/>
                <a:cs typeface="Calibri" panose="020F0502020204030204" pitchFamily="34" charset="0"/>
              </a:rPr>
              <a:t>, es compañera sentimental de Belano. </a:t>
            </a:r>
            <a:r>
              <a:rPr lang="es-CL" sz="1800" b="1" kern="100" dirty="0">
                <a:effectLst/>
                <a:latin typeface="Calibri" panose="020F0502020204030204" pitchFamily="34" charset="0"/>
                <a:ea typeface="Calibri" panose="020F0502020204030204" pitchFamily="34" charset="0"/>
                <a:cs typeface="Calibri" panose="020F0502020204030204" pitchFamily="34" charset="0"/>
              </a:rPr>
              <a:t>Xosé </a:t>
            </a:r>
            <a:r>
              <a:rPr lang="es-CL" sz="1800" b="1" kern="100" dirty="0" err="1">
                <a:effectLst/>
                <a:latin typeface="Calibri" panose="020F0502020204030204" pitchFamily="34" charset="0"/>
                <a:ea typeface="Calibri" panose="020F0502020204030204" pitchFamily="34" charset="0"/>
                <a:cs typeface="Calibri" panose="020F0502020204030204" pitchFamily="34" charset="0"/>
              </a:rPr>
              <a:t>Lendoiro</a:t>
            </a:r>
            <a:r>
              <a:rPr lang="es-CL" sz="1800" b="1" kern="100" dirty="0">
                <a:effectLst/>
                <a:latin typeface="Calibri" panose="020F0502020204030204" pitchFamily="34" charset="0"/>
                <a:ea typeface="Calibri" panose="020F0502020204030204" pitchFamily="34" charset="0"/>
                <a:cs typeface="Calibri" panose="020F0502020204030204" pitchFamily="34" charset="0"/>
              </a:rPr>
              <a:t>: </a:t>
            </a:r>
            <a:r>
              <a:rPr lang="es-CL" sz="1800" kern="100" dirty="0">
                <a:effectLst/>
                <a:latin typeface="Calibri" panose="020F0502020204030204" pitchFamily="34" charset="0"/>
                <a:ea typeface="Calibri" panose="020F0502020204030204" pitchFamily="34" charset="0"/>
                <a:cs typeface="Calibri" panose="020F0502020204030204" pitchFamily="34" charset="0"/>
              </a:rPr>
              <a:t>abogado y poeta español, conoce a Belano en el camping de Castroverde a comienzos de los noventa. </a:t>
            </a:r>
            <a:r>
              <a:rPr lang="es-CL" sz="1800" b="1" kern="100" dirty="0">
                <a:effectLst/>
                <a:latin typeface="Calibri" panose="020F0502020204030204" pitchFamily="34" charset="0"/>
                <a:ea typeface="Calibri" panose="020F0502020204030204" pitchFamily="34" charset="0"/>
                <a:cs typeface="Calibri" panose="020F0502020204030204" pitchFamily="34" charset="0"/>
              </a:rPr>
              <a:t>Daniel Grossman:</a:t>
            </a:r>
            <a:r>
              <a:rPr lang="es-CL" sz="1800" kern="100" dirty="0">
                <a:effectLst/>
                <a:latin typeface="Calibri" panose="020F0502020204030204" pitchFamily="34" charset="0"/>
                <a:ea typeface="Calibri" panose="020F0502020204030204" pitchFamily="34" charset="0"/>
                <a:cs typeface="Calibri" panose="020F0502020204030204" pitchFamily="34" charset="0"/>
              </a:rPr>
              <a:t> mexicano, conoció en su juventud a los real </a:t>
            </a:r>
            <a:r>
              <a:rPr lang="es-CL" sz="1800" kern="100" dirty="0" err="1">
                <a:effectLst/>
                <a:latin typeface="Calibri" panose="020F0502020204030204" pitchFamily="34" charset="0"/>
                <a:ea typeface="Calibri" panose="020F0502020204030204" pitchFamily="34" charset="0"/>
                <a:cs typeface="Calibri" panose="020F0502020204030204" pitchFamily="34" charset="0"/>
              </a:rPr>
              <a:t>visceralistas</a:t>
            </a:r>
            <a:r>
              <a:rPr lang="es-CL" sz="1800" kern="100" dirty="0">
                <a:effectLst/>
                <a:latin typeface="Calibri" panose="020F0502020204030204" pitchFamily="34" charset="0"/>
                <a:ea typeface="Calibri" panose="020F0502020204030204" pitchFamily="34" charset="0"/>
                <a:cs typeface="Calibri" panose="020F0502020204030204" pitchFamily="34" charset="0"/>
              </a:rPr>
              <a:t> y a Ulises Lima. </a:t>
            </a:r>
            <a:r>
              <a:rPr lang="es-CL" sz="1800" b="1" kern="100" dirty="0">
                <a:effectLst/>
                <a:latin typeface="Calibri" panose="020F0502020204030204" pitchFamily="34" charset="0"/>
                <a:ea typeface="Calibri" panose="020F0502020204030204" pitchFamily="34" charset="0"/>
                <a:cs typeface="Calibri" panose="020F0502020204030204" pitchFamily="34" charset="0"/>
              </a:rPr>
              <a:t>Susana Puig: </a:t>
            </a:r>
            <a:r>
              <a:rPr lang="es-CL" sz="1800" kern="100" dirty="0">
                <a:effectLst/>
                <a:latin typeface="Calibri" panose="020F0502020204030204" pitchFamily="34" charset="0"/>
                <a:ea typeface="Calibri" panose="020F0502020204030204" pitchFamily="34" charset="0"/>
                <a:cs typeface="Calibri" panose="020F0502020204030204" pitchFamily="34" charset="0"/>
              </a:rPr>
              <a:t>española, compañera sentimental de Belano a comienzos de los noventa. </a:t>
            </a:r>
            <a:r>
              <a:rPr lang="es-CL" sz="1800" b="1" kern="100" dirty="0">
                <a:effectLst/>
                <a:latin typeface="Calibri" panose="020F0502020204030204" pitchFamily="34" charset="0"/>
                <a:ea typeface="Calibri" panose="020F0502020204030204" pitchFamily="34" charset="0"/>
                <a:cs typeface="Calibri" panose="020F0502020204030204" pitchFamily="34" charset="0"/>
              </a:rPr>
              <a:t>Guillem Piña:</a:t>
            </a:r>
            <a:r>
              <a:rPr lang="es-CL" sz="1800" kern="100" dirty="0">
                <a:effectLst/>
                <a:latin typeface="Calibri" panose="020F0502020204030204" pitchFamily="34" charset="0"/>
                <a:ea typeface="Calibri" panose="020F0502020204030204" pitchFamily="34" charset="0"/>
                <a:cs typeface="Calibri" panose="020F0502020204030204" pitchFamily="34" charset="0"/>
              </a:rPr>
              <a:t> español, amigo de Belano desde la década del setenta. </a:t>
            </a:r>
            <a:r>
              <a:rPr lang="es-CL" sz="1800" b="1" kern="100" dirty="0">
                <a:effectLst/>
                <a:latin typeface="Calibri" panose="020F0502020204030204" pitchFamily="34" charset="0"/>
                <a:ea typeface="Calibri" panose="020F0502020204030204" pitchFamily="34" charset="0"/>
                <a:cs typeface="Calibri" panose="020F0502020204030204" pitchFamily="34" charset="0"/>
              </a:rPr>
              <a:t>Jaume Planells: </a:t>
            </a:r>
            <a:r>
              <a:rPr lang="es-CL" sz="1800" kern="100" dirty="0">
                <a:effectLst/>
                <a:latin typeface="Calibri" panose="020F0502020204030204" pitchFamily="34" charset="0"/>
                <a:ea typeface="Calibri" panose="020F0502020204030204" pitchFamily="34" charset="0"/>
                <a:cs typeface="Calibri" panose="020F0502020204030204" pitchFamily="34" charset="0"/>
              </a:rPr>
              <a:t>español, amigo del crítico Iñaki </a:t>
            </a:r>
            <a:r>
              <a:rPr lang="es-CL" sz="1800" kern="100" dirty="0" err="1">
                <a:effectLst/>
                <a:latin typeface="Calibri" panose="020F0502020204030204" pitchFamily="34" charset="0"/>
                <a:ea typeface="Calibri" panose="020F0502020204030204" pitchFamily="34" charset="0"/>
                <a:cs typeface="Calibri" panose="020F0502020204030204" pitchFamily="34" charset="0"/>
              </a:rPr>
              <a:t>Echavarne</a:t>
            </a:r>
            <a:r>
              <a:rPr lang="es-CL" sz="1800" kern="100" dirty="0">
                <a:effectLst/>
                <a:latin typeface="Calibri" panose="020F0502020204030204" pitchFamily="34" charset="0"/>
                <a:ea typeface="Calibri" panose="020F0502020204030204" pitchFamily="34" charset="0"/>
                <a:cs typeface="Calibri" panose="020F0502020204030204" pitchFamily="34" charset="0"/>
              </a:rPr>
              <a:t>, a quien Belano reta a duelo. </a:t>
            </a:r>
            <a:r>
              <a:rPr lang="es-CL" sz="1800" b="1" kern="100" dirty="0">
                <a:effectLst/>
                <a:latin typeface="Calibri" panose="020F0502020204030204" pitchFamily="34" charset="0"/>
                <a:ea typeface="Calibri" panose="020F0502020204030204" pitchFamily="34" charset="0"/>
                <a:cs typeface="Calibri" panose="020F0502020204030204" pitchFamily="34" charset="0"/>
              </a:rPr>
              <a:t>Iñaki </a:t>
            </a:r>
            <a:r>
              <a:rPr lang="es-CL" sz="1800" b="1" kern="100" dirty="0" err="1">
                <a:effectLst/>
                <a:latin typeface="Calibri" panose="020F0502020204030204" pitchFamily="34" charset="0"/>
                <a:ea typeface="Calibri" panose="020F0502020204030204" pitchFamily="34" charset="0"/>
                <a:cs typeface="Calibri" panose="020F0502020204030204" pitchFamily="34" charset="0"/>
              </a:rPr>
              <a:t>Echavarne</a:t>
            </a:r>
            <a:r>
              <a:rPr lang="es-CL" sz="1800" b="1" kern="100" dirty="0">
                <a:effectLst/>
                <a:latin typeface="Calibri" panose="020F0502020204030204" pitchFamily="34" charset="0"/>
                <a:ea typeface="Calibri" panose="020F0502020204030204" pitchFamily="34" charset="0"/>
                <a:cs typeface="Calibri" panose="020F0502020204030204" pitchFamily="34" charset="0"/>
              </a:rPr>
              <a:t>:</a:t>
            </a:r>
            <a:r>
              <a:rPr lang="es-CL" sz="1800" kern="100" dirty="0">
                <a:effectLst/>
                <a:latin typeface="Calibri" panose="020F0502020204030204" pitchFamily="34" charset="0"/>
                <a:ea typeface="Calibri" panose="020F0502020204030204" pitchFamily="34" charset="0"/>
                <a:cs typeface="Calibri" panose="020F0502020204030204" pitchFamily="34" charset="0"/>
              </a:rPr>
              <a:t> crítico español a quien Belano reta a duelo en la década del noventa. </a:t>
            </a:r>
            <a:r>
              <a:rPr lang="es-CL" sz="1800" b="1" kern="100" dirty="0">
                <a:effectLst/>
                <a:latin typeface="Calibri" panose="020F0502020204030204" pitchFamily="34" charset="0"/>
                <a:ea typeface="Calibri" panose="020F0502020204030204" pitchFamily="34" charset="0"/>
                <a:cs typeface="Calibri" panose="020F0502020204030204" pitchFamily="34" charset="0"/>
              </a:rPr>
              <a:t>Aurelio Baca: </a:t>
            </a:r>
            <a:r>
              <a:rPr lang="es-CL" sz="1800" kern="100" dirty="0">
                <a:effectLst/>
                <a:latin typeface="Calibri" panose="020F0502020204030204" pitchFamily="34" charset="0"/>
                <a:ea typeface="Calibri" panose="020F0502020204030204" pitchFamily="34" charset="0"/>
                <a:cs typeface="Calibri" panose="020F0502020204030204" pitchFamily="34" charset="0"/>
              </a:rPr>
              <a:t>escritor español muy influyente, Belano se burla de él en una de sus novelas. </a:t>
            </a:r>
            <a:r>
              <a:rPr lang="es-CL" sz="1800" b="1" kern="100" dirty="0">
                <a:effectLst/>
                <a:latin typeface="Calibri" panose="020F0502020204030204" pitchFamily="34" charset="0"/>
                <a:ea typeface="Calibri" panose="020F0502020204030204" pitchFamily="34" charset="0"/>
                <a:cs typeface="Calibri" panose="020F0502020204030204" pitchFamily="34" charset="0"/>
              </a:rPr>
              <a:t>Pere Ordóñez: </a:t>
            </a:r>
            <a:r>
              <a:rPr lang="es-CL" sz="1800" kern="100" dirty="0">
                <a:effectLst/>
                <a:latin typeface="Calibri" panose="020F0502020204030204" pitchFamily="34" charset="0"/>
                <a:ea typeface="Calibri" panose="020F0502020204030204" pitchFamily="34" charset="0"/>
                <a:cs typeface="Calibri" panose="020F0502020204030204" pitchFamily="34" charset="0"/>
              </a:rPr>
              <a:t>escritor español, conferencista en la Feria del Libro de Madrid de 1994 (sin relación aparente con Lima o Belano). </a:t>
            </a:r>
            <a:r>
              <a:rPr lang="es-CL" sz="1800" b="1" kern="100" dirty="0">
                <a:effectLst/>
                <a:latin typeface="Calibri" panose="020F0502020204030204" pitchFamily="34" charset="0"/>
                <a:ea typeface="Calibri" panose="020F0502020204030204" pitchFamily="34" charset="0"/>
                <a:cs typeface="Calibri" panose="020F0502020204030204" pitchFamily="34" charset="0"/>
              </a:rPr>
              <a:t>Julio Martínez Morales: </a:t>
            </a:r>
            <a:r>
              <a:rPr lang="es-CL" sz="1800" kern="100" dirty="0">
                <a:effectLst/>
                <a:latin typeface="Calibri" panose="020F0502020204030204" pitchFamily="34" charset="0"/>
                <a:ea typeface="Calibri" panose="020F0502020204030204" pitchFamily="34" charset="0"/>
                <a:cs typeface="Calibri" panose="020F0502020204030204" pitchFamily="34" charset="0"/>
              </a:rPr>
              <a:t>escritor español, conferencista en la Feria del Libro de Madrid de 1994 (sin relación aparente con Lima o Belano). </a:t>
            </a:r>
            <a:r>
              <a:rPr lang="es-CL" sz="1800" b="1" kern="100" dirty="0">
                <a:effectLst/>
                <a:latin typeface="Calibri" panose="020F0502020204030204" pitchFamily="34" charset="0"/>
                <a:ea typeface="Calibri" panose="020F0502020204030204" pitchFamily="34" charset="0"/>
                <a:cs typeface="Calibri" panose="020F0502020204030204" pitchFamily="34" charset="0"/>
              </a:rPr>
              <a:t>Pablo del Valle:</a:t>
            </a:r>
            <a:r>
              <a:rPr lang="es-CL" sz="1800" kern="100" dirty="0">
                <a:effectLst/>
                <a:latin typeface="Calibri" panose="020F0502020204030204" pitchFamily="34" charset="0"/>
                <a:ea typeface="Calibri" panose="020F0502020204030204" pitchFamily="34" charset="0"/>
                <a:cs typeface="Calibri" panose="020F0502020204030204" pitchFamily="34" charset="0"/>
              </a:rPr>
              <a:t> escritor español, conferencista en la Feria del Libro de Madrid de 1994 (sin relación aparente con Lima o Belano). </a:t>
            </a:r>
            <a:r>
              <a:rPr lang="es-CL" sz="1800" b="1" kern="100" dirty="0">
                <a:effectLst/>
                <a:latin typeface="Calibri" panose="020F0502020204030204" pitchFamily="34" charset="0"/>
                <a:ea typeface="Calibri" panose="020F0502020204030204" pitchFamily="34" charset="0"/>
                <a:cs typeface="Calibri" panose="020F0502020204030204" pitchFamily="34" charset="0"/>
              </a:rPr>
              <a:t>Marco Antonio Palacios: </a:t>
            </a:r>
            <a:r>
              <a:rPr lang="es-CL" sz="1800" kern="100" dirty="0">
                <a:effectLst/>
                <a:latin typeface="Calibri" panose="020F0502020204030204" pitchFamily="34" charset="0"/>
                <a:ea typeface="Calibri" panose="020F0502020204030204" pitchFamily="34" charset="0"/>
                <a:cs typeface="Calibri" panose="020F0502020204030204" pitchFamily="34" charset="0"/>
              </a:rPr>
              <a:t>escritor español, conferencista en la Feria del Libro de Madrid de 1994 (sin relación aparente con Lima o Belano). </a:t>
            </a:r>
            <a:r>
              <a:rPr lang="es-CL" sz="1800" b="1" kern="100" dirty="0">
                <a:effectLst/>
                <a:latin typeface="Calibri" panose="020F0502020204030204" pitchFamily="34" charset="0"/>
                <a:ea typeface="Calibri" panose="020F0502020204030204" pitchFamily="34" charset="0"/>
                <a:cs typeface="Calibri" panose="020F0502020204030204" pitchFamily="34" charset="0"/>
              </a:rPr>
              <a:t>Hernando García León: </a:t>
            </a:r>
            <a:r>
              <a:rPr lang="es-CL" sz="1800" kern="100" dirty="0">
                <a:effectLst/>
                <a:latin typeface="Calibri" panose="020F0502020204030204" pitchFamily="34" charset="0"/>
                <a:ea typeface="Calibri" panose="020F0502020204030204" pitchFamily="34" charset="0"/>
                <a:cs typeface="Calibri" panose="020F0502020204030204" pitchFamily="34" charset="0"/>
              </a:rPr>
              <a:t>escritor español, conferencista en la Feria del Libro de Madrid de 1994 (sin relación aparente con Lima o Belano). </a:t>
            </a:r>
            <a:r>
              <a:rPr lang="es-CL" sz="1800" b="1" kern="100" dirty="0">
                <a:effectLst/>
                <a:latin typeface="Calibri" panose="020F0502020204030204" pitchFamily="34" charset="0"/>
                <a:ea typeface="Calibri" panose="020F0502020204030204" pitchFamily="34" charset="0"/>
                <a:cs typeface="Calibri" panose="020F0502020204030204" pitchFamily="34" charset="0"/>
              </a:rPr>
              <a:t>Pelayo </a:t>
            </a:r>
            <a:r>
              <a:rPr lang="es-CL" sz="1800" b="1" kern="100" dirty="0" err="1">
                <a:effectLst/>
                <a:latin typeface="Calibri" panose="020F0502020204030204" pitchFamily="34" charset="0"/>
                <a:ea typeface="Calibri" panose="020F0502020204030204" pitchFamily="34" charset="0"/>
                <a:cs typeface="Calibri" panose="020F0502020204030204" pitchFamily="34" charset="0"/>
              </a:rPr>
              <a:t>Barrendoáin</a:t>
            </a:r>
            <a:r>
              <a:rPr lang="es-CL" sz="1800" b="1" kern="100" dirty="0">
                <a:effectLst/>
                <a:latin typeface="Calibri" panose="020F0502020204030204" pitchFamily="34" charset="0"/>
                <a:ea typeface="Calibri" panose="020F0502020204030204" pitchFamily="34" charset="0"/>
                <a:cs typeface="Calibri" panose="020F0502020204030204" pitchFamily="34" charset="0"/>
              </a:rPr>
              <a:t>:</a:t>
            </a:r>
            <a:r>
              <a:rPr lang="es-CL" sz="1800" kern="100" dirty="0">
                <a:effectLst/>
                <a:latin typeface="Calibri" panose="020F0502020204030204" pitchFamily="34" charset="0"/>
                <a:ea typeface="Calibri" panose="020F0502020204030204" pitchFamily="34" charset="0"/>
                <a:cs typeface="Calibri" panose="020F0502020204030204" pitchFamily="34" charset="0"/>
              </a:rPr>
              <a:t> escritor español, conferencista en la Feria del Libro de Madrid de 1994 (sin relación aparente con Lima o Belano). </a:t>
            </a:r>
            <a:r>
              <a:rPr lang="es-CL" sz="1800" b="1" kern="100" dirty="0">
                <a:effectLst/>
                <a:latin typeface="Calibri" panose="020F0502020204030204" pitchFamily="34" charset="0"/>
                <a:ea typeface="Calibri" panose="020F0502020204030204" pitchFamily="34" charset="0"/>
                <a:cs typeface="Calibri" panose="020F0502020204030204" pitchFamily="34" charset="0"/>
              </a:rPr>
              <a:t>Clara Cabeza:</a:t>
            </a:r>
            <a:r>
              <a:rPr lang="es-CL" sz="1800" kern="100" dirty="0">
                <a:effectLst/>
                <a:latin typeface="Calibri" panose="020F0502020204030204" pitchFamily="34" charset="0"/>
                <a:ea typeface="Calibri" panose="020F0502020204030204" pitchFamily="34" charset="0"/>
                <a:cs typeface="Calibri" panose="020F0502020204030204" pitchFamily="34" charset="0"/>
              </a:rPr>
              <a:t> secretaria personal de Octavio Paz, ambos conocen a Lima a mediados de los noventa, en México D.F. </a:t>
            </a:r>
            <a:r>
              <a:rPr lang="es-CL" sz="1800" b="1" kern="100" dirty="0">
                <a:effectLst/>
                <a:latin typeface="Calibri" panose="020F0502020204030204" pitchFamily="34" charset="0"/>
                <a:ea typeface="Calibri" panose="020F0502020204030204" pitchFamily="34" charset="0"/>
                <a:cs typeface="Calibri" panose="020F0502020204030204" pitchFamily="34" charset="0"/>
              </a:rPr>
              <a:t> María Teresa Solsona Ribot: </a:t>
            </a:r>
            <a:r>
              <a:rPr lang="es-CL" sz="1800" kern="100" dirty="0">
                <a:effectLst/>
                <a:latin typeface="Calibri" panose="020F0502020204030204" pitchFamily="34" charset="0"/>
                <a:ea typeface="Calibri" panose="020F0502020204030204" pitchFamily="34" charset="0"/>
                <a:cs typeface="Calibri" panose="020F0502020204030204" pitchFamily="34" charset="0"/>
              </a:rPr>
              <a:t>fisicoculturista española, se hace amiga de Belano a mediados de los noventa.  Jacobo Urenda: periodista argentino, conoce a Belano en África en 1996.  </a:t>
            </a:r>
            <a:r>
              <a:rPr lang="es-CL" sz="1800" b="1" kern="100" dirty="0">
                <a:effectLst/>
                <a:latin typeface="Calibri" panose="020F0502020204030204" pitchFamily="34" charset="0"/>
                <a:ea typeface="Calibri" panose="020F0502020204030204" pitchFamily="34" charset="0"/>
                <a:cs typeface="Calibri" panose="020F0502020204030204" pitchFamily="34" charset="0"/>
              </a:rPr>
              <a:t>Ernesto García Grajales:</a:t>
            </a:r>
            <a:r>
              <a:rPr lang="es-CL" sz="1800" kern="100" dirty="0">
                <a:effectLst/>
                <a:latin typeface="Calibri" panose="020F0502020204030204" pitchFamily="34" charset="0"/>
                <a:ea typeface="Calibri" panose="020F0502020204030204" pitchFamily="34" charset="0"/>
                <a:cs typeface="Calibri" panose="020F0502020204030204" pitchFamily="34" charset="0"/>
              </a:rPr>
              <a:t> crítico mexicano estudioso del real </a:t>
            </a:r>
            <a:r>
              <a:rPr lang="es-CL" sz="1800" kern="100" dirty="0" err="1">
                <a:effectLst/>
                <a:latin typeface="Calibri" panose="020F0502020204030204" pitchFamily="34" charset="0"/>
                <a:ea typeface="Calibri" panose="020F0502020204030204" pitchFamily="34" charset="0"/>
                <a:cs typeface="Calibri" panose="020F0502020204030204" pitchFamily="34" charset="0"/>
              </a:rPr>
              <a:t>visceralismo</a:t>
            </a:r>
            <a:r>
              <a:rPr lang="es-CL" sz="1800" kern="100" dirty="0">
                <a:effectLst/>
                <a:latin typeface="Calibri" panose="020F0502020204030204" pitchFamily="34" charset="0"/>
                <a:ea typeface="Calibri" panose="020F0502020204030204" pitchFamily="34" charset="0"/>
                <a:cs typeface="Calibri" panose="020F0502020204030204" pitchFamily="34" charset="0"/>
              </a:rPr>
              <a:t> durante la década del noventa.</a:t>
            </a:r>
          </a:p>
        </p:txBody>
      </p:sp>
    </p:spTree>
    <p:extLst>
      <p:ext uri="{BB962C8B-B14F-4D97-AF65-F5344CB8AC3E}">
        <p14:creationId xmlns:p14="http://schemas.microsoft.com/office/powerpoint/2010/main" val="9979129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53CB427-46B8-B8DE-593C-F8E8A8E268AF}"/>
            </a:ext>
          </a:extLst>
        </p:cNvPr>
        <p:cNvGrpSpPr/>
        <p:nvPr/>
      </p:nvGrpSpPr>
      <p:grpSpPr>
        <a:xfrm>
          <a:off x="0" y="0"/>
          <a:ext cx="0" cy="0"/>
          <a:chOff x="0" y="0"/>
          <a:chExt cx="0" cy="0"/>
        </a:xfrm>
      </p:grpSpPr>
      <p:sp useBgFill="1">
        <p:nvSpPr>
          <p:cNvPr id="6153" name="Rectangle 6152">
            <a:extLst>
              <a:ext uri="{FF2B5EF4-FFF2-40B4-BE49-F238E27FC236}">
                <a16:creationId xmlns:a16="http://schemas.microsoft.com/office/drawing/2014/main" id="{B61AC813-F732-3566-FE7D-56949A3D9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155" name="Group 6154">
            <a:extLst>
              <a:ext uri="{FF2B5EF4-FFF2-40B4-BE49-F238E27FC236}">
                <a16:creationId xmlns:a16="http://schemas.microsoft.com/office/drawing/2014/main" id="{95AA507C-D1AA-D09E-EB26-963419DC82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6156" name="Freeform 5">
              <a:extLst>
                <a:ext uri="{FF2B5EF4-FFF2-40B4-BE49-F238E27FC236}">
                  <a16:creationId xmlns:a16="http://schemas.microsoft.com/office/drawing/2014/main" id="{73D0367A-14C0-016A-8493-F1FC460A918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57" name="Freeform 6">
              <a:extLst>
                <a:ext uri="{FF2B5EF4-FFF2-40B4-BE49-F238E27FC236}">
                  <a16:creationId xmlns:a16="http://schemas.microsoft.com/office/drawing/2014/main" id="{9443F1B9-A074-D006-27FC-50613D2AFA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58" name="Freeform 7">
              <a:extLst>
                <a:ext uri="{FF2B5EF4-FFF2-40B4-BE49-F238E27FC236}">
                  <a16:creationId xmlns:a16="http://schemas.microsoft.com/office/drawing/2014/main" id="{1729DC64-0DA8-9757-523A-C5ACA975F09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59" name="Freeform 8">
              <a:extLst>
                <a:ext uri="{FF2B5EF4-FFF2-40B4-BE49-F238E27FC236}">
                  <a16:creationId xmlns:a16="http://schemas.microsoft.com/office/drawing/2014/main" id="{C6C220F1-8F42-A769-2778-76D4852D98B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60" name="Freeform 9">
              <a:extLst>
                <a:ext uri="{FF2B5EF4-FFF2-40B4-BE49-F238E27FC236}">
                  <a16:creationId xmlns:a16="http://schemas.microsoft.com/office/drawing/2014/main" id="{87D2A141-7D93-F40D-1E45-FA6EA855F5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61" name="Freeform 10">
              <a:extLst>
                <a:ext uri="{FF2B5EF4-FFF2-40B4-BE49-F238E27FC236}">
                  <a16:creationId xmlns:a16="http://schemas.microsoft.com/office/drawing/2014/main" id="{3662139A-7D6B-8FD3-F4C0-5909B3DFE1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62" name="Freeform 11">
              <a:extLst>
                <a:ext uri="{FF2B5EF4-FFF2-40B4-BE49-F238E27FC236}">
                  <a16:creationId xmlns:a16="http://schemas.microsoft.com/office/drawing/2014/main" id="{D86FC0BE-F1F2-C87E-6038-4ED2AC3344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63" name="Freeform 12">
              <a:extLst>
                <a:ext uri="{FF2B5EF4-FFF2-40B4-BE49-F238E27FC236}">
                  <a16:creationId xmlns:a16="http://schemas.microsoft.com/office/drawing/2014/main" id="{47B38718-58ED-5EC4-78F8-B40DD21247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64" name="Freeform 13">
              <a:extLst>
                <a:ext uri="{FF2B5EF4-FFF2-40B4-BE49-F238E27FC236}">
                  <a16:creationId xmlns:a16="http://schemas.microsoft.com/office/drawing/2014/main" id="{3A1FBEC2-9D83-18B1-ECC4-BF06C50AC1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65" name="Freeform 14">
              <a:extLst>
                <a:ext uri="{FF2B5EF4-FFF2-40B4-BE49-F238E27FC236}">
                  <a16:creationId xmlns:a16="http://schemas.microsoft.com/office/drawing/2014/main" id="{234E1E1E-4923-FE38-B1E0-E21DF3F570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66" name="Freeform 15">
              <a:extLst>
                <a:ext uri="{FF2B5EF4-FFF2-40B4-BE49-F238E27FC236}">
                  <a16:creationId xmlns:a16="http://schemas.microsoft.com/office/drawing/2014/main" id="{7D37E05F-D715-B74F-61D9-0EC15472C9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67" name="Freeform 16">
              <a:extLst>
                <a:ext uri="{FF2B5EF4-FFF2-40B4-BE49-F238E27FC236}">
                  <a16:creationId xmlns:a16="http://schemas.microsoft.com/office/drawing/2014/main" id="{3CD866A8-DB1D-C3F4-6EA7-0CC5CB56F1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68" name="Freeform 17">
              <a:extLst>
                <a:ext uri="{FF2B5EF4-FFF2-40B4-BE49-F238E27FC236}">
                  <a16:creationId xmlns:a16="http://schemas.microsoft.com/office/drawing/2014/main" id="{85639C79-A6E6-F9BC-F44D-8B5E8F197A6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69" name="Freeform 18">
              <a:extLst>
                <a:ext uri="{FF2B5EF4-FFF2-40B4-BE49-F238E27FC236}">
                  <a16:creationId xmlns:a16="http://schemas.microsoft.com/office/drawing/2014/main" id="{52532690-0B26-926A-44B6-3C98BA9FD0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70" name="Freeform 19">
              <a:extLst>
                <a:ext uri="{FF2B5EF4-FFF2-40B4-BE49-F238E27FC236}">
                  <a16:creationId xmlns:a16="http://schemas.microsoft.com/office/drawing/2014/main" id="{9C76EB5C-EFDC-644F-ED72-3CFF6E7C51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71" name="Freeform 20">
              <a:extLst>
                <a:ext uri="{FF2B5EF4-FFF2-40B4-BE49-F238E27FC236}">
                  <a16:creationId xmlns:a16="http://schemas.microsoft.com/office/drawing/2014/main" id="{47969F40-5A73-9116-A543-3F566ED759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72" name="Freeform 21">
              <a:extLst>
                <a:ext uri="{FF2B5EF4-FFF2-40B4-BE49-F238E27FC236}">
                  <a16:creationId xmlns:a16="http://schemas.microsoft.com/office/drawing/2014/main" id="{7DCC44D8-890A-9DB5-6785-D15A899E10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73" name="Freeform 22">
              <a:extLst>
                <a:ext uri="{FF2B5EF4-FFF2-40B4-BE49-F238E27FC236}">
                  <a16:creationId xmlns:a16="http://schemas.microsoft.com/office/drawing/2014/main" id="{0B9FBD6B-591E-13D8-8338-34475AE9AE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74" name="Freeform 23">
              <a:extLst>
                <a:ext uri="{FF2B5EF4-FFF2-40B4-BE49-F238E27FC236}">
                  <a16:creationId xmlns:a16="http://schemas.microsoft.com/office/drawing/2014/main" id="{82459ADE-45F7-7AF0-7799-DAE2397248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75" name="Freeform 24">
              <a:extLst>
                <a:ext uri="{FF2B5EF4-FFF2-40B4-BE49-F238E27FC236}">
                  <a16:creationId xmlns:a16="http://schemas.microsoft.com/office/drawing/2014/main" id="{CA28AE2B-2EF9-41B9-BC81-A25C1150880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76" name="Freeform 25">
              <a:extLst>
                <a:ext uri="{FF2B5EF4-FFF2-40B4-BE49-F238E27FC236}">
                  <a16:creationId xmlns:a16="http://schemas.microsoft.com/office/drawing/2014/main" id="{924C8F11-5163-E676-CC74-38897431D7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6178" name="Rectangle 6177">
            <a:extLst>
              <a:ext uri="{FF2B5EF4-FFF2-40B4-BE49-F238E27FC236}">
                <a16:creationId xmlns:a16="http://schemas.microsoft.com/office/drawing/2014/main" id="{391F3FEF-099E-6178-E2B1-A03E555A49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682" y="1047102"/>
            <a:ext cx="5936885"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80" name="Isosceles Triangle 22">
            <a:extLst>
              <a:ext uri="{FF2B5EF4-FFF2-40B4-BE49-F238E27FC236}">
                <a16:creationId xmlns:a16="http://schemas.microsoft.com/office/drawing/2014/main" id="{C6586CAB-104F-E441-45FD-5E39DACE87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602131" y="55465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82" name="Rectangle 6181">
            <a:extLst>
              <a:ext uri="{FF2B5EF4-FFF2-40B4-BE49-F238E27FC236}">
                <a16:creationId xmlns:a16="http://schemas.microsoft.com/office/drawing/2014/main" id="{CEA3B2E6-06F3-3A17-8DEE-AB2922609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682" y="1634393"/>
            <a:ext cx="5935796" cy="39173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2F296DF0-1B32-1053-66BD-46CB4B9B2D77}"/>
              </a:ext>
            </a:extLst>
          </p:cNvPr>
          <p:cNvSpPr>
            <a:spLocks noGrp="1"/>
          </p:cNvSpPr>
          <p:nvPr>
            <p:ph type="title"/>
          </p:nvPr>
        </p:nvSpPr>
        <p:spPr>
          <a:xfrm>
            <a:off x="873978" y="1185331"/>
            <a:ext cx="5767566" cy="273351"/>
          </a:xfrm>
        </p:spPr>
        <p:txBody>
          <a:bodyPr anchor="ctr">
            <a:normAutofit fontScale="90000"/>
          </a:bodyPr>
          <a:lstStyle/>
          <a:p>
            <a:r>
              <a:rPr lang="es-CL" sz="3600" dirty="0"/>
              <a:t>Capítulo 2: Los detectives salvajes</a:t>
            </a:r>
          </a:p>
        </p:txBody>
      </p:sp>
      <p:sp>
        <p:nvSpPr>
          <p:cNvPr id="3" name="Marcador de contenido 2">
            <a:extLst>
              <a:ext uri="{FF2B5EF4-FFF2-40B4-BE49-F238E27FC236}">
                <a16:creationId xmlns:a16="http://schemas.microsoft.com/office/drawing/2014/main" id="{D4F0F22E-651F-154A-7C0B-28E606649A7E}"/>
              </a:ext>
            </a:extLst>
          </p:cNvPr>
          <p:cNvSpPr>
            <a:spLocks noGrp="1"/>
          </p:cNvSpPr>
          <p:nvPr>
            <p:ph idx="1"/>
          </p:nvPr>
        </p:nvSpPr>
        <p:spPr>
          <a:xfrm>
            <a:off x="873102" y="1662227"/>
            <a:ext cx="5768442" cy="3810618"/>
          </a:xfrm>
        </p:spPr>
        <p:txBody>
          <a:bodyPr>
            <a:normAutofit fontScale="92500" lnSpcReduction="20000"/>
          </a:bodyPr>
          <a:lstStyle/>
          <a:p>
            <a:r>
              <a:rPr lang="es-CL" sz="1600" dirty="0">
                <a:solidFill>
                  <a:srgbClr val="FFFFFE"/>
                </a:solidFill>
              </a:rPr>
              <a:t>Tema del paso del tiempo y el cambio cultural: </a:t>
            </a:r>
            <a:r>
              <a:rPr lang="es-MX" sz="1800" b="0" i="0" u="none" strike="noStrike" baseline="0" dirty="0">
                <a:solidFill>
                  <a:schemeClr val="bg1"/>
                </a:solidFill>
                <a:latin typeface="Times New Roman" panose="02020603050405020304" pitchFamily="18" charset="0"/>
              </a:rPr>
              <a:t>“creíamos que íbamos a ser escritores y que hubiéramos dado todo por pertenecer a ese grupo más bien patético, los real </a:t>
            </a:r>
            <a:r>
              <a:rPr lang="es-MX" sz="1800" b="0" i="0" u="none" strike="noStrike" baseline="0" dirty="0" err="1">
                <a:solidFill>
                  <a:schemeClr val="bg1"/>
                </a:solidFill>
                <a:latin typeface="Times New Roman" panose="02020603050405020304" pitchFamily="18" charset="0"/>
              </a:rPr>
              <a:t>visceralistas</a:t>
            </a:r>
            <a:r>
              <a:rPr lang="es-MX" sz="1800" b="0" i="0" u="none" strike="noStrike" baseline="0" dirty="0">
                <a:solidFill>
                  <a:schemeClr val="bg1"/>
                </a:solidFill>
                <a:latin typeface="Times New Roman" panose="02020603050405020304" pitchFamily="18" charset="0"/>
              </a:rPr>
              <a:t>, la juventud es una estafa” </a:t>
            </a:r>
            <a:endParaRPr lang="es-MX" dirty="0">
              <a:solidFill>
                <a:schemeClr val="bg1"/>
              </a:solidFill>
              <a:latin typeface="Times New Roman" panose="02020603050405020304" pitchFamily="18" charset="0"/>
            </a:endParaRPr>
          </a:p>
          <a:p>
            <a:r>
              <a:rPr lang="es-MX" sz="1800" b="0" i="0" u="none" strike="noStrike" baseline="0" dirty="0">
                <a:solidFill>
                  <a:schemeClr val="bg1"/>
                </a:solidFill>
                <a:latin typeface="Times New Roman" panose="02020603050405020304" pitchFamily="18" charset="0"/>
              </a:rPr>
              <a:t>La penetración cada vez más vertiginosa de los tentáculos del mercado. </a:t>
            </a:r>
          </a:p>
          <a:p>
            <a:r>
              <a:rPr lang="es-MX" dirty="0">
                <a:solidFill>
                  <a:schemeClr val="bg1"/>
                </a:solidFill>
                <a:latin typeface="Times New Roman" panose="02020603050405020304" pitchFamily="18" charset="0"/>
              </a:rPr>
              <a:t>E</a:t>
            </a:r>
            <a:r>
              <a:rPr lang="es-MX" sz="1800" b="0" i="0" u="none" strike="noStrike" baseline="0" dirty="0">
                <a:solidFill>
                  <a:schemeClr val="bg1"/>
                </a:solidFill>
                <a:latin typeface="Times New Roman" panose="02020603050405020304" pitchFamily="18" charset="0"/>
              </a:rPr>
              <a:t>l vínculo de la poesía o la literatura con el dinero y con el éxito comercial ya totalmente despojado de los ideales  de juventud.</a:t>
            </a:r>
          </a:p>
          <a:p>
            <a:r>
              <a:rPr lang="es-MX" sz="1800" b="0" i="0" u="none" strike="noStrike" baseline="0" dirty="0">
                <a:solidFill>
                  <a:schemeClr val="bg1"/>
                </a:solidFill>
                <a:latin typeface="Times New Roman" panose="02020603050405020304" pitchFamily="18" charset="0"/>
              </a:rPr>
              <a:t>Xosé </a:t>
            </a:r>
            <a:r>
              <a:rPr lang="es-MX" sz="1800" b="0" i="0" u="none" strike="noStrike" baseline="0" dirty="0" err="1">
                <a:solidFill>
                  <a:schemeClr val="bg1"/>
                </a:solidFill>
                <a:latin typeface="Times New Roman" panose="02020603050405020304" pitchFamily="18" charset="0"/>
              </a:rPr>
              <a:t>Lendoiro</a:t>
            </a:r>
            <a:r>
              <a:rPr lang="es-MX" sz="1800" b="0" i="0" u="none" strike="noStrike" baseline="0" dirty="0">
                <a:solidFill>
                  <a:schemeClr val="bg1"/>
                </a:solidFill>
                <a:latin typeface="Times New Roman" panose="02020603050405020304" pitchFamily="18" charset="0"/>
              </a:rPr>
              <a:t>, mecenas, editor y director de una prestigiosa revista literaria, dice: “los poetas se embelesan ante el espectáculo del dinero” </a:t>
            </a:r>
            <a:endParaRPr lang="es-CL" sz="1600" dirty="0">
              <a:solidFill>
                <a:schemeClr val="bg1"/>
              </a:solidFill>
            </a:endParaRPr>
          </a:p>
        </p:txBody>
      </p:sp>
      <p:pic>
        <p:nvPicPr>
          <p:cNvPr id="6148" name="Picture 4" descr="El déjà vu literario de ‘Los detectives salvajes’">
            <a:extLst>
              <a:ext uri="{FF2B5EF4-FFF2-40B4-BE49-F238E27FC236}">
                <a16:creationId xmlns:a16="http://schemas.microsoft.com/office/drawing/2014/main" id="{22D486FA-9C11-4EE4-F1E9-B587355895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1521" r="30407"/>
          <a:stretch>
            <a:fillRect/>
          </a:stretch>
        </p:blipFill>
        <p:spPr bwMode="auto">
          <a:xfrm>
            <a:off x="7549862" y="227"/>
            <a:ext cx="464183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91353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229" name="Group 8228">
            <a:extLst>
              <a:ext uri="{FF2B5EF4-FFF2-40B4-BE49-F238E27FC236}">
                <a16:creationId xmlns:a16="http://schemas.microsoft.com/office/drawing/2014/main" id="{17C4610E-9C18-467B-BF10-BE6A974CC3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8230" name="Freeform 5">
              <a:extLst>
                <a:ext uri="{FF2B5EF4-FFF2-40B4-BE49-F238E27FC236}">
                  <a16:creationId xmlns:a16="http://schemas.microsoft.com/office/drawing/2014/main" id="{296DF307-344E-4E9B-A7AA-8139E450D1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8231" name="Freeform 6">
              <a:extLst>
                <a:ext uri="{FF2B5EF4-FFF2-40B4-BE49-F238E27FC236}">
                  <a16:creationId xmlns:a16="http://schemas.microsoft.com/office/drawing/2014/main" id="{E263CC2D-ACFB-4EB3-ADF9-CD82BC8422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8232" name="Freeform 7">
              <a:extLst>
                <a:ext uri="{FF2B5EF4-FFF2-40B4-BE49-F238E27FC236}">
                  <a16:creationId xmlns:a16="http://schemas.microsoft.com/office/drawing/2014/main" id="{C5366E2F-9BA0-485A-B1CA-A5E6E2E37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8233" name="Freeform 8">
              <a:extLst>
                <a:ext uri="{FF2B5EF4-FFF2-40B4-BE49-F238E27FC236}">
                  <a16:creationId xmlns:a16="http://schemas.microsoft.com/office/drawing/2014/main" id="{1803051E-7C26-4F53-8293-B4EAED4212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8234" name="Freeform 9">
              <a:extLst>
                <a:ext uri="{FF2B5EF4-FFF2-40B4-BE49-F238E27FC236}">
                  <a16:creationId xmlns:a16="http://schemas.microsoft.com/office/drawing/2014/main" id="{D10888CD-E496-4116-9C45-CF4F17ADE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8235" name="Freeform 10">
              <a:extLst>
                <a:ext uri="{FF2B5EF4-FFF2-40B4-BE49-F238E27FC236}">
                  <a16:creationId xmlns:a16="http://schemas.microsoft.com/office/drawing/2014/main" id="{0A42DA8F-DA3D-43E9-A184-E0F6C133A1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8236" name="Freeform 11">
              <a:extLst>
                <a:ext uri="{FF2B5EF4-FFF2-40B4-BE49-F238E27FC236}">
                  <a16:creationId xmlns:a16="http://schemas.microsoft.com/office/drawing/2014/main" id="{473EAD31-7AA3-49B7-ADD6-C13FF0F14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8237" name="Freeform 12">
              <a:extLst>
                <a:ext uri="{FF2B5EF4-FFF2-40B4-BE49-F238E27FC236}">
                  <a16:creationId xmlns:a16="http://schemas.microsoft.com/office/drawing/2014/main" id="{2BBB7CDF-BA2E-451F-9201-CF2B6FEAEA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8238" name="Freeform 13">
              <a:extLst>
                <a:ext uri="{FF2B5EF4-FFF2-40B4-BE49-F238E27FC236}">
                  <a16:creationId xmlns:a16="http://schemas.microsoft.com/office/drawing/2014/main" id="{84809EF2-CD0D-4BC3-ABC7-E7E312A1D7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8239" name="Freeform 14">
              <a:extLst>
                <a:ext uri="{FF2B5EF4-FFF2-40B4-BE49-F238E27FC236}">
                  <a16:creationId xmlns:a16="http://schemas.microsoft.com/office/drawing/2014/main" id="{11D2D6C5-637B-4AFE-97F4-D4E48A6134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8240" name="Freeform 15">
              <a:extLst>
                <a:ext uri="{FF2B5EF4-FFF2-40B4-BE49-F238E27FC236}">
                  <a16:creationId xmlns:a16="http://schemas.microsoft.com/office/drawing/2014/main" id="{F841B2C5-57F5-4FE6-B4D4-EBB3F30881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8241" name="Freeform 16">
              <a:extLst>
                <a:ext uri="{FF2B5EF4-FFF2-40B4-BE49-F238E27FC236}">
                  <a16:creationId xmlns:a16="http://schemas.microsoft.com/office/drawing/2014/main" id="{B4822A39-2A52-4B2C-9319-BEFC526DB0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8242" name="Freeform 17">
              <a:extLst>
                <a:ext uri="{FF2B5EF4-FFF2-40B4-BE49-F238E27FC236}">
                  <a16:creationId xmlns:a16="http://schemas.microsoft.com/office/drawing/2014/main" id="{4E469692-E783-4950-8DEC-3A1FD3978B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8243" name="Freeform 18">
              <a:extLst>
                <a:ext uri="{FF2B5EF4-FFF2-40B4-BE49-F238E27FC236}">
                  <a16:creationId xmlns:a16="http://schemas.microsoft.com/office/drawing/2014/main" id="{012909CD-3254-41E5-B8BB-0F2D7CE0D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8244" name="Freeform 19">
              <a:extLst>
                <a:ext uri="{FF2B5EF4-FFF2-40B4-BE49-F238E27FC236}">
                  <a16:creationId xmlns:a16="http://schemas.microsoft.com/office/drawing/2014/main" id="{93E7648E-861E-4503-AEDC-56C4EC5072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8245" name="Freeform 20">
              <a:extLst>
                <a:ext uri="{FF2B5EF4-FFF2-40B4-BE49-F238E27FC236}">
                  <a16:creationId xmlns:a16="http://schemas.microsoft.com/office/drawing/2014/main" id="{F9C72257-EBD0-4D1C-A32C-D846446872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8246" name="Freeform 21">
              <a:extLst>
                <a:ext uri="{FF2B5EF4-FFF2-40B4-BE49-F238E27FC236}">
                  <a16:creationId xmlns:a16="http://schemas.microsoft.com/office/drawing/2014/main" id="{87BB2CBB-9C22-4E28-AB86-DC92AEE2DB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8247" name="Freeform 22">
              <a:extLst>
                <a:ext uri="{FF2B5EF4-FFF2-40B4-BE49-F238E27FC236}">
                  <a16:creationId xmlns:a16="http://schemas.microsoft.com/office/drawing/2014/main" id="{F85B3053-8D9F-410A-80C2-7960DDEA6A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8248" name="Freeform 23">
              <a:extLst>
                <a:ext uri="{FF2B5EF4-FFF2-40B4-BE49-F238E27FC236}">
                  <a16:creationId xmlns:a16="http://schemas.microsoft.com/office/drawing/2014/main" id="{E8FF5DA7-6E72-41F1-A54C-EAF440A274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grpSp>
      <p:grpSp>
        <p:nvGrpSpPr>
          <p:cNvPr id="8250" name="Group 8249">
            <a:extLst>
              <a:ext uri="{FF2B5EF4-FFF2-40B4-BE49-F238E27FC236}">
                <a16:creationId xmlns:a16="http://schemas.microsoft.com/office/drawing/2014/main" id="{A899734C-500F-4274-9854-8BFA14A1D7E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8251" name="Rectangle 8250">
              <a:extLst>
                <a:ext uri="{FF2B5EF4-FFF2-40B4-BE49-F238E27FC236}">
                  <a16:creationId xmlns:a16="http://schemas.microsoft.com/office/drawing/2014/main" id="{FF07BF51-2934-47AD-A415-7400882F14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CL"/>
            </a:p>
          </p:txBody>
        </p:sp>
        <p:sp>
          <p:nvSpPr>
            <p:cNvPr id="8252" name="Isosceles Triangle 8251">
              <a:extLst>
                <a:ext uri="{FF2B5EF4-FFF2-40B4-BE49-F238E27FC236}">
                  <a16:creationId xmlns:a16="http://schemas.microsoft.com/office/drawing/2014/main" id="{DD6E3DF0-EDC0-458B-9C5B-911814F0A6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CL"/>
            </a:p>
          </p:txBody>
        </p:sp>
        <p:sp>
          <p:nvSpPr>
            <p:cNvPr id="8253" name="Rectangle 8252">
              <a:extLst>
                <a:ext uri="{FF2B5EF4-FFF2-40B4-BE49-F238E27FC236}">
                  <a16:creationId xmlns:a16="http://schemas.microsoft.com/office/drawing/2014/main" id="{5D0824B1-47C9-4504-99FB-CB1505197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CL"/>
            </a:p>
          </p:txBody>
        </p:sp>
      </p:grpSp>
      <p:sp useBgFill="1">
        <p:nvSpPr>
          <p:cNvPr id="8255" name="Rectangle 8254">
            <a:extLst>
              <a:ext uri="{FF2B5EF4-FFF2-40B4-BE49-F238E27FC236}">
                <a16:creationId xmlns:a16="http://schemas.microsoft.com/office/drawing/2014/main" id="{34DD805B-2A7B-4ADA-9C4D-E0C9F192DB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257" name="Group 8256">
            <a:extLst>
              <a:ext uri="{FF2B5EF4-FFF2-40B4-BE49-F238E27FC236}">
                <a16:creationId xmlns:a16="http://schemas.microsoft.com/office/drawing/2014/main" id="{C664A566-6D08-4E84-9708-4916A20016F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8258" name="Freeform 5">
              <a:extLst>
                <a:ext uri="{FF2B5EF4-FFF2-40B4-BE49-F238E27FC236}">
                  <a16:creationId xmlns:a16="http://schemas.microsoft.com/office/drawing/2014/main" id="{871B622B-6E58-4933-88EC-99F28705F76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59" name="Freeform 6">
              <a:extLst>
                <a:ext uri="{FF2B5EF4-FFF2-40B4-BE49-F238E27FC236}">
                  <a16:creationId xmlns:a16="http://schemas.microsoft.com/office/drawing/2014/main" id="{EE9A4681-AC1B-4ABC-9A1C-C7E7F08A00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60" name="Freeform 7">
              <a:extLst>
                <a:ext uri="{FF2B5EF4-FFF2-40B4-BE49-F238E27FC236}">
                  <a16:creationId xmlns:a16="http://schemas.microsoft.com/office/drawing/2014/main" id="{F1EEAF4B-DA1A-4CC9-9CE4-587A9E2E17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61" name="Freeform 8">
              <a:extLst>
                <a:ext uri="{FF2B5EF4-FFF2-40B4-BE49-F238E27FC236}">
                  <a16:creationId xmlns:a16="http://schemas.microsoft.com/office/drawing/2014/main" id="{4591EF24-12A6-499B-8074-7E3DFBE6E3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62" name="Freeform 9">
              <a:extLst>
                <a:ext uri="{FF2B5EF4-FFF2-40B4-BE49-F238E27FC236}">
                  <a16:creationId xmlns:a16="http://schemas.microsoft.com/office/drawing/2014/main" id="{66866784-2E4F-4C28-BE67-875B71B7C1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63" name="Freeform 10">
              <a:extLst>
                <a:ext uri="{FF2B5EF4-FFF2-40B4-BE49-F238E27FC236}">
                  <a16:creationId xmlns:a16="http://schemas.microsoft.com/office/drawing/2014/main" id="{752279D8-59CC-4821-B591-79994164FF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64" name="Freeform 11">
              <a:extLst>
                <a:ext uri="{FF2B5EF4-FFF2-40B4-BE49-F238E27FC236}">
                  <a16:creationId xmlns:a16="http://schemas.microsoft.com/office/drawing/2014/main" id="{FB4FBA9C-1D3E-4B35-8A79-25478153F5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65" name="Freeform 12">
              <a:extLst>
                <a:ext uri="{FF2B5EF4-FFF2-40B4-BE49-F238E27FC236}">
                  <a16:creationId xmlns:a16="http://schemas.microsoft.com/office/drawing/2014/main" id="{9428A193-740A-43D2-B875-80CB90AD911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66" name="Freeform 13">
              <a:extLst>
                <a:ext uri="{FF2B5EF4-FFF2-40B4-BE49-F238E27FC236}">
                  <a16:creationId xmlns:a16="http://schemas.microsoft.com/office/drawing/2014/main" id="{92B2EFF8-5790-427A-ABED-1680FD133D0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67" name="Freeform 14">
              <a:extLst>
                <a:ext uri="{FF2B5EF4-FFF2-40B4-BE49-F238E27FC236}">
                  <a16:creationId xmlns:a16="http://schemas.microsoft.com/office/drawing/2014/main" id="{782C5932-1596-43AA-BD7E-0F94FB8A96B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68" name="Freeform 15">
              <a:extLst>
                <a:ext uri="{FF2B5EF4-FFF2-40B4-BE49-F238E27FC236}">
                  <a16:creationId xmlns:a16="http://schemas.microsoft.com/office/drawing/2014/main" id="{EFC81310-1590-4DBE-BF0B-DADBCF9F88C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69" name="Freeform 16">
              <a:extLst>
                <a:ext uri="{FF2B5EF4-FFF2-40B4-BE49-F238E27FC236}">
                  <a16:creationId xmlns:a16="http://schemas.microsoft.com/office/drawing/2014/main" id="{968BA84E-DD0E-4FCD-8EDA-76DF8E09FB1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70" name="Freeform 17">
              <a:extLst>
                <a:ext uri="{FF2B5EF4-FFF2-40B4-BE49-F238E27FC236}">
                  <a16:creationId xmlns:a16="http://schemas.microsoft.com/office/drawing/2014/main" id="{1D3D7541-A0D9-4993-B691-D2D5B8B3EF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71" name="Freeform 18">
              <a:extLst>
                <a:ext uri="{FF2B5EF4-FFF2-40B4-BE49-F238E27FC236}">
                  <a16:creationId xmlns:a16="http://schemas.microsoft.com/office/drawing/2014/main" id="{9FB31D01-8168-4494-8C2F-727E555AAF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72" name="Freeform 19">
              <a:extLst>
                <a:ext uri="{FF2B5EF4-FFF2-40B4-BE49-F238E27FC236}">
                  <a16:creationId xmlns:a16="http://schemas.microsoft.com/office/drawing/2014/main" id="{8C455EEB-FD40-414D-A542-FB35DEB73C1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73" name="Freeform 20">
              <a:extLst>
                <a:ext uri="{FF2B5EF4-FFF2-40B4-BE49-F238E27FC236}">
                  <a16:creationId xmlns:a16="http://schemas.microsoft.com/office/drawing/2014/main" id="{F08F1FC1-956F-4494-BAFD-D504E93070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74" name="Freeform 21">
              <a:extLst>
                <a:ext uri="{FF2B5EF4-FFF2-40B4-BE49-F238E27FC236}">
                  <a16:creationId xmlns:a16="http://schemas.microsoft.com/office/drawing/2014/main" id="{BEEDE1AA-8DCD-43D3-BC15-5748403148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75" name="Freeform 22">
              <a:extLst>
                <a:ext uri="{FF2B5EF4-FFF2-40B4-BE49-F238E27FC236}">
                  <a16:creationId xmlns:a16="http://schemas.microsoft.com/office/drawing/2014/main" id="{E36CDA69-ED79-4DCF-9761-0B6134FA63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76" name="Freeform 23">
              <a:extLst>
                <a:ext uri="{FF2B5EF4-FFF2-40B4-BE49-F238E27FC236}">
                  <a16:creationId xmlns:a16="http://schemas.microsoft.com/office/drawing/2014/main" id="{5F812C02-CFCB-47F4-B493-7753519FCA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8278" name="Group 8277">
            <a:extLst>
              <a:ext uri="{FF2B5EF4-FFF2-40B4-BE49-F238E27FC236}">
                <a16:creationId xmlns:a16="http://schemas.microsoft.com/office/drawing/2014/main" id="{B83678BA-0A50-4D51-9E9E-08BB66F83C3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7084" y="1186483"/>
            <a:ext cx="3822597" cy="4477933"/>
            <a:chOff x="807084" y="1186483"/>
            <a:chExt cx="3822597" cy="4477933"/>
          </a:xfrm>
        </p:grpSpPr>
        <p:sp>
          <p:nvSpPr>
            <p:cNvPr id="8279" name="Rectangle 8278">
              <a:extLst>
                <a:ext uri="{FF2B5EF4-FFF2-40B4-BE49-F238E27FC236}">
                  <a16:creationId xmlns:a16="http://schemas.microsoft.com/office/drawing/2014/main" id="{F1A8F65D-5E8F-4CA5-9240-1357120F93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7531" y="1186483"/>
              <a:ext cx="3821702"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80" name="Isosceles Triangle 39">
              <a:extLst>
                <a:ext uri="{FF2B5EF4-FFF2-40B4-BE49-F238E27FC236}">
                  <a16:creationId xmlns:a16="http://schemas.microsoft.com/office/drawing/2014/main" id="{2A4731E5-DE5F-4215-9525-99426B3909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514766"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81" name="Rectangle 8280">
              <a:extLst>
                <a:ext uri="{FF2B5EF4-FFF2-40B4-BE49-F238E27FC236}">
                  <a16:creationId xmlns:a16="http://schemas.microsoft.com/office/drawing/2014/main" id="{3478866D-C5E9-4968-BEF7-B1F0308089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7084" y="1991156"/>
              <a:ext cx="382259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ítulo 1">
            <a:extLst>
              <a:ext uri="{FF2B5EF4-FFF2-40B4-BE49-F238E27FC236}">
                <a16:creationId xmlns:a16="http://schemas.microsoft.com/office/drawing/2014/main" id="{8323AF01-4862-0F8C-C2B0-8D93821D634E}"/>
              </a:ext>
            </a:extLst>
          </p:cNvPr>
          <p:cNvSpPr>
            <a:spLocks noGrp="1"/>
          </p:cNvSpPr>
          <p:nvPr>
            <p:ph type="title"/>
          </p:nvPr>
        </p:nvSpPr>
        <p:spPr>
          <a:xfrm>
            <a:off x="895415" y="2075504"/>
            <a:ext cx="3654569" cy="2042725"/>
          </a:xfrm>
        </p:spPr>
        <p:txBody>
          <a:bodyPr vert="horz" lIns="228600" tIns="228600" rIns="228600" bIns="0" rtlCol="0" anchor="b">
            <a:normAutofit/>
          </a:bodyPr>
          <a:lstStyle/>
          <a:p>
            <a:pPr>
              <a:lnSpc>
                <a:spcPct val="80000"/>
              </a:lnSpc>
            </a:pPr>
            <a:r>
              <a:rPr lang="en-US" sz="4600"/>
              <a:t>Poema “Sión” de Cesárea Tinajero</a:t>
            </a:r>
          </a:p>
        </p:txBody>
      </p:sp>
      <p:sp>
        <p:nvSpPr>
          <p:cNvPr id="8283" name="Rectangle 8282">
            <a:extLst>
              <a:ext uri="{FF2B5EF4-FFF2-40B4-BE49-F238E27FC236}">
                <a16:creationId xmlns:a16="http://schemas.microsoft.com/office/drawing/2014/main" id="{9BF6EDB4-B4ED-4900-9E38-A7AE0EEEEA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40150" y="-6706"/>
            <a:ext cx="6751849" cy="6871125"/>
          </a:xfrm>
          <a:prstGeom prst="rect">
            <a:avLst/>
          </a:prstGeom>
          <a:solidFill>
            <a:schemeClr val="bg1"/>
          </a:solidFill>
          <a:ln w="9525">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4" name="Picture 2" descr="Por qué buscar a Cesárea Tinajero en Los Detectives Salvajes? -">
            <a:extLst>
              <a:ext uri="{FF2B5EF4-FFF2-40B4-BE49-F238E27FC236}">
                <a16:creationId xmlns:a16="http://schemas.microsoft.com/office/drawing/2014/main" id="{186B6424-2C9D-C1C0-2B97-54BD20C46B6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5773943" y="320040"/>
            <a:ext cx="6086955" cy="6227064"/>
          </a:xfrm>
          <a:prstGeom prst="rect">
            <a:avLst/>
          </a:prstGeom>
          <a:noFill/>
          <a:ln w="9525">
            <a:noFill/>
          </a:ln>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D1E616DC-DD64-C361-2F52-B5FC6ADFE485}"/>
              </a:ext>
            </a:extLst>
          </p:cNvPr>
          <p:cNvSpPr txBox="1"/>
          <p:nvPr/>
        </p:nvSpPr>
        <p:spPr>
          <a:xfrm>
            <a:off x="137960" y="5662330"/>
            <a:ext cx="5611548" cy="1200329"/>
          </a:xfrm>
          <a:prstGeom prst="rect">
            <a:avLst/>
          </a:prstGeom>
          <a:noFill/>
        </p:spPr>
        <p:txBody>
          <a:bodyPr wrap="square">
            <a:spAutoFit/>
          </a:bodyPr>
          <a:lstStyle/>
          <a:p>
            <a:pPr algn="just"/>
            <a:r>
              <a:rPr lang="es-MX" b="0" i="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“La línea recta me producía calma. La ondulada me inquietaba, presentía el peligro pero me gustaba la suavidad: subir y bajar. La última línea era la crispación” (Bolaño, </a:t>
            </a:r>
            <a:r>
              <a:rPr lang="es-MX" b="0" i="1"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Amberes</a:t>
            </a:r>
            <a:r>
              <a:rPr lang="es-MX" b="0" i="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a:t>
            </a:r>
            <a:endParaRPr lang="es-CL"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748726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DFF257A-042C-46B5-80D1-3E8CFD3344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E2836BD6-A1CD-4253-813F-3EDA642A7AC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2" name="Freeform 5">
              <a:extLst>
                <a:ext uri="{FF2B5EF4-FFF2-40B4-BE49-F238E27FC236}">
                  <a16:creationId xmlns:a16="http://schemas.microsoft.com/office/drawing/2014/main" id="{63EE4AB3-C905-497E-988B-4D7394894B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6">
              <a:extLst>
                <a:ext uri="{FF2B5EF4-FFF2-40B4-BE49-F238E27FC236}">
                  <a16:creationId xmlns:a16="http://schemas.microsoft.com/office/drawing/2014/main" id="{774DC5FF-D912-4C9F-811A-337208A3B4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Freeform 7">
              <a:extLst>
                <a:ext uri="{FF2B5EF4-FFF2-40B4-BE49-F238E27FC236}">
                  <a16:creationId xmlns:a16="http://schemas.microsoft.com/office/drawing/2014/main" id="{E04E6A71-624A-4806-A53E-87BC73A85B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Freeform 8">
              <a:extLst>
                <a:ext uri="{FF2B5EF4-FFF2-40B4-BE49-F238E27FC236}">
                  <a16:creationId xmlns:a16="http://schemas.microsoft.com/office/drawing/2014/main" id="{E1871C83-254F-49CD-8EA7-8CB7089B80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9">
              <a:extLst>
                <a:ext uri="{FF2B5EF4-FFF2-40B4-BE49-F238E27FC236}">
                  <a16:creationId xmlns:a16="http://schemas.microsoft.com/office/drawing/2014/main" id="{427141DF-5457-4673-B816-C6C5C72AE9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10">
              <a:extLst>
                <a:ext uri="{FF2B5EF4-FFF2-40B4-BE49-F238E27FC236}">
                  <a16:creationId xmlns:a16="http://schemas.microsoft.com/office/drawing/2014/main" id="{BC9A176E-C84F-4816-97D4-426B396FC0B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11">
              <a:extLst>
                <a:ext uri="{FF2B5EF4-FFF2-40B4-BE49-F238E27FC236}">
                  <a16:creationId xmlns:a16="http://schemas.microsoft.com/office/drawing/2014/main" id="{981B905A-332A-49BC-9456-7D0337D9BD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12">
              <a:extLst>
                <a:ext uri="{FF2B5EF4-FFF2-40B4-BE49-F238E27FC236}">
                  <a16:creationId xmlns:a16="http://schemas.microsoft.com/office/drawing/2014/main" id="{2EBD9769-DFB9-4970-91FF-137E685AF6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13">
              <a:extLst>
                <a:ext uri="{FF2B5EF4-FFF2-40B4-BE49-F238E27FC236}">
                  <a16:creationId xmlns:a16="http://schemas.microsoft.com/office/drawing/2014/main" id="{21DCB916-2D3C-46BC-9A95-EFC166D96CF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4">
              <a:extLst>
                <a:ext uri="{FF2B5EF4-FFF2-40B4-BE49-F238E27FC236}">
                  <a16:creationId xmlns:a16="http://schemas.microsoft.com/office/drawing/2014/main" id="{189DAD37-FFF7-49FA-8FBB-D20A992D48F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5">
              <a:extLst>
                <a:ext uri="{FF2B5EF4-FFF2-40B4-BE49-F238E27FC236}">
                  <a16:creationId xmlns:a16="http://schemas.microsoft.com/office/drawing/2014/main" id="{D148A64A-D598-4309-BCA9-F67ADE72CB4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6">
              <a:extLst>
                <a:ext uri="{FF2B5EF4-FFF2-40B4-BE49-F238E27FC236}">
                  <a16:creationId xmlns:a16="http://schemas.microsoft.com/office/drawing/2014/main" id="{38A95D77-7745-4551-BBD5-3515A074D3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7">
              <a:extLst>
                <a:ext uri="{FF2B5EF4-FFF2-40B4-BE49-F238E27FC236}">
                  <a16:creationId xmlns:a16="http://schemas.microsoft.com/office/drawing/2014/main" id="{A2C20B7F-80D6-4D48-BB2A-9AEC854948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8">
              <a:extLst>
                <a:ext uri="{FF2B5EF4-FFF2-40B4-BE49-F238E27FC236}">
                  <a16:creationId xmlns:a16="http://schemas.microsoft.com/office/drawing/2014/main" id="{55589882-0BB8-42B0-B42F-32A75B1918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9">
              <a:extLst>
                <a:ext uri="{FF2B5EF4-FFF2-40B4-BE49-F238E27FC236}">
                  <a16:creationId xmlns:a16="http://schemas.microsoft.com/office/drawing/2014/main" id="{53673B9F-5864-445E-82E7-0A8324FA85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20">
              <a:extLst>
                <a:ext uri="{FF2B5EF4-FFF2-40B4-BE49-F238E27FC236}">
                  <a16:creationId xmlns:a16="http://schemas.microsoft.com/office/drawing/2014/main" id="{16FF3B3D-59FE-4AE1-AA54-14A691D6BFE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21">
              <a:extLst>
                <a:ext uri="{FF2B5EF4-FFF2-40B4-BE49-F238E27FC236}">
                  <a16:creationId xmlns:a16="http://schemas.microsoft.com/office/drawing/2014/main" id="{901CA0F0-4962-4EC5-BA5B-3F0A967FC8A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22">
              <a:extLst>
                <a:ext uri="{FF2B5EF4-FFF2-40B4-BE49-F238E27FC236}">
                  <a16:creationId xmlns:a16="http://schemas.microsoft.com/office/drawing/2014/main" id="{3DD02E26-C2AD-4062-85BD-28D172C9E7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23">
              <a:extLst>
                <a:ext uri="{FF2B5EF4-FFF2-40B4-BE49-F238E27FC236}">
                  <a16:creationId xmlns:a16="http://schemas.microsoft.com/office/drawing/2014/main" id="{D7B60BD4-07C1-461F-B38E-B39EBACA3A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24">
              <a:extLst>
                <a:ext uri="{FF2B5EF4-FFF2-40B4-BE49-F238E27FC236}">
                  <a16:creationId xmlns:a16="http://schemas.microsoft.com/office/drawing/2014/main" id="{D81BB3F7-E4A5-4BD9-A70D-FDA6C9127F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25">
              <a:extLst>
                <a:ext uri="{FF2B5EF4-FFF2-40B4-BE49-F238E27FC236}">
                  <a16:creationId xmlns:a16="http://schemas.microsoft.com/office/drawing/2014/main" id="{B93A80B5-32BA-48BB-941A-4FC64AC62E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34" name="Rectangle 33">
            <a:extLst>
              <a:ext uri="{FF2B5EF4-FFF2-40B4-BE49-F238E27FC236}">
                <a16:creationId xmlns:a16="http://schemas.microsoft.com/office/drawing/2014/main" id="{9C057A66-6E97-4BA5-B4B3-2690ACE3CE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682" y="1047102"/>
            <a:ext cx="5936885"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Isosceles Triangle 22">
            <a:extLst>
              <a:ext uri="{FF2B5EF4-FFF2-40B4-BE49-F238E27FC236}">
                <a16:creationId xmlns:a16="http://schemas.microsoft.com/office/drawing/2014/main" id="{764884A8-16DD-467F-A648-70B32E20BA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602131" y="55465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276681CD-6924-4550-926C-667FC2C6A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682" y="1634393"/>
            <a:ext cx="5935796" cy="39173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C73C050-F698-418D-CABD-3BBD7BA63B90}"/>
              </a:ext>
            </a:extLst>
          </p:cNvPr>
          <p:cNvSpPr>
            <a:spLocks noGrp="1"/>
          </p:cNvSpPr>
          <p:nvPr>
            <p:ph type="title"/>
          </p:nvPr>
        </p:nvSpPr>
        <p:spPr>
          <a:xfrm>
            <a:off x="873978" y="1718735"/>
            <a:ext cx="5767566" cy="1072378"/>
          </a:xfrm>
        </p:spPr>
        <p:txBody>
          <a:bodyPr anchor="ctr">
            <a:normAutofit/>
          </a:bodyPr>
          <a:lstStyle/>
          <a:p>
            <a:r>
              <a:rPr lang="es-CL" sz="3600" dirty="0"/>
              <a:t>Charles Baudelaire</a:t>
            </a:r>
          </a:p>
        </p:txBody>
      </p:sp>
      <p:sp>
        <p:nvSpPr>
          <p:cNvPr id="3" name="Marcador de contenido 2">
            <a:extLst>
              <a:ext uri="{FF2B5EF4-FFF2-40B4-BE49-F238E27FC236}">
                <a16:creationId xmlns:a16="http://schemas.microsoft.com/office/drawing/2014/main" id="{10A2EE9E-9B18-EC8C-5867-7FD59F45FBA6}"/>
              </a:ext>
            </a:extLst>
          </p:cNvPr>
          <p:cNvSpPr>
            <a:spLocks noGrp="1"/>
          </p:cNvSpPr>
          <p:nvPr>
            <p:ph idx="1"/>
          </p:nvPr>
        </p:nvSpPr>
        <p:spPr>
          <a:xfrm>
            <a:off x="873102" y="2789239"/>
            <a:ext cx="5768442" cy="2683606"/>
          </a:xfrm>
        </p:spPr>
        <p:txBody>
          <a:bodyPr>
            <a:normAutofit/>
          </a:bodyPr>
          <a:lstStyle/>
          <a:p>
            <a:pPr>
              <a:buNone/>
            </a:pPr>
            <a:r>
              <a:rPr lang="es-MX" sz="1600" b="0" i="0" dirty="0">
                <a:solidFill>
                  <a:srgbClr val="FFFFFE"/>
                </a:solidFill>
                <a:effectLst/>
                <a:latin typeface="Arial" panose="020B0604020202020204" pitchFamily="34" charset="0"/>
              </a:rPr>
              <a:t>-Pues ¿a quién quieres, extraordinario extranjero?</a:t>
            </a:r>
          </a:p>
          <a:p>
            <a:pPr marL="0" indent="0">
              <a:buNone/>
            </a:pPr>
            <a:r>
              <a:rPr lang="es-MX" sz="1600" b="0" i="0" dirty="0">
                <a:solidFill>
                  <a:srgbClr val="FFFFFE"/>
                </a:solidFill>
                <a:effectLst/>
                <a:latin typeface="Arial" panose="020B0604020202020204" pitchFamily="34" charset="0"/>
              </a:rPr>
              <a:t>-Quiero a las nubes..., a las nubes que pasan... por allá.... ¡a las nubes maravillosas!</a:t>
            </a:r>
          </a:p>
          <a:p>
            <a:pPr marL="0" indent="0">
              <a:buNone/>
            </a:pPr>
            <a:r>
              <a:rPr lang="es-CL" sz="1600" dirty="0">
                <a:solidFill>
                  <a:srgbClr val="FFFFFE"/>
                </a:solidFill>
              </a:rPr>
              <a:t> </a:t>
            </a:r>
          </a:p>
        </p:txBody>
      </p:sp>
      <p:pic>
        <p:nvPicPr>
          <p:cNvPr id="4" name="Picture 2">
            <a:extLst>
              <a:ext uri="{FF2B5EF4-FFF2-40B4-BE49-F238E27FC236}">
                <a16:creationId xmlns:a16="http://schemas.microsoft.com/office/drawing/2014/main" id="{2E12EC6F-36FB-8EB9-A2C3-65980A1B25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2158" r="20158"/>
          <a:stretch>
            <a:fillRect/>
          </a:stretch>
        </p:blipFill>
        <p:spPr bwMode="auto">
          <a:xfrm>
            <a:off x="7549862" y="227"/>
            <a:ext cx="464183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85491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ítulo 1"/>
          <p:cNvSpPr>
            <a:spLocks noGrp="1"/>
          </p:cNvSpPr>
          <p:nvPr>
            <p:ph type="title" idx="4294967295"/>
          </p:nvPr>
        </p:nvSpPr>
        <p:spPr>
          <a:xfrm>
            <a:off x="304800" y="43544"/>
            <a:ext cx="10515600" cy="468313"/>
          </a:xfrm>
        </p:spPr>
        <p:txBody>
          <a:bodyPr>
            <a:normAutofit fontScale="90000"/>
          </a:bodyPr>
          <a:lstStyle/>
          <a:p>
            <a:pPr algn="ctr"/>
            <a:r>
              <a:rPr lang="es-MX" b="1" spc="300" dirty="0">
                <a:solidFill>
                  <a:srgbClr val="FFFF00"/>
                </a:solidFill>
              </a:rPr>
              <a:t>EL VIAJE (Baudelaire, 1857)</a:t>
            </a:r>
            <a:endParaRPr lang="es-MX" spc="300" dirty="0">
              <a:solidFill>
                <a:srgbClr val="FFFF00"/>
              </a:solidFill>
            </a:endParaRPr>
          </a:p>
        </p:txBody>
      </p:sp>
      <p:graphicFrame>
        <p:nvGraphicFramePr>
          <p:cNvPr id="5" name="Marcador de contenido 4"/>
          <p:cNvGraphicFramePr>
            <a:graphicFrameLocks noGrp="1"/>
          </p:cNvGraphicFramePr>
          <p:nvPr>
            <p:ph idx="4294967295"/>
            <p:extLst>
              <p:ext uri="{D42A27DB-BD31-4B8C-83A1-F6EECF244321}">
                <p14:modId xmlns:p14="http://schemas.microsoft.com/office/powerpoint/2010/main" val="1961337729"/>
              </p:ext>
            </p:extLst>
          </p:nvPr>
        </p:nvGraphicFramePr>
        <p:xfrm>
          <a:off x="0" y="468313"/>
          <a:ext cx="6623713" cy="5891831"/>
        </p:xfrm>
        <a:graphic>
          <a:graphicData uri="http://schemas.openxmlformats.org/drawingml/2006/table">
            <a:tbl>
              <a:tblPr/>
              <a:tblGrid>
                <a:gridCol w="6623713">
                  <a:extLst>
                    <a:ext uri="{9D8B030D-6E8A-4147-A177-3AD203B41FA5}">
                      <a16:colId xmlns:a16="http://schemas.microsoft.com/office/drawing/2014/main" val="20000"/>
                    </a:ext>
                  </a:extLst>
                </a:gridCol>
              </a:tblGrid>
              <a:tr h="5891831">
                <a:tc>
                  <a:txBody>
                    <a:bodyPr/>
                    <a:lstStyle/>
                    <a:p>
                      <a:pPr algn="l"/>
                      <a:r>
                        <a:rPr lang="es-MX" sz="2000" dirty="0">
                          <a:solidFill>
                            <a:schemeClr val="bg1"/>
                          </a:solidFill>
                        </a:rPr>
                        <a:t>V</a:t>
                      </a:r>
                    </a:p>
                    <a:p>
                      <a:pPr algn="l"/>
                      <a:endParaRPr lang="es-MX" sz="2000" b="1" dirty="0">
                        <a:solidFill>
                          <a:schemeClr val="bg1"/>
                        </a:solidFill>
                      </a:endParaRPr>
                    </a:p>
                    <a:p>
                      <a:pPr algn="l"/>
                      <a:r>
                        <a:rPr lang="es-MX" sz="2000" b="1" i="0" kern="1200" dirty="0">
                          <a:solidFill>
                            <a:schemeClr val="bg1"/>
                          </a:solidFill>
                          <a:effectLst/>
                          <a:latin typeface="+mn-lt"/>
                          <a:ea typeface="+mn-ea"/>
                          <a:cs typeface="+mn-cs"/>
                        </a:rPr>
                        <a:t>Y después, y después. ¿Todavía, qué más?</a:t>
                      </a:r>
                    </a:p>
                    <a:p>
                      <a:pPr algn="l"/>
                      <a:endParaRPr lang="es-MX" sz="2000" b="1" i="0" kern="1200" dirty="0">
                        <a:solidFill>
                          <a:schemeClr val="bg1"/>
                        </a:solidFill>
                        <a:effectLst/>
                        <a:latin typeface="+mn-lt"/>
                        <a:ea typeface="+mn-ea"/>
                        <a:cs typeface="+mn-cs"/>
                      </a:endParaRPr>
                    </a:p>
                    <a:p>
                      <a:pPr algn="l"/>
                      <a:r>
                        <a:rPr lang="es-MX" sz="2000" b="1" i="0" kern="1200" dirty="0">
                          <a:solidFill>
                            <a:schemeClr val="bg1"/>
                          </a:solidFill>
                          <a:effectLst/>
                          <a:latin typeface="+mn-lt"/>
                          <a:ea typeface="+mn-ea"/>
                          <a:cs typeface="+mn-cs"/>
                        </a:rPr>
                        <a:t>VIII</a:t>
                      </a:r>
                      <a:br>
                        <a:rPr lang="es-MX" sz="2000" dirty="0">
                          <a:solidFill>
                            <a:schemeClr val="bg1"/>
                          </a:solidFill>
                        </a:rPr>
                      </a:br>
                      <a:br>
                        <a:rPr lang="es-MX" sz="2000" dirty="0">
                          <a:solidFill>
                            <a:schemeClr val="bg1"/>
                          </a:solidFill>
                        </a:rPr>
                      </a:br>
                      <a:r>
                        <a:rPr lang="es-MX" sz="2000" b="0" i="0" kern="1200" dirty="0">
                          <a:solidFill>
                            <a:schemeClr val="bg1"/>
                          </a:solidFill>
                          <a:effectLst/>
                          <a:latin typeface="+mn-lt"/>
                          <a:ea typeface="+mn-ea"/>
                          <a:cs typeface="+mn-cs"/>
                        </a:rPr>
                        <a:t>¡Oh, Muerte, venerable capitana, ya es tiempo! ¡Levemos el ancla!</a:t>
                      </a:r>
                      <a:br>
                        <a:rPr lang="es-MX" sz="2000" dirty="0">
                          <a:solidFill>
                            <a:schemeClr val="bg1"/>
                          </a:solidFill>
                        </a:rPr>
                      </a:br>
                      <a:r>
                        <a:rPr lang="es-MX" sz="2000" b="0" i="0" kern="1200" dirty="0">
                          <a:solidFill>
                            <a:schemeClr val="bg1"/>
                          </a:solidFill>
                          <a:effectLst/>
                          <a:latin typeface="+mn-lt"/>
                          <a:ea typeface="+mn-ea"/>
                          <a:cs typeface="+mn-cs"/>
                        </a:rPr>
                        <a:t>Esta tierra nos hastía, ¡oh, Muerte! ¡Aparejemos!</a:t>
                      </a:r>
                      <a:br>
                        <a:rPr lang="es-MX" sz="2000" dirty="0">
                          <a:solidFill>
                            <a:schemeClr val="bg1"/>
                          </a:solidFill>
                        </a:rPr>
                      </a:br>
                      <a:r>
                        <a:rPr lang="es-MX" sz="2000" b="0" i="0" kern="1200" dirty="0">
                          <a:solidFill>
                            <a:schemeClr val="bg1"/>
                          </a:solidFill>
                          <a:effectLst/>
                          <a:latin typeface="+mn-lt"/>
                          <a:ea typeface="+mn-ea"/>
                          <a:cs typeface="+mn-cs"/>
                        </a:rPr>
                        <a:t>¡Si el cielo y la mar están negros como la tinta,</a:t>
                      </a:r>
                      <a:br>
                        <a:rPr lang="es-MX" sz="2000" dirty="0">
                          <a:solidFill>
                            <a:schemeClr val="bg1"/>
                          </a:solidFill>
                        </a:rPr>
                      </a:br>
                      <a:r>
                        <a:rPr lang="es-MX" sz="2000" b="0" i="0" kern="1200" dirty="0">
                          <a:solidFill>
                            <a:schemeClr val="bg1"/>
                          </a:solidFill>
                          <a:effectLst/>
                          <a:latin typeface="+mn-lt"/>
                          <a:ea typeface="+mn-ea"/>
                          <a:cs typeface="+mn-cs"/>
                        </a:rPr>
                        <a:t>Nuestros corazones, a los que tú conoces, están radiantes!</a:t>
                      </a:r>
                      <a:br>
                        <a:rPr lang="es-MX" sz="2000" dirty="0">
                          <a:solidFill>
                            <a:schemeClr val="bg1"/>
                          </a:solidFill>
                        </a:rPr>
                      </a:br>
                      <a:br>
                        <a:rPr lang="es-MX" sz="2000" dirty="0">
                          <a:solidFill>
                            <a:schemeClr val="bg1"/>
                          </a:solidFill>
                        </a:rPr>
                      </a:br>
                      <a:r>
                        <a:rPr lang="es-MX" sz="2000" b="0" i="0" kern="1200" dirty="0">
                          <a:solidFill>
                            <a:schemeClr val="bg1"/>
                          </a:solidFill>
                          <a:effectLst/>
                          <a:latin typeface="+mn-lt"/>
                          <a:ea typeface="+mn-ea"/>
                          <a:cs typeface="+mn-cs"/>
                        </a:rPr>
                        <a:t>¡Viértenos tu veneno para que nos reconforte!</a:t>
                      </a:r>
                      <a:br>
                        <a:rPr lang="es-MX" sz="2000" dirty="0">
                          <a:solidFill>
                            <a:schemeClr val="bg1"/>
                          </a:solidFill>
                        </a:rPr>
                      </a:br>
                      <a:r>
                        <a:rPr lang="es-MX" sz="2000" b="0" i="0" kern="1200" dirty="0">
                          <a:solidFill>
                            <a:schemeClr val="bg1"/>
                          </a:solidFill>
                          <a:effectLst/>
                          <a:latin typeface="+mn-lt"/>
                          <a:ea typeface="+mn-ea"/>
                          <a:cs typeface="+mn-cs"/>
                        </a:rPr>
                        <a:t>Este fuego tanto nos abraza el cerebro, que queremos</a:t>
                      </a:r>
                      <a:br>
                        <a:rPr lang="es-MX" sz="2000" dirty="0">
                          <a:solidFill>
                            <a:schemeClr val="bg1"/>
                          </a:solidFill>
                        </a:rPr>
                      </a:br>
                      <a:r>
                        <a:rPr lang="es-MX" sz="2000" b="0" i="0" kern="1200" dirty="0">
                          <a:solidFill>
                            <a:schemeClr val="bg1"/>
                          </a:solidFill>
                          <a:effectLst/>
                          <a:latin typeface="+mn-lt"/>
                          <a:ea typeface="+mn-ea"/>
                          <a:cs typeface="+mn-cs"/>
                        </a:rPr>
                        <a:t>Sumergirnos en el fondo del abismo, Infierno o Cielo, ¿qué importa?</a:t>
                      </a:r>
                      <a:br>
                        <a:rPr lang="es-MX" sz="2000" dirty="0">
                          <a:solidFill>
                            <a:schemeClr val="bg1"/>
                          </a:solidFill>
                        </a:rPr>
                      </a:br>
                      <a:r>
                        <a:rPr lang="es-MX" sz="2000" b="1" i="0" kern="1200" dirty="0">
                          <a:solidFill>
                            <a:srgbClr val="66FF33"/>
                          </a:solidFill>
                          <a:effectLst/>
                          <a:latin typeface="+mn-lt"/>
                          <a:ea typeface="+mn-ea"/>
                          <a:cs typeface="+mn-cs"/>
                        </a:rPr>
                        <a:t>¡Hasta el fondo de lo Desconocido, para encontrar lo nuevo!</a:t>
                      </a:r>
                      <a:endParaRPr lang="es-MX" sz="2000" b="1" dirty="0">
                        <a:solidFill>
                          <a:srgbClr val="66FF33"/>
                        </a:solidFill>
                      </a:endParaRPr>
                    </a:p>
                  </a:txBody>
                  <a:tcPr anchor="ctr">
                    <a:lnL>
                      <a:noFill/>
                    </a:lnL>
                    <a:lnR>
                      <a:noFill/>
                    </a:lnR>
                    <a:lnT>
                      <a:noFill/>
                    </a:lnT>
                    <a:lnB>
                      <a:noFill/>
                    </a:lnB>
                  </a:tcPr>
                </a:tc>
                <a:extLst>
                  <a:ext uri="{0D108BD9-81ED-4DB2-BD59-A6C34878D82A}">
                    <a16:rowId xmlns:a16="http://schemas.microsoft.com/office/drawing/2014/main" val="10000"/>
                  </a:ext>
                </a:extLst>
              </a:tr>
            </a:tbl>
          </a:graphicData>
        </a:graphic>
      </p:graphicFrame>
      <p:pic>
        <p:nvPicPr>
          <p:cNvPr id="4098" name="Picture 2"/>
          <p:cNvPicPr>
            <a:picLocks noChangeAspect="1" noChangeArrowheads="1"/>
          </p:cNvPicPr>
          <p:nvPr/>
        </p:nvPicPr>
        <p:blipFill>
          <a:blip r:embed="rId2"/>
          <a:srcRect/>
          <a:stretch/>
        </p:blipFill>
        <p:spPr bwMode="auto">
          <a:xfrm>
            <a:off x="6536627" y="1370000"/>
            <a:ext cx="5493785" cy="3529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32743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ítulo 1"/>
          <p:cNvSpPr>
            <a:spLocks noGrp="1"/>
          </p:cNvSpPr>
          <p:nvPr>
            <p:ph type="title" idx="4294967295"/>
          </p:nvPr>
        </p:nvSpPr>
        <p:spPr>
          <a:xfrm>
            <a:off x="0" y="0"/>
            <a:ext cx="10515600" cy="468313"/>
          </a:xfrm>
        </p:spPr>
        <p:txBody>
          <a:bodyPr>
            <a:normAutofit fontScale="90000"/>
          </a:bodyPr>
          <a:lstStyle/>
          <a:p>
            <a:pPr algn="ctr"/>
            <a:r>
              <a:rPr lang="es-MX" b="1" dirty="0">
                <a:solidFill>
                  <a:srgbClr val="FFFF00"/>
                </a:solidFill>
              </a:rPr>
              <a:t>EL BARCO EBRIO (RIMBAUD, 1871)</a:t>
            </a:r>
            <a:endParaRPr lang="es-MX" dirty="0">
              <a:solidFill>
                <a:srgbClr val="FFFF00"/>
              </a:solidFill>
            </a:endParaRPr>
          </a:p>
        </p:txBody>
      </p:sp>
      <p:graphicFrame>
        <p:nvGraphicFramePr>
          <p:cNvPr id="5" name="Marcador de contenido 4"/>
          <p:cNvGraphicFramePr>
            <a:graphicFrameLocks noGrp="1"/>
          </p:cNvGraphicFramePr>
          <p:nvPr>
            <p:ph idx="4294967295"/>
            <p:extLst>
              <p:ext uri="{D42A27DB-BD31-4B8C-83A1-F6EECF244321}">
                <p14:modId xmlns:p14="http://schemas.microsoft.com/office/powerpoint/2010/main" val="121928135"/>
              </p:ext>
            </p:extLst>
          </p:nvPr>
        </p:nvGraphicFramePr>
        <p:xfrm>
          <a:off x="0" y="234950"/>
          <a:ext cx="6370123" cy="6292815"/>
        </p:xfrm>
        <a:graphic>
          <a:graphicData uri="http://schemas.openxmlformats.org/drawingml/2006/table">
            <a:tbl>
              <a:tblPr/>
              <a:tblGrid>
                <a:gridCol w="6370123">
                  <a:extLst>
                    <a:ext uri="{9D8B030D-6E8A-4147-A177-3AD203B41FA5}">
                      <a16:colId xmlns:a16="http://schemas.microsoft.com/office/drawing/2014/main" val="20000"/>
                    </a:ext>
                  </a:extLst>
                </a:gridCol>
              </a:tblGrid>
              <a:tr h="6292815">
                <a:tc>
                  <a:txBody>
                    <a:bodyPr/>
                    <a:lstStyle/>
                    <a:p>
                      <a:r>
                        <a:rPr lang="es-MX" sz="2000" b="0" i="0" kern="1200" dirty="0">
                          <a:solidFill>
                            <a:schemeClr val="bg1"/>
                          </a:solidFill>
                          <a:effectLst/>
                          <a:latin typeface="+mn-lt"/>
                          <a:ea typeface="+mn-ea"/>
                          <a:cs typeface="+mn-cs"/>
                        </a:rPr>
                        <a:t>Mientras descendía los ríos impasibles,</a:t>
                      </a:r>
                    </a:p>
                    <a:p>
                      <a:r>
                        <a:rPr lang="es-MX" sz="2000" b="0" i="0" kern="1200" dirty="0">
                          <a:solidFill>
                            <a:schemeClr val="bg1"/>
                          </a:solidFill>
                          <a:effectLst/>
                          <a:latin typeface="+mn-lt"/>
                          <a:ea typeface="+mn-ea"/>
                          <a:cs typeface="+mn-cs"/>
                        </a:rPr>
                        <a:t>sentí que los remolcadores dejaban de guiarme:</a:t>
                      </a:r>
                    </a:p>
                    <a:p>
                      <a:r>
                        <a:rPr lang="es-MX" sz="2000" b="0" i="0" kern="1200" dirty="0">
                          <a:solidFill>
                            <a:schemeClr val="bg1"/>
                          </a:solidFill>
                          <a:effectLst/>
                          <a:latin typeface="+mn-lt"/>
                          <a:ea typeface="+mn-ea"/>
                          <a:cs typeface="+mn-cs"/>
                        </a:rPr>
                        <a:t>los pieles rojas chillones los tomaron por blancos,</a:t>
                      </a:r>
                    </a:p>
                    <a:p>
                      <a:r>
                        <a:rPr lang="es-MX" sz="2000" b="0" i="0" kern="1200" dirty="0">
                          <a:solidFill>
                            <a:schemeClr val="bg1"/>
                          </a:solidFill>
                          <a:effectLst/>
                          <a:latin typeface="+mn-lt"/>
                          <a:ea typeface="+mn-ea"/>
                          <a:cs typeface="+mn-cs"/>
                        </a:rPr>
                        <a:t>clavándolos desnudos en postes de colores.</a:t>
                      </a:r>
                      <a:br>
                        <a:rPr lang="es-MX" sz="2000" b="0" i="0" kern="1200" dirty="0">
                          <a:solidFill>
                            <a:schemeClr val="bg1"/>
                          </a:solidFill>
                          <a:effectLst/>
                          <a:latin typeface="+mn-lt"/>
                          <a:ea typeface="+mn-ea"/>
                          <a:cs typeface="+mn-cs"/>
                        </a:rPr>
                      </a:br>
                      <a:br>
                        <a:rPr lang="es-MX" sz="2000" b="0" i="0" kern="1200" dirty="0">
                          <a:solidFill>
                            <a:schemeClr val="bg1"/>
                          </a:solidFill>
                          <a:effectLst/>
                          <a:latin typeface="+mn-lt"/>
                          <a:ea typeface="+mn-ea"/>
                          <a:cs typeface="+mn-cs"/>
                        </a:rPr>
                      </a:br>
                      <a:r>
                        <a:rPr lang="es-MX" sz="2000" b="0" i="0" kern="1200" dirty="0">
                          <a:solidFill>
                            <a:schemeClr val="bg1"/>
                          </a:solidFill>
                          <a:effectLst/>
                          <a:latin typeface="+mn-lt"/>
                          <a:ea typeface="+mn-ea"/>
                          <a:cs typeface="+mn-cs"/>
                        </a:rPr>
                        <a:t>Me era indiferente el cargamento,</a:t>
                      </a:r>
                    </a:p>
                    <a:p>
                      <a:r>
                        <a:rPr lang="es-MX" sz="2000" b="0" i="0" kern="1200" dirty="0">
                          <a:solidFill>
                            <a:schemeClr val="bg1"/>
                          </a:solidFill>
                          <a:effectLst/>
                          <a:latin typeface="+mn-lt"/>
                          <a:ea typeface="+mn-ea"/>
                          <a:cs typeface="+mn-cs"/>
                        </a:rPr>
                        <a:t>fuera trigo flamenco o algodón inglés.</a:t>
                      </a:r>
                    </a:p>
                    <a:p>
                      <a:r>
                        <a:rPr lang="es-MX" sz="2000" b="0" i="0" kern="1200" dirty="0">
                          <a:solidFill>
                            <a:schemeClr val="bg1"/>
                          </a:solidFill>
                          <a:effectLst/>
                          <a:latin typeface="+mn-lt"/>
                          <a:ea typeface="+mn-ea"/>
                          <a:cs typeface="+mn-cs"/>
                        </a:rPr>
                        <a:t>Cuando terminó el alboroto de los remolcadores,</a:t>
                      </a:r>
                    </a:p>
                    <a:p>
                      <a:r>
                        <a:rPr lang="es-MX" sz="2000" b="0" i="0" kern="1200" dirty="0">
                          <a:solidFill>
                            <a:schemeClr val="bg1"/>
                          </a:solidFill>
                          <a:effectLst/>
                          <a:latin typeface="+mn-lt"/>
                          <a:ea typeface="+mn-ea"/>
                          <a:cs typeface="+mn-cs"/>
                        </a:rPr>
                        <a:t>los ríos me dejaron ir adonde quisiera (…)</a:t>
                      </a:r>
                    </a:p>
                    <a:p>
                      <a:endParaRPr lang="es-MX" sz="2000" b="0" i="0" kern="1200" dirty="0">
                        <a:solidFill>
                          <a:schemeClr val="bg1"/>
                        </a:solidFill>
                        <a:effectLst/>
                        <a:latin typeface="+mn-lt"/>
                        <a:ea typeface="+mn-ea"/>
                        <a:cs typeface="+mn-cs"/>
                      </a:endParaRPr>
                    </a:p>
                    <a:p>
                      <a:r>
                        <a:rPr lang="es-MX" sz="2000" b="0" i="0" kern="1200" dirty="0">
                          <a:solidFill>
                            <a:schemeClr val="bg1"/>
                          </a:solidFill>
                          <a:effectLst/>
                          <a:latin typeface="+mn-lt"/>
                          <a:ea typeface="+mn-ea"/>
                          <a:cs typeface="+mn-cs"/>
                        </a:rPr>
                        <a:t>Más dulce que para los niños la pulpa de manzanas ácidas,</a:t>
                      </a:r>
                    </a:p>
                    <a:p>
                      <a:r>
                        <a:rPr lang="es-MX" sz="2000" b="0" i="0" kern="1200" dirty="0">
                          <a:solidFill>
                            <a:schemeClr val="bg1"/>
                          </a:solidFill>
                          <a:effectLst/>
                          <a:latin typeface="+mn-lt"/>
                          <a:ea typeface="+mn-ea"/>
                          <a:cs typeface="+mn-cs"/>
                        </a:rPr>
                        <a:t>el agua verde penetró en mi casco de abeto</a:t>
                      </a:r>
                    </a:p>
                    <a:p>
                      <a:r>
                        <a:rPr lang="es-MX" sz="2000" b="0" i="0" kern="1200" dirty="0">
                          <a:solidFill>
                            <a:schemeClr val="bg1"/>
                          </a:solidFill>
                          <a:effectLst/>
                          <a:latin typeface="+mn-lt"/>
                          <a:ea typeface="+mn-ea"/>
                          <a:cs typeface="+mn-cs"/>
                        </a:rPr>
                        <a:t>y las manchas de vinos azules y de vómitos</a:t>
                      </a:r>
                    </a:p>
                    <a:p>
                      <a:r>
                        <a:rPr lang="es-MX" sz="2000" b="0" i="0" kern="1200" dirty="0">
                          <a:solidFill>
                            <a:schemeClr val="bg1"/>
                          </a:solidFill>
                          <a:effectLst/>
                          <a:latin typeface="+mn-lt"/>
                          <a:ea typeface="+mn-ea"/>
                          <a:cs typeface="+mn-cs"/>
                        </a:rPr>
                        <a:t>me lavó, dispersando mi timón y mi ancla.</a:t>
                      </a:r>
                    </a:p>
                    <a:p>
                      <a:r>
                        <a:rPr lang="es-MX" sz="2000" b="0" i="0" kern="1200" dirty="0">
                          <a:solidFill>
                            <a:schemeClr val="bg1"/>
                          </a:solidFill>
                          <a:effectLst/>
                          <a:latin typeface="+mn-lt"/>
                          <a:ea typeface="+mn-ea"/>
                          <a:cs typeface="+mn-cs"/>
                        </a:rPr>
                        <a:t>(…)</a:t>
                      </a:r>
                    </a:p>
                  </a:txBody>
                  <a:tcPr anchor="ctr">
                    <a:lnL>
                      <a:noFill/>
                    </a:lnL>
                    <a:lnR>
                      <a:noFill/>
                    </a:lnR>
                    <a:lnT>
                      <a:noFill/>
                    </a:lnT>
                    <a:lnB>
                      <a:noFill/>
                    </a:lnB>
                  </a:tcPr>
                </a:tc>
                <a:extLst>
                  <a:ext uri="{0D108BD9-81ED-4DB2-BD59-A6C34878D82A}">
                    <a16:rowId xmlns:a16="http://schemas.microsoft.com/office/drawing/2014/main" val="10000"/>
                  </a:ext>
                </a:extLst>
              </a:tr>
            </a:tbl>
          </a:graphicData>
        </a:graphic>
      </p:graphicFrame>
      <p:sp>
        <p:nvSpPr>
          <p:cNvPr id="3" name="CuadroTexto 2"/>
          <p:cNvSpPr txBox="1"/>
          <p:nvPr/>
        </p:nvSpPr>
        <p:spPr>
          <a:xfrm>
            <a:off x="6555346" y="669701"/>
            <a:ext cx="5460643" cy="6091707"/>
          </a:xfrm>
          <a:prstGeom prst="rect">
            <a:avLst/>
          </a:prstGeom>
          <a:noFill/>
        </p:spPr>
        <p:txBody>
          <a:bodyPr wrap="square" rtlCol="0">
            <a:spAutoFit/>
          </a:bodyPr>
          <a:lstStyle/>
          <a:p>
            <a:endParaRPr lang="es-MX" dirty="0"/>
          </a:p>
        </p:txBody>
      </p:sp>
      <p:sp>
        <p:nvSpPr>
          <p:cNvPr id="4" name="CuadroTexto 3"/>
          <p:cNvSpPr txBox="1"/>
          <p:nvPr/>
        </p:nvSpPr>
        <p:spPr>
          <a:xfrm>
            <a:off x="6096000" y="672540"/>
            <a:ext cx="6096000" cy="6247864"/>
          </a:xfrm>
          <a:prstGeom prst="rect">
            <a:avLst/>
          </a:prstGeom>
          <a:noFill/>
        </p:spPr>
        <p:txBody>
          <a:bodyPr wrap="square" rtlCol="0">
            <a:spAutoFit/>
          </a:bodyPr>
          <a:lstStyle/>
          <a:p>
            <a:r>
              <a:rPr lang="es-MX" sz="2000" dirty="0">
                <a:solidFill>
                  <a:schemeClr val="bg1"/>
                </a:solidFill>
              </a:rPr>
              <a:t>Yo he visto los archipiélagos siderales! Y las islas</a:t>
            </a:r>
          </a:p>
          <a:p>
            <a:r>
              <a:rPr lang="es-MX" sz="2000" dirty="0">
                <a:solidFill>
                  <a:schemeClr val="bg1"/>
                </a:solidFill>
              </a:rPr>
              <a:t>donde cielos delirantes están abiertos al viajero:</a:t>
            </a:r>
          </a:p>
          <a:p>
            <a:r>
              <a:rPr lang="es-MX" sz="2000" dirty="0">
                <a:solidFill>
                  <a:schemeClr val="bg1"/>
                </a:solidFill>
              </a:rPr>
              <a:t>-¿Es en estas noches sin fondo en las que te duermes y te exilias,</a:t>
            </a:r>
          </a:p>
          <a:p>
            <a:r>
              <a:rPr lang="es-MX" sz="2000" dirty="0">
                <a:solidFill>
                  <a:schemeClr val="bg1"/>
                </a:solidFill>
              </a:rPr>
              <a:t>millón de pájaros de oro, vigor futuro?</a:t>
            </a:r>
          </a:p>
          <a:p>
            <a:br>
              <a:rPr lang="es-MX" sz="2000" dirty="0">
                <a:solidFill>
                  <a:schemeClr val="bg1"/>
                </a:solidFill>
              </a:rPr>
            </a:br>
            <a:r>
              <a:rPr lang="es-MX" sz="2000" dirty="0">
                <a:solidFill>
                  <a:schemeClr val="bg1"/>
                </a:solidFill>
              </a:rPr>
              <a:t>Pero, es cierto, yo lloré mucho! Las albas son desoladoras,</a:t>
            </a:r>
          </a:p>
          <a:p>
            <a:r>
              <a:rPr lang="es-MX" sz="2000" dirty="0">
                <a:solidFill>
                  <a:schemeClr val="bg1"/>
                </a:solidFill>
              </a:rPr>
              <a:t>toda luna es atroz y todo sol amargo:</a:t>
            </a:r>
          </a:p>
          <a:p>
            <a:r>
              <a:rPr lang="es-MX" sz="2000" dirty="0">
                <a:solidFill>
                  <a:schemeClr val="bg1"/>
                </a:solidFill>
              </a:rPr>
              <a:t>el acre amor me ha hinchado de embriagadoras estupideces.</a:t>
            </a:r>
          </a:p>
          <a:p>
            <a:r>
              <a:rPr lang="es-MX" sz="2000" dirty="0">
                <a:solidFill>
                  <a:schemeClr val="bg1"/>
                </a:solidFill>
              </a:rPr>
              <a:t>¡Oh que estalle mi quilla! ¡Oh que yo desaparezca en el mar!</a:t>
            </a:r>
          </a:p>
          <a:p>
            <a:endParaRPr lang="es-MX" sz="2000" dirty="0">
              <a:solidFill>
                <a:schemeClr val="bg1"/>
              </a:solidFill>
            </a:endParaRPr>
          </a:p>
          <a:p>
            <a:r>
              <a:rPr lang="es-MX" sz="2000" dirty="0">
                <a:solidFill>
                  <a:schemeClr val="bg1"/>
                </a:solidFill>
              </a:rPr>
              <a:t>Si yo deseo un agua de Europa, es la del charco</a:t>
            </a:r>
          </a:p>
          <a:p>
            <a:r>
              <a:rPr lang="es-MX" sz="2000" dirty="0">
                <a:solidFill>
                  <a:schemeClr val="bg1"/>
                </a:solidFill>
              </a:rPr>
              <a:t>negro y frío donde en el crepúsculo embalsamado</a:t>
            </a:r>
          </a:p>
          <a:p>
            <a:r>
              <a:rPr lang="es-MX" sz="2000" dirty="0">
                <a:solidFill>
                  <a:schemeClr val="bg1"/>
                </a:solidFill>
              </a:rPr>
              <a:t>un niño en cuclillas lleno de tristezas, suelta</a:t>
            </a:r>
          </a:p>
          <a:p>
            <a:r>
              <a:rPr lang="es-MX" sz="2000" dirty="0">
                <a:solidFill>
                  <a:schemeClr val="bg1"/>
                </a:solidFill>
              </a:rPr>
              <a:t>un barco frágil como una mariposa de mayo.</a:t>
            </a:r>
          </a:p>
          <a:p>
            <a:endParaRPr lang="es-MX" sz="2200" dirty="0">
              <a:solidFill>
                <a:schemeClr val="bg1"/>
              </a:solidFill>
            </a:endParaRPr>
          </a:p>
          <a:p>
            <a:endParaRPr lang="es-MX" dirty="0"/>
          </a:p>
        </p:txBody>
      </p:sp>
    </p:spTree>
    <p:extLst>
      <p:ext uri="{BB962C8B-B14F-4D97-AF65-F5344CB8AC3E}">
        <p14:creationId xmlns:p14="http://schemas.microsoft.com/office/powerpoint/2010/main" val="19864683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idx="4294967295"/>
          </p:nvPr>
        </p:nvSpPr>
        <p:spPr>
          <a:xfrm>
            <a:off x="0" y="-147638"/>
            <a:ext cx="11095038" cy="933451"/>
          </a:xfrm>
        </p:spPr>
        <p:txBody>
          <a:bodyPr>
            <a:normAutofit/>
          </a:bodyPr>
          <a:lstStyle/>
          <a:p>
            <a:pPr algn="ctr"/>
            <a:r>
              <a:rPr lang="es-MX" sz="3600" b="1" dirty="0" err="1"/>
              <a:t>Rimbaud</a:t>
            </a:r>
            <a:r>
              <a:rPr lang="es-MX" sz="3600" b="1" dirty="0"/>
              <a:t>, “Yo es otro”</a:t>
            </a:r>
          </a:p>
        </p:txBody>
      </p:sp>
      <p:sp>
        <p:nvSpPr>
          <p:cNvPr id="3" name="Marcador de contenido 2"/>
          <p:cNvSpPr>
            <a:spLocks noGrp="1"/>
          </p:cNvSpPr>
          <p:nvPr>
            <p:ph idx="4294967295"/>
          </p:nvPr>
        </p:nvSpPr>
        <p:spPr>
          <a:xfrm>
            <a:off x="0" y="785813"/>
            <a:ext cx="9248775" cy="6078537"/>
          </a:xfrm>
        </p:spPr>
        <p:txBody>
          <a:bodyPr>
            <a:normAutofit fontScale="77500" lnSpcReduction="20000"/>
          </a:bodyPr>
          <a:lstStyle/>
          <a:p>
            <a:r>
              <a:rPr lang="es-MX" dirty="0"/>
              <a:t>Jean </a:t>
            </a:r>
            <a:r>
              <a:rPr lang="es-MX" dirty="0" err="1"/>
              <a:t>Nicolas</a:t>
            </a:r>
            <a:r>
              <a:rPr lang="es-MX" dirty="0"/>
              <a:t>-Arthur </a:t>
            </a:r>
            <a:r>
              <a:rPr lang="es-MX" dirty="0" err="1"/>
              <a:t>Rimbaud</a:t>
            </a:r>
            <a:r>
              <a:rPr lang="es-MX" dirty="0"/>
              <a:t> (1854, Charleville-1891, Marsella)</a:t>
            </a:r>
          </a:p>
          <a:p>
            <a:r>
              <a:rPr lang="es-MX" dirty="0"/>
              <a:t>1era etapa: Niño prodigio: a los 13 comienza a escribir. </a:t>
            </a:r>
          </a:p>
          <a:p>
            <a:r>
              <a:rPr lang="es-MX" dirty="0"/>
              <a:t>2da etapa: El vidente &amp; la alquimia del verbo</a:t>
            </a:r>
          </a:p>
          <a:p>
            <a:r>
              <a:rPr lang="es-MX" dirty="0"/>
              <a:t>3ra etapa: La mudez (jubilación del poeta)</a:t>
            </a:r>
          </a:p>
          <a:p>
            <a:endParaRPr lang="es-MX" dirty="0"/>
          </a:p>
          <a:p>
            <a:pPr marL="0" indent="0" algn="just">
              <a:buNone/>
            </a:pPr>
            <a:r>
              <a:rPr lang="es-MX" i="1" dirty="0"/>
              <a:t>“Como le estaba diciendo, el poeta es realmente ladrón de fuego. Lleva el peso de la humanidad sobre sus hombros, incluso de los </a:t>
            </a:r>
            <a:r>
              <a:rPr lang="es-MX" dirty="0"/>
              <a:t>animales; </a:t>
            </a:r>
            <a:r>
              <a:rPr lang="es-MX" i="1" dirty="0"/>
              <a:t>deberá conseguir que sus invenciones se sientan se palpen, se escuchen; si lo que él trae de </a:t>
            </a:r>
            <a:r>
              <a:rPr lang="es-MX" dirty="0"/>
              <a:t>allá abajo </a:t>
            </a:r>
            <a:r>
              <a:rPr lang="es-MX" i="1" dirty="0"/>
              <a:t>tiene “forma, lo da con forma ; si es informe, lo da informe. Hallar una lengua.</a:t>
            </a:r>
          </a:p>
          <a:p>
            <a:pPr marL="0" indent="0" algn="r">
              <a:buNone/>
            </a:pPr>
            <a:endParaRPr lang="es-MX" sz="2300" dirty="0"/>
          </a:p>
          <a:p>
            <a:pPr marL="0" indent="0" algn="r">
              <a:buNone/>
            </a:pPr>
            <a:r>
              <a:rPr lang="es-MX" sz="2300" dirty="0"/>
              <a:t>Carta a Georges </a:t>
            </a:r>
            <a:r>
              <a:rPr lang="es-MX" sz="2300" dirty="0" err="1"/>
              <a:t>Izambard</a:t>
            </a:r>
            <a:r>
              <a:rPr lang="es-MX" sz="2300" dirty="0"/>
              <a:t>, profesor de </a:t>
            </a:r>
            <a:r>
              <a:rPr lang="es-MX" sz="2300" dirty="0" err="1"/>
              <a:t>Rimbaud</a:t>
            </a:r>
            <a:r>
              <a:rPr lang="es-MX" sz="2300" dirty="0"/>
              <a:t>, 1870</a:t>
            </a:r>
          </a:p>
          <a:p>
            <a:pPr marL="0" indent="0">
              <a:buNone/>
            </a:pPr>
            <a:endParaRPr lang="es-MX" i="1" dirty="0"/>
          </a:p>
          <a:p>
            <a:pPr marL="0" indent="0" algn="just">
              <a:buNone/>
            </a:pPr>
            <a:r>
              <a:rPr lang="es-MX" i="1" dirty="0"/>
              <a:t>“Yo digo que hay que ser </a:t>
            </a:r>
            <a:r>
              <a:rPr lang="es-MX" dirty="0"/>
              <a:t>vidente, </a:t>
            </a:r>
            <a:r>
              <a:rPr lang="es-MX" i="1" dirty="0"/>
              <a:t>hacerse </a:t>
            </a:r>
            <a:r>
              <a:rPr lang="es-MX" dirty="0"/>
              <a:t>vidente. </a:t>
            </a:r>
            <a:r>
              <a:rPr lang="es-MX" b="1" i="1" dirty="0"/>
              <a:t>El Poeta se hace </a:t>
            </a:r>
            <a:r>
              <a:rPr lang="es-MX" b="1" dirty="0"/>
              <a:t>vidente </a:t>
            </a:r>
            <a:r>
              <a:rPr lang="es-MX" b="1" i="1" dirty="0"/>
              <a:t>por medio de un largo, inmenso y razonado </a:t>
            </a:r>
            <a:r>
              <a:rPr lang="es-MX" b="1" dirty="0"/>
              <a:t>desarreglo de todos los sentidos</a:t>
            </a:r>
            <a:r>
              <a:rPr lang="es-MX" b="1" i="1" dirty="0"/>
              <a:t>. </a:t>
            </a:r>
            <a:r>
              <a:rPr lang="es-MX" i="1" dirty="0"/>
              <a:t>Él busca por sí mismo y agota en sí mismo todas las formas de amor, de sufrimiento, de locura, todos los venenos, para no quedarse sino con sus quintaesencias. Inefable tortura en la que necesita de toda la fe, de toda la fuerza sobrehumana, en la que se convierte, entre todos, en el gran enfermo, el gran criminal, el gran maldito -¡ y el supremo Sabio! ¡Porque alcanza lo </a:t>
            </a:r>
            <a:r>
              <a:rPr lang="es-MX" dirty="0"/>
              <a:t>desconocido!”</a:t>
            </a:r>
          </a:p>
          <a:p>
            <a:pPr marL="0" indent="0">
              <a:buNone/>
            </a:pPr>
            <a:endParaRPr lang="es-MX" i="1" dirty="0"/>
          </a:p>
          <a:p>
            <a:pPr marL="0" indent="0" algn="r">
              <a:buNone/>
            </a:pPr>
            <a:r>
              <a:rPr lang="es-MX" sz="2300" dirty="0"/>
              <a:t>Carta  a Paul </a:t>
            </a:r>
            <a:r>
              <a:rPr lang="es-MX" sz="2300" dirty="0" err="1"/>
              <a:t>Demeny</a:t>
            </a:r>
            <a:r>
              <a:rPr lang="es-MX" sz="2300" dirty="0"/>
              <a:t>, 1871</a:t>
            </a:r>
          </a:p>
          <a:p>
            <a:pPr marL="0" indent="0">
              <a:buNone/>
            </a:pPr>
            <a:endParaRPr lang="es-MX" i="1" dirty="0"/>
          </a:p>
          <a:p>
            <a:endParaRPr lang="es-MX" dirty="0"/>
          </a:p>
        </p:txBody>
      </p:sp>
      <p:pic>
        <p:nvPicPr>
          <p:cNvPr id="1026" name="Picture 2" descr="http://t3.gstatic.com/images?q=tbn:ANd9GcSk7hJt_TSnEg27qZDedPIeUbOGF4si1xLrI8aDPSppGkZ2Iy2Dw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16697" y="3162251"/>
            <a:ext cx="2496987" cy="33336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https://upload.wikimedia.org/wikipedia/commons/thumb/e/ee/Rimbaud_2.jpg/220px-Rimbaud_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16698" y="79998"/>
            <a:ext cx="2095500" cy="2600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89089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lstStyle/>
          <a:p>
            <a:endParaRPr lang="es-MX" dirty="0"/>
          </a:p>
        </p:txBody>
      </p:sp>
      <p:sp>
        <p:nvSpPr>
          <p:cNvPr id="5" name="Título 4"/>
          <p:cNvSpPr>
            <a:spLocks noGrp="1"/>
          </p:cNvSpPr>
          <p:nvPr>
            <p:ph type="title"/>
          </p:nvPr>
        </p:nvSpPr>
        <p:spPr/>
        <p:txBody>
          <a:bodyPr/>
          <a:lstStyle/>
          <a:p>
            <a:endParaRPr lang="es-MX"/>
          </a:p>
        </p:txBody>
      </p:sp>
      <p:pic>
        <p:nvPicPr>
          <p:cNvPr id="2050" name="Picture 2" descr="rimbaud-and-verlaine-port-x.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72384"/>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p:cNvSpPr txBox="1"/>
          <p:nvPr/>
        </p:nvSpPr>
        <p:spPr>
          <a:xfrm>
            <a:off x="0" y="0"/>
            <a:ext cx="12192000" cy="6986528"/>
          </a:xfrm>
          <a:prstGeom prst="rect">
            <a:avLst/>
          </a:prstGeom>
          <a:solidFill>
            <a:srgbClr val="640000">
              <a:alpha val="22745"/>
            </a:srgbClr>
          </a:solidFill>
        </p:spPr>
        <p:txBody>
          <a:bodyPr wrap="square" rtlCol="0">
            <a:spAutoFit/>
          </a:bodyPr>
          <a:lstStyle/>
          <a:p>
            <a:endParaRPr lang="es-MX" sz="3200" i="1" dirty="0">
              <a:solidFill>
                <a:schemeClr val="bg1"/>
              </a:solidFill>
            </a:endParaRPr>
          </a:p>
          <a:p>
            <a:endParaRPr lang="es-MX" sz="3200" i="1" dirty="0">
              <a:solidFill>
                <a:schemeClr val="bg1"/>
              </a:solidFill>
            </a:endParaRPr>
          </a:p>
          <a:p>
            <a:pPr algn="just"/>
            <a:r>
              <a:rPr lang="es-MX" sz="3200" i="1" dirty="0">
                <a:solidFill>
                  <a:schemeClr val="bg1"/>
                </a:solidFill>
              </a:rPr>
              <a:t>Breve vigilia de embriaguez, ¡santa!, aunque sólo sea por la máscara con la que nos has gratificado. ¡Nosotros te afirmamos, </a:t>
            </a:r>
            <a:r>
              <a:rPr lang="es-MX" sz="3200" i="1" dirty="0">
                <a:solidFill>
                  <a:srgbClr val="66FF33"/>
                </a:solidFill>
              </a:rPr>
              <a:t>método</a:t>
            </a:r>
            <a:r>
              <a:rPr lang="es-MX" sz="3200" i="1" dirty="0">
                <a:solidFill>
                  <a:schemeClr val="bg1"/>
                </a:solidFill>
              </a:rPr>
              <a:t>! Nosotros no olvidamos que ayer glorificaste todas nuestras edades. Nosotros </a:t>
            </a:r>
            <a:r>
              <a:rPr lang="es-MX" sz="3200" i="1" dirty="0">
                <a:solidFill>
                  <a:srgbClr val="66FF33"/>
                </a:solidFill>
              </a:rPr>
              <a:t>tenemos fe en el veneno</a:t>
            </a:r>
            <a:r>
              <a:rPr lang="es-MX" sz="3200" i="1" dirty="0">
                <a:solidFill>
                  <a:schemeClr val="bg1"/>
                </a:solidFill>
              </a:rPr>
              <a:t>. Nosotros sabemos dar la vida entera cada día.</a:t>
            </a:r>
          </a:p>
          <a:p>
            <a:pPr algn="just"/>
            <a:endParaRPr lang="es-MX" sz="3200" i="1" dirty="0">
              <a:solidFill>
                <a:schemeClr val="bg1"/>
              </a:solidFill>
            </a:endParaRPr>
          </a:p>
          <a:p>
            <a:r>
              <a:rPr lang="es-MX" sz="3200" i="1" dirty="0">
                <a:solidFill>
                  <a:schemeClr val="bg1"/>
                </a:solidFill>
              </a:rPr>
              <a:t>Ha llegado el tiempo de los </a:t>
            </a:r>
            <a:r>
              <a:rPr lang="es-MX" sz="3200" dirty="0">
                <a:solidFill>
                  <a:schemeClr val="bg1"/>
                </a:solidFill>
              </a:rPr>
              <a:t>Asesino</a:t>
            </a:r>
            <a:r>
              <a:rPr lang="es-MX" sz="3200" i="1" dirty="0">
                <a:solidFill>
                  <a:schemeClr val="bg1"/>
                </a:solidFill>
              </a:rPr>
              <a:t>s.</a:t>
            </a:r>
          </a:p>
          <a:p>
            <a:endParaRPr lang="es-MX" sz="3200" i="1" dirty="0">
              <a:solidFill>
                <a:schemeClr val="bg1"/>
              </a:solidFill>
            </a:endParaRPr>
          </a:p>
          <a:p>
            <a:pPr algn="r"/>
            <a:endParaRPr lang="es-MX" sz="2400" i="1" dirty="0">
              <a:solidFill>
                <a:srgbClr val="66FF33"/>
              </a:solidFill>
            </a:endParaRPr>
          </a:p>
          <a:p>
            <a:pPr algn="r"/>
            <a:endParaRPr lang="es-MX" sz="2400" i="1" dirty="0">
              <a:solidFill>
                <a:srgbClr val="66FF33"/>
              </a:solidFill>
            </a:endParaRPr>
          </a:p>
          <a:p>
            <a:pPr algn="r"/>
            <a:endParaRPr lang="es-MX" sz="2400" i="1" dirty="0">
              <a:solidFill>
                <a:srgbClr val="66FF33"/>
              </a:solidFill>
            </a:endParaRPr>
          </a:p>
          <a:p>
            <a:pPr algn="r"/>
            <a:r>
              <a:rPr lang="es-MX" sz="2400" i="1" dirty="0">
                <a:solidFill>
                  <a:srgbClr val="66FF33"/>
                </a:solidFill>
              </a:rPr>
              <a:t>Mañana de Embriaguez</a:t>
            </a:r>
            <a:r>
              <a:rPr lang="es-MX" sz="2400" i="1" dirty="0">
                <a:solidFill>
                  <a:srgbClr val="FFFF00"/>
                </a:solidFill>
              </a:rPr>
              <a:t>, Iluminaciones (1874)</a:t>
            </a:r>
          </a:p>
          <a:p>
            <a:endParaRPr lang="es-MX" sz="3200" i="1" dirty="0">
              <a:solidFill>
                <a:schemeClr val="bg1"/>
              </a:solidFill>
            </a:endParaRPr>
          </a:p>
          <a:p>
            <a:endParaRPr lang="es-MX" sz="3200" dirty="0">
              <a:solidFill>
                <a:schemeClr val="bg1"/>
              </a:solidFill>
            </a:endParaRPr>
          </a:p>
        </p:txBody>
      </p:sp>
    </p:spTree>
    <p:extLst>
      <p:ext uri="{BB962C8B-B14F-4D97-AF65-F5344CB8AC3E}">
        <p14:creationId xmlns:p14="http://schemas.microsoft.com/office/powerpoint/2010/main" val="97508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5E1AC81-83F2-45A8-9054-15570F4E25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69" name="Freeform 5">
              <a:extLst>
                <a:ext uri="{FF2B5EF4-FFF2-40B4-BE49-F238E27FC236}">
                  <a16:creationId xmlns:a16="http://schemas.microsoft.com/office/drawing/2014/main" id="{B15AA7C5-9BFE-4B90-A119-467AFACE9E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70" name="Freeform 6">
              <a:extLst>
                <a:ext uri="{FF2B5EF4-FFF2-40B4-BE49-F238E27FC236}">
                  <a16:creationId xmlns:a16="http://schemas.microsoft.com/office/drawing/2014/main" id="{944AB87D-35AF-4719-9940-5822E77023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71" name="Freeform 7">
              <a:extLst>
                <a:ext uri="{FF2B5EF4-FFF2-40B4-BE49-F238E27FC236}">
                  <a16:creationId xmlns:a16="http://schemas.microsoft.com/office/drawing/2014/main" id="{E8B33BE3-7890-4628-9322-7EFBA3375B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72" name="Freeform 8">
              <a:extLst>
                <a:ext uri="{FF2B5EF4-FFF2-40B4-BE49-F238E27FC236}">
                  <a16:creationId xmlns:a16="http://schemas.microsoft.com/office/drawing/2014/main" id="{01AD3ECF-519E-45E2-99DA-F5C1B50715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73" name="Freeform 9">
              <a:extLst>
                <a:ext uri="{FF2B5EF4-FFF2-40B4-BE49-F238E27FC236}">
                  <a16:creationId xmlns:a16="http://schemas.microsoft.com/office/drawing/2014/main" id="{C050E700-0FF1-4D25-B54C-84BA04FCDC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74" name="Freeform 10">
              <a:extLst>
                <a:ext uri="{FF2B5EF4-FFF2-40B4-BE49-F238E27FC236}">
                  <a16:creationId xmlns:a16="http://schemas.microsoft.com/office/drawing/2014/main" id="{720D9C11-F5C9-41B0-B2F2-EE20BC3D0C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75" name="Freeform 11">
              <a:extLst>
                <a:ext uri="{FF2B5EF4-FFF2-40B4-BE49-F238E27FC236}">
                  <a16:creationId xmlns:a16="http://schemas.microsoft.com/office/drawing/2014/main" id="{623A9DA0-857E-4CDE-80EA-F30F1CE55C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76" name="Freeform 12">
              <a:extLst>
                <a:ext uri="{FF2B5EF4-FFF2-40B4-BE49-F238E27FC236}">
                  <a16:creationId xmlns:a16="http://schemas.microsoft.com/office/drawing/2014/main" id="{C48B8F4C-2C83-46F6-AFCD-58166AEB18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77" name="Freeform 13">
              <a:extLst>
                <a:ext uri="{FF2B5EF4-FFF2-40B4-BE49-F238E27FC236}">
                  <a16:creationId xmlns:a16="http://schemas.microsoft.com/office/drawing/2014/main" id="{234C3795-C44D-41A7-A8F6-891387A668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78" name="Freeform 14">
              <a:extLst>
                <a:ext uri="{FF2B5EF4-FFF2-40B4-BE49-F238E27FC236}">
                  <a16:creationId xmlns:a16="http://schemas.microsoft.com/office/drawing/2014/main" id="{91CC36F4-5DFA-4954-B354-97B180E98F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79" name="Freeform 15">
              <a:extLst>
                <a:ext uri="{FF2B5EF4-FFF2-40B4-BE49-F238E27FC236}">
                  <a16:creationId xmlns:a16="http://schemas.microsoft.com/office/drawing/2014/main" id="{7087A08E-C024-457D-8F99-1F340CED61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80" name="Freeform 16">
              <a:extLst>
                <a:ext uri="{FF2B5EF4-FFF2-40B4-BE49-F238E27FC236}">
                  <a16:creationId xmlns:a16="http://schemas.microsoft.com/office/drawing/2014/main" id="{61CFBC61-7F57-45D7-860E-BF51B0EDA5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81" name="Freeform 17">
              <a:extLst>
                <a:ext uri="{FF2B5EF4-FFF2-40B4-BE49-F238E27FC236}">
                  <a16:creationId xmlns:a16="http://schemas.microsoft.com/office/drawing/2014/main" id="{2591C3DB-4880-431E-BC3D-37F1378AC5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82" name="Freeform 18">
              <a:extLst>
                <a:ext uri="{FF2B5EF4-FFF2-40B4-BE49-F238E27FC236}">
                  <a16:creationId xmlns:a16="http://schemas.microsoft.com/office/drawing/2014/main" id="{79557EFE-4199-4E24-8A13-1B9CC1715A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83" name="Freeform 19">
              <a:extLst>
                <a:ext uri="{FF2B5EF4-FFF2-40B4-BE49-F238E27FC236}">
                  <a16:creationId xmlns:a16="http://schemas.microsoft.com/office/drawing/2014/main" id="{0B965615-6052-4907-A136-9CAD14604C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84" name="Freeform 20">
              <a:extLst>
                <a:ext uri="{FF2B5EF4-FFF2-40B4-BE49-F238E27FC236}">
                  <a16:creationId xmlns:a16="http://schemas.microsoft.com/office/drawing/2014/main" id="{F788FFC4-205D-47C1-91E7-DD1A52E0AF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85" name="Freeform 21">
              <a:extLst>
                <a:ext uri="{FF2B5EF4-FFF2-40B4-BE49-F238E27FC236}">
                  <a16:creationId xmlns:a16="http://schemas.microsoft.com/office/drawing/2014/main" id="{462FADD6-C927-46ED-A6E6-273B35C2F1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86" name="Freeform 22">
              <a:extLst>
                <a:ext uri="{FF2B5EF4-FFF2-40B4-BE49-F238E27FC236}">
                  <a16:creationId xmlns:a16="http://schemas.microsoft.com/office/drawing/2014/main" id="{AF64005E-134D-4444-9425-FB1C188985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87" name="Freeform 23">
              <a:extLst>
                <a:ext uri="{FF2B5EF4-FFF2-40B4-BE49-F238E27FC236}">
                  <a16:creationId xmlns:a16="http://schemas.microsoft.com/office/drawing/2014/main" id="{E2565CA7-A8CB-463D-8D25-4F41235BC1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88" name="Freeform 24">
              <a:extLst>
                <a:ext uri="{FF2B5EF4-FFF2-40B4-BE49-F238E27FC236}">
                  <a16:creationId xmlns:a16="http://schemas.microsoft.com/office/drawing/2014/main" id="{41ABBFC0-4EEA-4634-A73B-945729D6BA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89" name="Freeform 25">
              <a:extLst>
                <a:ext uri="{FF2B5EF4-FFF2-40B4-BE49-F238E27FC236}">
                  <a16:creationId xmlns:a16="http://schemas.microsoft.com/office/drawing/2014/main" id="{E422F11F-726A-4A93-9D1B-B1400B0611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grpSp>
      <p:grpSp>
        <p:nvGrpSpPr>
          <p:cNvPr id="32" name="Group 31">
            <a:extLst>
              <a:ext uri="{FF2B5EF4-FFF2-40B4-BE49-F238E27FC236}">
                <a16:creationId xmlns:a16="http://schemas.microsoft.com/office/drawing/2014/main" id="{FBF129BC-EA9E-4D20-898B-399F7727DFB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0144" y="1699589"/>
            <a:ext cx="3674476" cy="3470421"/>
            <a:chOff x="697883" y="1816768"/>
            <a:chExt cx="3674476" cy="3470421"/>
          </a:xfrm>
        </p:grpSpPr>
        <p:sp>
          <p:nvSpPr>
            <p:cNvPr id="90" name="Rectangle 32">
              <a:extLst>
                <a:ext uri="{FF2B5EF4-FFF2-40B4-BE49-F238E27FC236}">
                  <a16:creationId xmlns:a16="http://schemas.microsoft.com/office/drawing/2014/main" id="{CFF42BAE-3249-46C8-9108-A83C87206B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91" name="Isosceles Triangle 22">
              <a:extLst>
                <a:ext uri="{FF2B5EF4-FFF2-40B4-BE49-F238E27FC236}">
                  <a16:creationId xmlns:a16="http://schemas.microsoft.com/office/drawing/2014/main" id="{4DDE2BA8-4174-4A99-BB09-0BA28F2685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CL"/>
            </a:p>
          </p:txBody>
        </p:sp>
        <p:sp>
          <p:nvSpPr>
            <p:cNvPr id="92" name="Rectangle 34">
              <a:extLst>
                <a:ext uri="{FF2B5EF4-FFF2-40B4-BE49-F238E27FC236}">
                  <a16:creationId xmlns:a16="http://schemas.microsoft.com/office/drawing/2014/main" id="{4A893933-F7DD-4DA6-85C7-4CFF58741E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CL"/>
            </a:p>
          </p:txBody>
        </p:sp>
      </p:grpSp>
      <p:sp>
        <p:nvSpPr>
          <p:cNvPr id="37" name="Rectangle 36">
            <a:extLst>
              <a:ext uri="{FF2B5EF4-FFF2-40B4-BE49-F238E27FC236}">
                <a16:creationId xmlns:a16="http://schemas.microsoft.com/office/drawing/2014/main" id="{E2366EBA-92FD-44AE-87A9-25E5135EB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692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a:extLst>
              <a:ext uri="{FF2B5EF4-FFF2-40B4-BE49-F238E27FC236}">
                <a16:creationId xmlns:a16="http://schemas.microsoft.com/office/drawing/2014/main" id="{B437F5FC-01F7-4EB4-81E7-C27D917E95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93" name="Freeform 5">
              <a:extLst>
                <a:ext uri="{FF2B5EF4-FFF2-40B4-BE49-F238E27FC236}">
                  <a16:creationId xmlns:a16="http://schemas.microsoft.com/office/drawing/2014/main" id="{4B0CFF10-4805-4BFA-961B-1F60DAEB9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94" name="Freeform 6">
              <a:extLst>
                <a:ext uri="{FF2B5EF4-FFF2-40B4-BE49-F238E27FC236}">
                  <a16:creationId xmlns:a16="http://schemas.microsoft.com/office/drawing/2014/main" id="{BE054536-C03E-4857-B4AE-D687A58F9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95" name="Freeform 7">
              <a:extLst>
                <a:ext uri="{FF2B5EF4-FFF2-40B4-BE49-F238E27FC236}">
                  <a16:creationId xmlns:a16="http://schemas.microsoft.com/office/drawing/2014/main" id="{FE33E51C-23D8-43F5-98C4-A2ED2C4C99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96" name="Freeform 8">
              <a:extLst>
                <a:ext uri="{FF2B5EF4-FFF2-40B4-BE49-F238E27FC236}">
                  <a16:creationId xmlns:a16="http://schemas.microsoft.com/office/drawing/2014/main" id="{89E18891-DEB2-4CFD-A907-2868B2A910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97" name="Freeform 9">
              <a:extLst>
                <a:ext uri="{FF2B5EF4-FFF2-40B4-BE49-F238E27FC236}">
                  <a16:creationId xmlns:a16="http://schemas.microsoft.com/office/drawing/2014/main" id="{0002C1BB-DB60-4314-A2FC-203E54D94C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98" name="Freeform 10">
              <a:extLst>
                <a:ext uri="{FF2B5EF4-FFF2-40B4-BE49-F238E27FC236}">
                  <a16:creationId xmlns:a16="http://schemas.microsoft.com/office/drawing/2014/main" id="{9B75BDFA-6D78-4FB1-9F21-5280855C49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99" name="Freeform 11">
              <a:extLst>
                <a:ext uri="{FF2B5EF4-FFF2-40B4-BE49-F238E27FC236}">
                  <a16:creationId xmlns:a16="http://schemas.microsoft.com/office/drawing/2014/main" id="{0B632D6B-A327-41AB-BBCF-9A03AD2AB7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00" name="Freeform 12">
              <a:extLst>
                <a:ext uri="{FF2B5EF4-FFF2-40B4-BE49-F238E27FC236}">
                  <a16:creationId xmlns:a16="http://schemas.microsoft.com/office/drawing/2014/main" id="{F514BBC5-1736-4813-BECB-5A6B6738E5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01" name="Freeform 13">
              <a:extLst>
                <a:ext uri="{FF2B5EF4-FFF2-40B4-BE49-F238E27FC236}">
                  <a16:creationId xmlns:a16="http://schemas.microsoft.com/office/drawing/2014/main" id="{94A2C868-7AEC-4209-BFA3-7185B11D33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02" name="Freeform 14">
              <a:extLst>
                <a:ext uri="{FF2B5EF4-FFF2-40B4-BE49-F238E27FC236}">
                  <a16:creationId xmlns:a16="http://schemas.microsoft.com/office/drawing/2014/main" id="{FF56CB70-2B25-4695-ADC8-6092D0D112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03" name="Freeform 15">
              <a:extLst>
                <a:ext uri="{FF2B5EF4-FFF2-40B4-BE49-F238E27FC236}">
                  <a16:creationId xmlns:a16="http://schemas.microsoft.com/office/drawing/2014/main" id="{BA411BEF-2182-4458-B9AF-1634B5C2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04" name="Freeform 16">
              <a:extLst>
                <a:ext uri="{FF2B5EF4-FFF2-40B4-BE49-F238E27FC236}">
                  <a16:creationId xmlns:a16="http://schemas.microsoft.com/office/drawing/2014/main" id="{53F27E63-3F11-4C85-AC72-1EE8508C4C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05" name="Freeform 17">
              <a:extLst>
                <a:ext uri="{FF2B5EF4-FFF2-40B4-BE49-F238E27FC236}">
                  <a16:creationId xmlns:a16="http://schemas.microsoft.com/office/drawing/2014/main" id="{68B589BA-F70F-4E0B-94B9-EEB83EDF3F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06" name="Freeform 18">
              <a:extLst>
                <a:ext uri="{FF2B5EF4-FFF2-40B4-BE49-F238E27FC236}">
                  <a16:creationId xmlns:a16="http://schemas.microsoft.com/office/drawing/2014/main" id="{9D0B991D-CB0A-415F-8D77-A5565F66F0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07" name="Freeform 19">
              <a:extLst>
                <a:ext uri="{FF2B5EF4-FFF2-40B4-BE49-F238E27FC236}">
                  <a16:creationId xmlns:a16="http://schemas.microsoft.com/office/drawing/2014/main" id="{701E99DE-74F0-41D1-BBF4-5A57053BB6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08" name="Freeform 20">
              <a:extLst>
                <a:ext uri="{FF2B5EF4-FFF2-40B4-BE49-F238E27FC236}">
                  <a16:creationId xmlns:a16="http://schemas.microsoft.com/office/drawing/2014/main" id="{C02EE40A-8F17-4182-9495-9506463B79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09" name="Freeform 21">
              <a:extLst>
                <a:ext uri="{FF2B5EF4-FFF2-40B4-BE49-F238E27FC236}">
                  <a16:creationId xmlns:a16="http://schemas.microsoft.com/office/drawing/2014/main" id="{924210CA-0A35-4127-925F-D4084B7DC3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10" name="Freeform 22">
              <a:extLst>
                <a:ext uri="{FF2B5EF4-FFF2-40B4-BE49-F238E27FC236}">
                  <a16:creationId xmlns:a16="http://schemas.microsoft.com/office/drawing/2014/main" id="{DC13CEF1-DD2D-474C-B81C-820CEF3D9C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11" name="Freeform 23">
              <a:extLst>
                <a:ext uri="{FF2B5EF4-FFF2-40B4-BE49-F238E27FC236}">
                  <a16:creationId xmlns:a16="http://schemas.microsoft.com/office/drawing/2014/main" id="{F889481A-8038-43E6-8EF1-A5F802CEDF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12" name="Freeform 24">
              <a:extLst>
                <a:ext uri="{FF2B5EF4-FFF2-40B4-BE49-F238E27FC236}">
                  <a16:creationId xmlns:a16="http://schemas.microsoft.com/office/drawing/2014/main" id="{128BD14A-9093-4854-A73A-F666B2ED2D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13" name="Freeform 25">
              <a:extLst>
                <a:ext uri="{FF2B5EF4-FFF2-40B4-BE49-F238E27FC236}">
                  <a16:creationId xmlns:a16="http://schemas.microsoft.com/office/drawing/2014/main" id="{22D884F4-76EC-4371-B903-E79CF191E3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grpSp>
      <p:sp useBgFill="1">
        <p:nvSpPr>
          <p:cNvPr id="62" name="Rectangle 61">
            <a:extLst>
              <a:ext uri="{FF2B5EF4-FFF2-40B4-BE49-F238E27FC236}">
                <a16:creationId xmlns:a16="http://schemas.microsoft.com/office/drawing/2014/main" id="{7C462C46-EFB7-4580-9921-DFC346FCC3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23665" y="0"/>
            <a:ext cx="10268336" cy="68692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uadroTexto 3"/>
          <p:cNvSpPr txBox="1"/>
          <p:nvPr/>
        </p:nvSpPr>
        <p:spPr>
          <a:xfrm>
            <a:off x="2880485" y="841375"/>
            <a:ext cx="6230857" cy="1230570"/>
          </a:xfrm>
          <a:prstGeom prst="rect">
            <a:avLst/>
          </a:prstGeom>
        </p:spPr>
        <p:txBody>
          <a:bodyPr vert="horz" lIns="228600" tIns="228600" rIns="228600" bIns="228600" rtlCol="0" anchor="t">
            <a:normAutofit/>
          </a:bodyPr>
          <a:lstStyle/>
          <a:p>
            <a:pPr defTabSz="914400">
              <a:lnSpc>
                <a:spcPct val="85000"/>
              </a:lnSpc>
              <a:spcBef>
                <a:spcPct val="0"/>
              </a:spcBef>
              <a:spcAft>
                <a:spcPts val="600"/>
              </a:spcAft>
            </a:pPr>
            <a:r>
              <a:rPr lang="en-US" sz="2800" spc="-150">
                <a:solidFill>
                  <a:schemeClr val="accent1"/>
                </a:solidFill>
                <a:latin typeface="+mj-lt"/>
                <a:ea typeface="+mj-ea"/>
                <a:cs typeface="+mj-cs"/>
              </a:rPr>
              <a:t>UNA TEMPORADA EN EL INFIERNO (1873)</a:t>
            </a:r>
          </a:p>
        </p:txBody>
      </p:sp>
      <p:sp>
        <p:nvSpPr>
          <p:cNvPr id="64" name="Isosceles Triangle 63">
            <a:extLst>
              <a:ext uri="{FF2B5EF4-FFF2-40B4-BE49-F238E27FC236}">
                <a16:creationId xmlns:a16="http://schemas.microsoft.com/office/drawing/2014/main" id="{B8B918B4-AB10-4E3A-916E-A9625586EA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797903" y="954813"/>
            <a:ext cx="300774" cy="25928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Marcador de contenido 2"/>
          <p:cNvSpPr>
            <a:spLocks noGrp="1"/>
          </p:cNvSpPr>
          <p:nvPr>
            <p:ph idx="4294967295"/>
          </p:nvPr>
        </p:nvSpPr>
        <p:spPr>
          <a:xfrm>
            <a:off x="2572899" y="2126569"/>
            <a:ext cx="9205150" cy="3802762"/>
          </a:xfrm>
        </p:spPr>
        <p:txBody>
          <a:bodyPr vert="horz" lIns="91440" tIns="45720" rIns="91440" bIns="45720" rtlCol="0" anchor="t">
            <a:normAutofit fontScale="92500" lnSpcReduction="20000"/>
          </a:bodyPr>
          <a:lstStyle/>
          <a:p>
            <a:pPr marL="0" indent="0">
              <a:lnSpc>
                <a:spcPct val="110000"/>
              </a:lnSpc>
              <a:buNone/>
            </a:pPr>
            <a:r>
              <a:rPr lang="en-US" sz="2000" i="1" dirty="0">
                <a:latin typeface="Calibri" panose="020F0502020204030204" pitchFamily="34" charset="0"/>
                <a:ea typeface="Calibri" panose="020F0502020204030204" pitchFamily="34" charset="0"/>
                <a:cs typeface="Calibri" panose="020F0502020204030204" pitchFamily="34" charset="0"/>
              </a:rPr>
              <a:t>ANTAÑO, SI NO RECUERDO MAL, MI VIDA era un </a:t>
            </a:r>
            <a:r>
              <a:rPr lang="en-US" sz="2000" i="1" dirty="0" err="1">
                <a:latin typeface="Calibri" panose="020F0502020204030204" pitchFamily="34" charset="0"/>
                <a:ea typeface="Calibri" panose="020F0502020204030204" pitchFamily="34" charset="0"/>
                <a:cs typeface="Calibri" panose="020F0502020204030204" pitchFamily="34" charset="0"/>
              </a:rPr>
              <a:t>festín</a:t>
            </a:r>
            <a:r>
              <a:rPr lang="en-US" sz="2000" i="1" dirty="0">
                <a:latin typeface="Calibri" panose="020F0502020204030204" pitchFamily="34" charset="0"/>
                <a:ea typeface="Calibri" panose="020F0502020204030204" pitchFamily="34" charset="0"/>
                <a:cs typeface="Calibri" panose="020F0502020204030204" pitchFamily="34" charset="0"/>
              </a:rPr>
              <a:t> </a:t>
            </a:r>
            <a:r>
              <a:rPr lang="en-US" sz="2000" i="1" dirty="0" err="1">
                <a:latin typeface="Calibri" panose="020F0502020204030204" pitchFamily="34" charset="0"/>
                <a:ea typeface="Calibri" panose="020F0502020204030204" pitchFamily="34" charset="0"/>
                <a:cs typeface="Calibri" panose="020F0502020204030204" pitchFamily="34" charset="0"/>
              </a:rPr>
              <a:t>en</a:t>
            </a:r>
            <a:r>
              <a:rPr lang="en-US" sz="2000" i="1" dirty="0">
                <a:latin typeface="Calibri" panose="020F0502020204030204" pitchFamily="34" charset="0"/>
                <a:ea typeface="Calibri" panose="020F0502020204030204" pitchFamily="34" charset="0"/>
                <a:cs typeface="Calibri" panose="020F0502020204030204" pitchFamily="34" charset="0"/>
              </a:rPr>
              <a:t> </a:t>
            </a:r>
            <a:r>
              <a:rPr lang="en-US" sz="2000" i="1" dirty="0" err="1">
                <a:latin typeface="Calibri" panose="020F0502020204030204" pitchFamily="34" charset="0"/>
                <a:ea typeface="Calibri" panose="020F0502020204030204" pitchFamily="34" charset="0"/>
                <a:cs typeface="Calibri" panose="020F0502020204030204" pitchFamily="34" charset="0"/>
              </a:rPr>
              <a:t>el</a:t>
            </a:r>
            <a:r>
              <a:rPr lang="en-US" sz="2000" i="1" dirty="0">
                <a:latin typeface="Calibri" panose="020F0502020204030204" pitchFamily="34" charset="0"/>
                <a:ea typeface="Calibri" panose="020F0502020204030204" pitchFamily="34" charset="0"/>
                <a:cs typeface="Calibri" panose="020F0502020204030204" pitchFamily="34" charset="0"/>
              </a:rPr>
              <a:t> que </a:t>
            </a:r>
            <a:r>
              <a:rPr lang="en-US" sz="2000" i="1" dirty="0" err="1">
                <a:latin typeface="Calibri" panose="020F0502020204030204" pitchFamily="34" charset="0"/>
                <a:ea typeface="Calibri" panose="020F0502020204030204" pitchFamily="34" charset="0"/>
                <a:cs typeface="Calibri" panose="020F0502020204030204" pitchFamily="34" charset="0"/>
              </a:rPr>
              <a:t>todos</a:t>
            </a:r>
            <a:r>
              <a:rPr lang="en-US" sz="2000" i="1" dirty="0">
                <a:latin typeface="Calibri" panose="020F0502020204030204" pitchFamily="34" charset="0"/>
                <a:ea typeface="Calibri" panose="020F0502020204030204" pitchFamily="34" charset="0"/>
                <a:cs typeface="Calibri" panose="020F0502020204030204" pitchFamily="34" charset="0"/>
              </a:rPr>
              <a:t> </a:t>
            </a:r>
            <a:r>
              <a:rPr lang="en-US" sz="2000" i="1" dirty="0" err="1">
                <a:latin typeface="Calibri" panose="020F0502020204030204" pitchFamily="34" charset="0"/>
                <a:ea typeface="Calibri" panose="020F0502020204030204" pitchFamily="34" charset="0"/>
                <a:cs typeface="Calibri" panose="020F0502020204030204" pitchFamily="34" charset="0"/>
              </a:rPr>
              <a:t>los</a:t>
            </a:r>
            <a:r>
              <a:rPr lang="en-US" sz="2000" i="1" dirty="0">
                <a:latin typeface="Calibri" panose="020F0502020204030204" pitchFamily="34" charset="0"/>
                <a:ea typeface="Calibri" panose="020F0502020204030204" pitchFamily="34" charset="0"/>
                <a:cs typeface="Calibri" panose="020F0502020204030204" pitchFamily="34" charset="0"/>
              </a:rPr>
              <a:t> </a:t>
            </a:r>
            <a:r>
              <a:rPr lang="en-US" sz="2000" i="1" dirty="0" err="1">
                <a:latin typeface="Calibri" panose="020F0502020204030204" pitchFamily="34" charset="0"/>
                <a:ea typeface="Calibri" panose="020F0502020204030204" pitchFamily="34" charset="0"/>
                <a:cs typeface="Calibri" panose="020F0502020204030204" pitchFamily="34" charset="0"/>
              </a:rPr>
              <a:t>corazones</a:t>
            </a:r>
            <a:r>
              <a:rPr lang="en-US" sz="2000" i="1" dirty="0">
                <a:latin typeface="Calibri" panose="020F0502020204030204" pitchFamily="34" charset="0"/>
                <a:ea typeface="Calibri" panose="020F0502020204030204" pitchFamily="34" charset="0"/>
                <a:cs typeface="Calibri" panose="020F0502020204030204" pitchFamily="34" charset="0"/>
              </a:rPr>
              <a:t> se </a:t>
            </a:r>
            <a:r>
              <a:rPr lang="en-US" sz="2000" i="1" dirty="0" err="1">
                <a:latin typeface="Calibri" panose="020F0502020204030204" pitchFamily="34" charset="0"/>
                <a:ea typeface="Calibri" panose="020F0502020204030204" pitchFamily="34" charset="0"/>
                <a:cs typeface="Calibri" panose="020F0502020204030204" pitchFamily="34" charset="0"/>
              </a:rPr>
              <a:t>abrían</a:t>
            </a:r>
            <a:r>
              <a:rPr lang="en-US" sz="2000" i="1" dirty="0">
                <a:latin typeface="Calibri" panose="020F0502020204030204" pitchFamily="34" charset="0"/>
                <a:ea typeface="Calibri" panose="020F0502020204030204" pitchFamily="34" charset="0"/>
                <a:cs typeface="Calibri" panose="020F0502020204030204" pitchFamily="34" charset="0"/>
              </a:rPr>
              <a:t>, </a:t>
            </a:r>
            <a:r>
              <a:rPr lang="en-US" sz="2000" i="1" dirty="0" err="1">
                <a:latin typeface="Calibri" panose="020F0502020204030204" pitchFamily="34" charset="0"/>
                <a:ea typeface="Calibri" panose="020F0502020204030204" pitchFamily="34" charset="0"/>
                <a:cs typeface="Calibri" panose="020F0502020204030204" pitchFamily="34" charset="0"/>
              </a:rPr>
              <a:t>en</a:t>
            </a:r>
            <a:r>
              <a:rPr lang="en-US" sz="2000" i="1" dirty="0">
                <a:latin typeface="Calibri" panose="020F0502020204030204" pitchFamily="34" charset="0"/>
                <a:ea typeface="Calibri" panose="020F0502020204030204" pitchFamily="34" charset="0"/>
                <a:cs typeface="Calibri" panose="020F0502020204030204" pitchFamily="34" charset="0"/>
              </a:rPr>
              <a:t> </a:t>
            </a:r>
            <a:r>
              <a:rPr lang="en-US" sz="2000" i="1" dirty="0" err="1">
                <a:latin typeface="Calibri" panose="020F0502020204030204" pitchFamily="34" charset="0"/>
                <a:ea typeface="Calibri" panose="020F0502020204030204" pitchFamily="34" charset="0"/>
                <a:cs typeface="Calibri" panose="020F0502020204030204" pitchFamily="34" charset="0"/>
              </a:rPr>
              <a:t>el</a:t>
            </a:r>
            <a:r>
              <a:rPr lang="en-US" sz="2000" i="1" dirty="0">
                <a:latin typeface="Calibri" panose="020F0502020204030204" pitchFamily="34" charset="0"/>
                <a:ea typeface="Calibri" panose="020F0502020204030204" pitchFamily="34" charset="0"/>
                <a:cs typeface="Calibri" panose="020F0502020204030204" pitchFamily="34" charset="0"/>
              </a:rPr>
              <a:t> que vinos de </a:t>
            </a:r>
            <a:r>
              <a:rPr lang="en-US" sz="2000" i="1" dirty="0" err="1">
                <a:latin typeface="Calibri" panose="020F0502020204030204" pitchFamily="34" charset="0"/>
                <a:ea typeface="Calibri" panose="020F0502020204030204" pitchFamily="34" charset="0"/>
                <a:cs typeface="Calibri" panose="020F0502020204030204" pitchFamily="34" charset="0"/>
              </a:rPr>
              <a:t>todas</a:t>
            </a:r>
            <a:r>
              <a:rPr lang="en-US" sz="2000" i="1" dirty="0">
                <a:latin typeface="Calibri" panose="020F0502020204030204" pitchFamily="34" charset="0"/>
                <a:ea typeface="Calibri" panose="020F0502020204030204" pitchFamily="34" charset="0"/>
                <a:cs typeface="Calibri" panose="020F0502020204030204" pitchFamily="34" charset="0"/>
              </a:rPr>
              <a:t> las </a:t>
            </a:r>
            <a:r>
              <a:rPr lang="en-US" sz="2000" i="1" dirty="0" err="1">
                <a:latin typeface="Calibri" panose="020F0502020204030204" pitchFamily="34" charset="0"/>
                <a:ea typeface="Calibri" panose="020F0502020204030204" pitchFamily="34" charset="0"/>
                <a:cs typeface="Calibri" panose="020F0502020204030204" pitchFamily="34" charset="0"/>
              </a:rPr>
              <a:t>clases</a:t>
            </a:r>
            <a:r>
              <a:rPr lang="en-US" sz="2000" i="1" dirty="0">
                <a:latin typeface="Calibri" panose="020F0502020204030204" pitchFamily="34" charset="0"/>
                <a:ea typeface="Calibri" panose="020F0502020204030204" pitchFamily="34" charset="0"/>
                <a:cs typeface="Calibri" panose="020F0502020204030204" pitchFamily="34" charset="0"/>
              </a:rPr>
              <a:t> </a:t>
            </a:r>
            <a:r>
              <a:rPr lang="en-US" sz="2000" i="1" dirty="0" err="1">
                <a:latin typeface="Calibri" panose="020F0502020204030204" pitchFamily="34" charset="0"/>
                <a:ea typeface="Calibri" panose="020F0502020204030204" pitchFamily="34" charset="0"/>
                <a:cs typeface="Calibri" panose="020F0502020204030204" pitchFamily="34" charset="0"/>
              </a:rPr>
              <a:t>fluían</a:t>
            </a:r>
            <a:r>
              <a:rPr lang="en-US" sz="2000" i="1" dirty="0">
                <a:latin typeface="Calibri" panose="020F0502020204030204" pitchFamily="34" charset="0"/>
                <a:ea typeface="Calibri" panose="020F0502020204030204" pitchFamily="34" charset="0"/>
                <a:cs typeface="Calibri" panose="020F0502020204030204" pitchFamily="34" charset="0"/>
              </a:rPr>
              <a:t> sin </a:t>
            </a:r>
            <a:r>
              <a:rPr lang="en-US" sz="2000" i="1" dirty="0" err="1">
                <a:latin typeface="Calibri" panose="020F0502020204030204" pitchFamily="34" charset="0"/>
                <a:ea typeface="Calibri" panose="020F0502020204030204" pitchFamily="34" charset="0"/>
                <a:cs typeface="Calibri" panose="020F0502020204030204" pitchFamily="34" charset="0"/>
              </a:rPr>
              <a:t>cesar</a:t>
            </a:r>
            <a:endParaRPr lang="en-US" sz="2000" i="1" dirty="0">
              <a:latin typeface="Calibri" panose="020F0502020204030204" pitchFamily="34" charset="0"/>
              <a:ea typeface="Calibri" panose="020F0502020204030204" pitchFamily="34" charset="0"/>
              <a:cs typeface="Calibri" panose="020F0502020204030204" pitchFamily="34" charset="0"/>
            </a:endParaRPr>
          </a:p>
          <a:p>
            <a:pPr marL="0" indent="0">
              <a:lnSpc>
                <a:spcPct val="110000"/>
              </a:lnSpc>
              <a:buNone/>
            </a:pPr>
            <a:r>
              <a:rPr lang="en-US" sz="2000" i="1" dirty="0">
                <a:latin typeface="Calibri" panose="020F0502020204030204" pitchFamily="34" charset="0"/>
                <a:ea typeface="Calibri" panose="020F0502020204030204" pitchFamily="34" charset="0"/>
                <a:cs typeface="Calibri" panose="020F0502020204030204" pitchFamily="34" charset="0"/>
              </a:rPr>
              <a:t>Una </a:t>
            </a:r>
            <a:r>
              <a:rPr lang="en-US" sz="2000" i="1" dirty="0" err="1">
                <a:latin typeface="Calibri" panose="020F0502020204030204" pitchFamily="34" charset="0"/>
                <a:ea typeface="Calibri" panose="020F0502020204030204" pitchFamily="34" charset="0"/>
                <a:cs typeface="Calibri" panose="020F0502020204030204" pitchFamily="34" charset="0"/>
              </a:rPr>
              <a:t>noche</a:t>
            </a:r>
            <a:r>
              <a:rPr lang="en-US" sz="2000" i="1" dirty="0">
                <a:latin typeface="Calibri" panose="020F0502020204030204" pitchFamily="34" charset="0"/>
                <a:ea typeface="Calibri" panose="020F0502020204030204" pitchFamily="34" charset="0"/>
                <a:cs typeface="Calibri" panose="020F0502020204030204" pitchFamily="34" charset="0"/>
              </a:rPr>
              <a:t>, </a:t>
            </a:r>
            <a:r>
              <a:rPr lang="en-US" sz="2000" i="1" dirty="0" err="1">
                <a:latin typeface="Calibri" panose="020F0502020204030204" pitchFamily="34" charset="0"/>
                <a:ea typeface="Calibri" panose="020F0502020204030204" pitchFamily="34" charset="0"/>
                <a:cs typeface="Calibri" panose="020F0502020204030204" pitchFamily="34" charset="0"/>
              </a:rPr>
              <a:t>senté</a:t>
            </a:r>
            <a:r>
              <a:rPr lang="en-US" sz="2000" i="1" dirty="0">
                <a:latin typeface="Calibri" panose="020F0502020204030204" pitchFamily="34" charset="0"/>
                <a:ea typeface="Calibri" panose="020F0502020204030204" pitchFamily="34" charset="0"/>
                <a:cs typeface="Calibri" panose="020F0502020204030204" pitchFamily="34" charset="0"/>
              </a:rPr>
              <a:t> a la Belleza </a:t>
            </a:r>
            <a:r>
              <a:rPr lang="en-US" sz="2000" i="1" dirty="0" err="1">
                <a:latin typeface="Calibri" panose="020F0502020204030204" pitchFamily="34" charset="0"/>
                <a:ea typeface="Calibri" panose="020F0502020204030204" pitchFamily="34" charset="0"/>
                <a:cs typeface="Calibri" panose="020F0502020204030204" pitchFamily="34" charset="0"/>
              </a:rPr>
              <a:t>en</a:t>
            </a:r>
            <a:r>
              <a:rPr lang="en-US" sz="2000" i="1" dirty="0">
                <a:latin typeface="Calibri" panose="020F0502020204030204" pitchFamily="34" charset="0"/>
                <a:ea typeface="Calibri" panose="020F0502020204030204" pitchFamily="34" charset="0"/>
                <a:cs typeface="Calibri" panose="020F0502020204030204" pitchFamily="34" charset="0"/>
              </a:rPr>
              <a:t> mis </a:t>
            </a:r>
            <a:r>
              <a:rPr lang="en-US" sz="2000" i="1" dirty="0" err="1">
                <a:latin typeface="Calibri" panose="020F0502020204030204" pitchFamily="34" charset="0"/>
                <a:ea typeface="Calibri" panose="020F0502020204030204" pitchFamily="34" charset="0"/>
                <a:cs typeface="Calibri" panose="020F0502020204030204" pitchFamily="34" charset="0"/>
              </a:rPr>
              <a:t>rodillas</a:t>
            </a:r>
            <a:r>
              <a:rPr lang="en-US" sz="2000" i="1" dirty="0">
                <a:latin typeface="Calibri" panose="020F0502020204030204" pitchFamily="34" charset="0"/>
                <a:ea typeface="Calibri" panose="020F0502020204030204" pitchFamily="34" charset="0"/>
                <a:cs typeface="Calibri" panose="020F0502020204030204" pitchFamily="34" charset="0"/>
              </a:rPr>
              <a:t>. –Y la </a:t>
            </a:r>
            <a:r>
              <a:rPr lang="en-US" sz="2000" i="1" dirty="0" err="1">
                <a:latin typeface="Calibri" panose="020F0502020204030204" pitchFamily="34" charset="0"/>
                <a:ea typeface="Calibri" panose="020F0502020204030204" pitchFamily="34" charset="0"/>
                <a:cs typeface="Calibri" panose="020F0502020204030204" pitchFamily="34" charset="0"/>
              </a:rPr>
              <a:t>encontré</a:t>
            </a:r>
            <a:r>
              <a:rPr lang="en-US" sz="2000" i="1" dirty="0">
                <a:latin typeface="Calibri" panose="020F0502020204030204" pitchFamily="34" charset="0"/>
                <a:ea typeface="Calibri" panose="020F0502020204030204" pitchFamily="34" charset="0"/>
                <a:cs typeface="Calibri" panose="020F0502020204030204" pitchFamily="34" charset="0"/>
              </a:rPr>
              <a:t> </a:t>
            </a:r>
            <a:r>
              <a:rPr lang="en-US" sz="2000" i="1" dirty="0" err="1">
                <a:latin typeface="Calibri" panose="020F0502020204030204" pitchFamily="34" charset="0"/>
                <a:ea typeface="Calibri" panose="020F0502020204030204" pitchFamily="34" charset="0"/>
                <a:cs typeface="Calibri" panose="020F0502020204030204" pitchFamily="34" charset="0"/>
              </a:rPr>
              <a:t>amarga</a:t>
            </a:r>
            <a:r>
              <a:rPr lang="en-US" sz="2000" i="1" dirty="0">
                <a:latin typeface="Calibri" panose="020F0502020204030204" pitchFamily="34" charset="0"/>
                <a:ea typeface="Calibri" panose="020F0502020204030204" pitchFamily="34" charset="0"/>
                <a:cs typeface="Calibri" panose="020F0502020204030204" pitchFamily="34" charset="0"/>
              </a:rPr>
              <a:t> –Y la </a:t>
            </a:r>
            <a:r>
              <a:rPr lang="en-US" sz="2000" i="1" dirty="0" err="1">
                <a:latin typeface="Calibri" panose="020F0502020204030204" pitchFamily="34" charset="0"/>
                <a:ea typeface="Calibri" panose="020F0502020204030204" pitchFamily="34" charset="0"/>
                <a:cs typeface="Calibri" panose="020F0502020204030204" pitchFamily="34" charset="0"/>
              </a:rPr>
              <a:t>injurié</a:t>
            </a:r>
            <a:r>
              <a:rPr lang="en-US" sz="2000" i="1" dirty="0">
                <a:latin typeface="Calibri" panose="020F0502020204030204" pitchFamily="34" charset="0"/>
                <a:ea typeface="Calibri" panose="020F0502020204030204" pitchFamily="34" charset="0"/>
                <a:cs typeface="Calibri" panose="020F0502020204030204" pitchFamily="34" charset="0"/>
              </a:rPr>
              <a:t>.</a:t>
            </a:r>
          </a:p>
          <a:p>
            <a:pPr marL="0" indent="0">
              <a:lnSpc>
                <a:spcPct val="110000"/>
              </a:lnSpc>
              <a:buNone/>
            </a:pPr>
            <a:r>
              <a:rPr lang="en-US" sz="2000" dirty="0">
                <a:latin typeface="Calibri" panose="020F0502020204030204" pitchFamily="34" charset="0"/>
                <a:ea typeface="Calibri" panose="020F0502020204030204" pitchFamily="34" charset="0"/>
                <a:cs typeface="Calibri" panose="020F0502020204030204" pitchFamily="34" charset="0"/>
              </a:rPr>
              <a:t>Me he </a:t>
            </a:r>
            <a:r>
              <a:rPr lang="en-US" sz="2000" dirty="0" err="1">
                <a:latin typeface="Calibri" panose="020F0502020204030204" pitchFamily="34" charset="0"/>
                <a:ea typeface="Calibri" panose="020F0502020204030204" pitchFamily="34" charset="0"/>
                <a:cs typeface="Calibri" panose="020F0502020204030204" pitchFamily="34" charset="0"/>
              </a:rPr>
              <a:t>armado</a:t>
            </a:r>
            <a:r>
              <a:rPr lang="en-US" sz="2000" dirty="0">
                <a:latin typeface="Calibri" panose="020F0502020204030204" pitchFamily="34" charset="0"/>
                <a:ea typeface="Calibri" panose="020F0502020204030204" pitchFamily="34" charset="0"/>
                <a:cs typeface="Calibri" panose="020F0502020204030204" pitchFamily="34" charset="0"/>
              </a:rPr>
              <a:t> contra la </a:t>
            </a:r>
            <a:r>
              <a:rPr lang="en-US" sz="2000" dirty="0" err="1">
                <a:latin typeface="Calibri" panose="020F0502020204030204" pitchFamily="34" charset="0"/>
                <a:ea typeface="Calibri" panose="020F0502020204030204" pitchFamily="34" charset="0"/>
                <a:cs typeface="Calibri" panose="020F0502020204030204" pitchFamily="34" charset="0"/>
              </a:rPr>
              <a:t>justicia</a:t>
            </a:r>
            <a:r>
              <a:rPr lang="en-US" sz="2000" dirty="0">
                <a:latin typeface="Calibri" panose="020F0502020204030204" pitchFamily="34" charset="0"/>
                <a:ea typeface="Calibri" panose="020F0502020204030204" pitchFamily="34" charset="0"/>
                <a:cs typeface="Calibri" panose="020F0502020204030204" pitchFamily="34" charset="0"/>
              </a:rPr>
              <a:t>. Me </a:t>
            </a:r>
            <a:r>
              <a:rPr lang="en-US" sz="2000" dirty="0" err="1">
                <a:latin typeface="Calibri" panose="020F0502020204030204" pitchFamily="34" charset="0"/>
                <a:ea typeface="Calibri" panose="020F0502020204030204" pitchFamily="34" charset="0"/>
                <a:cs typeface="Calibri" panose="020F0502020204030204" pitchFamily="34" charset="0"/>
              </a:rPr>
              <a:t>fugué</a:t>
            </a:r>
            <a:r>
              <a:rPr lang="en-US" sz="2000" dirty="0">
                <a:latin typeface="Calibri" panose="020F0502020204030204" pitchFamily="34" charset="0"/>
                <a:ea typeface="Calibri" panose="020F0502020204030204" pitchFamily="34" charset="0"/>
                <a:cs typeface="Calibri" panose="020F0502020204030204" pitchFamily="34" charset="0"/>
              </a:rPr>
              <a:t>. ¡Oh brujas, </a:t>
            </a:r>
            <a:r>
              <a:rPr lang="en-US" sz="2000" dirty="0" err="1">
                <a:latin typeface="Calibri" panose="020F0502020204030204" pitchFamily="34" charset="0"/>
                <a:ea typeface="Calibri" panose="020F0502020204030204" pitchFamily="34" charset="0"/>
                <a:cs typeface="Calibri" panose="020F0502020204030204" pitchFamily="34" charset="0"/>
              </a:rPr>
              <a:t>miseria</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odio</a:t>
            </a:r>
            <a:r>
              <a:rPr lang="en-US" sz="2000" dirty="0">
                <a:latin typeface="Calibri" panose="020F0502020204030204" pitchFamily="34" charset="0"/>
                <a:ea typeface="Calibri" panose="020F0502020204030204" pitchFamily="34" charset="0"/>
                <a:cs typeface="Calibri" panose="020F0502020204030204" pitchFamily="34" charset="0"/>
              </a:rPr>
              <a:t>, mi </a:t>
            </a:r>
            <a:r>
              <a:rPr lang="en-US" sz="2000" dirty="0" err="1">
                <a:latin typeface="Calibri" panose="020F0502020204030204" pitchFamily="34" charset="0"/>
                <a:ea typeface="Calibri" panose="020F0502020204030204" pitchFamily="34" charset="0"/>
                <a:cs typeface="Calibri" panose="020F0502020204030204" pitchFamily="34" charset="0"/>
              </a:rPr>
              <a:t>tesoro</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fue</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confiado</a:t>
            </a:r>
            <a:r>
              <a:rPr lang="en-US" sz="2000" dirty="0">
                <a:latin typeface="Calibri" panose="020F0502020204030204" pitchFamily="34" charset="0"/>
                <a:ea typeface="Calibri" panose="020F0502020204030204" pitchFamily="34" charset="0"/>
                <a:cs typeface="Calibri" panose="020F0502020204030204" pitchFamily="34" charset="0"/>
              </a:rPr>
              <a:t> a </a:t>
            </a:r>
            <a:r>
              <a:rPr lang="en-US" sz="2000" dirty="0" err="1">
                <a:latin typeface="Calibri" panose="020F0502020204030204" pitchFamily="34" charset="0"/>
                <a:ea typeface="Calibri" panose="020F0502020204030204" pitchFamily="34" charset="0"/>
                <a:cs typeface="Calibri" panose="020F0502020204030204" pitchFamily="34" charset="0"/>
              </a:rPr>
              <a:t>vosotros</a:t>
            </a:r>
            <a:r>
              <a:rPr lang="en-US" sz="2000" dirty="0">
                <a:latin typeface="Calibri" panose="020F0502020204030204" pitchFamily="34" charset="0"/>
                <a:ea typeface="Calibri" panose="020F0502020204030204" pitchFamily="34" charset="0"/>
                <a:cs typeface="Calibri" panose="020F0502020204030204" pitchFamily="34" charset="0"/>
              </a:rPr>
              <a:t>! </a:t>
            </a:r>
          </a:p>
          <a:p>
            <a:pPr marL="0" indent="0">
              <a:lnSpc>
                <a:spcPct val="110000"/>
              </a:lnSpc>
              <a:buNone/>
            </a:pPr>
            <a:r>
              <a:rPr lang="en-US" sz="2000" dirty="0" err="1">
                <a:latin typeface="Calibri" panose="020F0502020204030204" pitchFamily="34" charset="0"/>
                <a:ea typeface="Calibri" panose="020F0502020204030204" pitchFamily="34" charset="0"/>
                <a:cs typeface="Calibri" panose="020F0502020204030204" pitchFamily="34" charset="0"/>
              </a:rPr>
              <a:t>Conseguí</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hacer</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desaparecer</a:t>
            </a:r>
            <a:r>
              <a:rPr lang="en-US" sz="2000" dirty="0">
                <a:latin typeface="Calibri" panose="020F0502020204030204" pitchFamily="34" charset="0"/>
                <a:ea typeface="Calibri" panose="020F0502020204030204" pitchFamily="34" charset="0"/>
                <a:cs typeface="Calibri" panose="020F0502020204030204" pitchFamily="34" charset="0"/>
              </a:rPr>
              <a:t> de mi </a:t>
            </a:r>
            <a:r>
              <a:rPr lang="en-US" sz="2000" dirty="0" err="1">
                <a:latin typeface="Calibri" panose="020F0502020204030204" pitchFamily="34" charset="0"/>
                <a:ea typeface="Calibri" panose="020F0502020204030204" pitchFamily="34" charset="0"/>
                <a:cs typeface="Calibri" panose="020F0502020204030204" pitchFamily="34" charset="0"/>
              </a:rPr>
              <a:t>espíritu</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toda</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esperanza</a:t>
            </a:r>
            <a:r>
              <a:rPr lang="en-US" sz="2000" dirty="0">
                <a:latin typeface="Calibri" panose="020F0502020204030204" pitchFamily="34" charset="0"/>
                <a:ea typeface="Calibri" panose="020F0502020204030204" pitchFamily="34" charset="0"/>
                <a:cs typeface="Calibri" panose="020F0502020204030204" pitchFamily="34" charset="0"/>
              </a:rPr>
              <a:t> humana. </a:t>
            </a:r>
            <a:r>
              <a:rPr lang="en-US" sz="2000" dirty="0" err="1">
                <a:latin typeface="Calibri" panose="020F0502020204030204" pitchFamily="34" charset="0"/>
                <a:ea typeface="Calibri" panose="020F0502020204030204" pitchFamily="34" charset="0"/>
                <a:cs typeface="Calibri" panose="020F0502020204030204" pitchFamily="34" charset="0"/>
              </a:rPr>
              <a:t>Sobre</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cualquier</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alegría</a:t>
            </a:r>
            <a:r>
              <a:rPr lang="en-US" sz="2000" dirty="0">
                <a:latin typeface="Calibri" panose="020F0502020204030204" pitchFamily="34" charset="0"/>
                <a:ea typeface="Calibri" panose="020F0502020204030204" pitchFamily="34" charset="0"/>
                <a:cs typeface="Calibri" panose="020F0502020204030204" pitchFamily="34" charset="0"/>
              </a:rPr>
              <a:t>, para </a:t>
            </a:r>
            <a:r>
              <a:rPr lang="en-US" sz="2000" dirty="0" err="1">
                <a:latin typeface="Calibri" panose="020F0502020204030204" pitchFamily="34" charset="0"/>
                <a:ea typeface="Calibri" panose="020F0502020204030204" pitchFamily="34" charset="0"/>
                <a:cs typeface="Calibri" panose="020F0502020204030204" pitchFamily="34" charset="0"/>
              </a:rPr>
              <a:t>estrangularla</a:t>
            </a:r>
            <a:r>
              <a:rPr lang="en-US" sz="2000" dirty="0">
                <a:latin typeface="Calibri" panose="020F0502020204030204" pitchFamily="34" charset="0"/>
                <a:ea typeface="Calibri" panose="020F0502020204030204" pitchFamily="34" charset="0"/>
                <a:cs typeface="Calibri" panose="020F0502020204030204" pitchFamily="34" charset="0"/>
              </a:rPr>
              <a:t>, di </a:t>
            </a:r>
            <a:r>
              <a:rPr lang="en-US" sz="2000" dirty="0" err="1">
                <a:latin typeface="Calibri" panose="020F0502020204030204" pitchFamily="34" charset="0"/>
                <a:ea typeface="Calibri" panose="020F0502020204030204" pitchFamily="34" charset="0"/>
                <a:cs typeface="Calibri" panose="020F0502020204030204" pitchFamily="34" charset="0"/>
              </a:rPr>
              <a:t>el</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salto</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sordo</a:t>
            </a:r>
            <a:r>
              <a:rPr lang="en-US" sz="2000" dirty="0">
                <a:latin typeface="Calibri" panose="020F0502020204030204" pitchFamily="34" charset="0"/>
                <a:ea typeface="Calibri" panose="020F0502020204030204" pitchFamily="34" charset="0"/>
                <a:cs typeface="Calibri" panose="020F0502020204030204" pitchFamily="34" charset="0"/>
              </a:rPr>
              <a:t> de la </a:t>
            </a:r>
            <a:r>
              <a:rPr lang="en-US" sz="2000" dirty="0" err="1">
                <a:latin typeface="Calibri" panose="020F0502020204030204" pitchFamily="34" charset="0"/>
                <a:ea typeface="Calibri" panose="020F0502020204030204" pitchFamily="34" charset="0"/>
                <a:cs typeface="Calibri" panose="020F0502020204030204" pitchFamily="34" charset="0"/>
              </a:rPr>
              <a:t>bestia</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feroz</a:t>
            </a:r>
            <a:r>
              <a:rPr lang="en-US" sz="2000" dirty="0">
                <a:latin typeface="Calibri" panose="020F0502020204030204" pitchFamily="34" charset="0"/>
                <a:ea typeface="Calibri" panose="020F0502020204030204" pitchFamily="34" charset="0"/>
                <a:cs typeface="Calibri" panose="020F0502020204030204" pitchFamily="34" charset="0"/>
              </a:rPr>
              <a:t>…</a:t>
            </a:r>
          </a:p>
          <a:p>
            <a:pPr marL="0" indent="0">
              <a:lnSpc>
                <a:spcPct val="110000"/>
              </a:lnSpc>
              <a:buNone/>
            </a:pPr>
            <a:r>
              <a:rPr lang="en-US" sz="2000" dirty="0">
                <a:latin typeface="Calibri" panose="020F0502020204030204" pitchFamily="34" charset="0"/>
                <a:ea typeface="Calibri" panose="020F0502020204030204" pitchFamily="34" charset="0"/>
                <a:cs typeface="Calibri" panose="020F0502020204030204" pitchFamily="34" charset="0"/>
              </a:rPr>
              <a:t>He </a:t>
            </a:r>
            <a:r>
              <a:rPr lang="en-US" sz="2000" dirty="0" err="1">
                <a:latin typeface="Calibri" panose="020F0502020204030204" pitchFamily="34" charset="0"/>
                <a:ea typeface="Calibri" panose="020F0502020204030204" pitchFamily="34" charset="0"/>
                <a:cs typeface="Calibri" panose="020F0502020204030204" pitchFamily="34" charset="0"/>
              </a:rPr>
              <a:t>invocado</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los</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desastres</a:t>
            </a:r>
            <a:r>
              <a:rPr lang="en-US" sz="2000" dirty="0">
                <a:latin typeface="Calibri" panose="020F0502020204030204" pitchFamily="34" charset="0"/>
                <a:ea typeface="Calibri" panose="020F0502020204030204" pitchFamily="34" charset="0"/>
                <a:cs typeface="Calibri" panose="020F0502020204030204" pitchFamily="34" charset="0"/>
              </a:rPr>
              <a:t> para </a:t>
            </a:r>
            <a:r>
              <a:rPr lang="en-US" sz="2000" dirty="0" err="1">
                <a:latin typeface="Calibri" panose="020F0502020204030204" pitchFamily="34" charset="0"/>
                <a:ea typeface="Calibri" panose="020F0502020204030204" pitchFamily="34" charset="0"/>
                <a:cs typeface="Calibri" panose="020F0502020204030204" pitchFamily="34" charset="0"/>
              </a:rPr>
              <a:t>ahogarme</a:t>
            </a:r>
            <a:r>
              <a:rPr lang="en-US" sz="2000" dirty="0">
                <a:latin typeface="Calibri" panose="020F0502020204030204" pitchFamily="34" charset="0"/>
                <a:ea typeface="Calibri" panose="020F0502020204030204" pitchFamily="34" charset="0"/>
                <a:cs typeface="Calibri" panose="020F0502020204030204" pitchFamily="34" charset="0"/>
              </a:rPr>
              <a:t> con la arena y la </a:t>
            </a:r>
            <a:r>
              <a:rPr lang="en-US" sz="2000" dirty="0" err="1">
                <a:latin typeface="Calibri" panose="020F0502020204030204" pitchFamily="34" charset="0"/>
                <a:ea typeface="Calibri" panose="020F0502020204030204" pitchFamily="34" charset="0"/>
                <a:cs typeface="Calibri" panose="020F0502020204030204" pitchFamily="34" charset="0"/>
              </a:rPr>
              <a:t>sangre</a:t>
            </a:r>
            <a:r>
              <a:rPr lang="en-US" sz="2000" dirty="0">
                <a:latin typeface="Calibri" panose="020F0502020204030204" pitchFamily="34" charset="0"/>
                <a:ea typeface="Calibri" panose="020F0502020204030204" pitchFamily="34" charset="0"/>
                <a:cs typeface="Calibri" panose="020F0502020204030204" pitchFamily="34" charset="0"/>
              </a:rPr>
              <a:t>.</a:t>
            </a:r>
          </a:p>
          <a:p>
            <a:pPr marL="0" indent="0">
              <a:lnSpc>
                <a:spcPct val="110000"/>
              </a:lnSpc>
              <a:buNone/>
            </a:pPr>
            <a:r>
              <a:rPr lang="en-US" sz="2000" dirty="0">
                <a:latin typeface="Calibri" panose="020F0502020204030204" pitchFamily="34" charset="0"/>
                <a:ea typeface="Calibri" panose="020F0502020204030204" pitchFamily="34" charset="0"/>
                <a:cs typeface="Calibri" panose="020F0502020204030204" pitchFamily="34" charset="0"/>
              </a:rPr>
              <a:t>La </a:t>
            </a:r>
            <a:r>
              <a:rPr lang="en-US" sz="2000" dirty="0" err="1">
                <a:latin typeface="Calibri" panose="020F0502020204030204" pitchFamily="34" charset="0"/>
                <a:ea typeface="Calibri" panose="020F0502020204030204" pitchFamily="34" charset="0"/>
                <a:cs typeface="Calibri" panose="020F0502020204030204" pitchFamily="34" charset="0"/>
              </a:rPr>
              <a:t>desgracia</a:t>
            </a:r>
            <a:r>
              <a:rPr lang="en-US" sz="2000" dirty="0">
                <a:latin typeface="Calibri" panose="020F0502020204030204" pitchFamily="34" charset="0"/>
                <a:ea typeface="Calibri" panose="020F0502020204030204" pitchFamily="34" charset="0"/>
                <a:cs typeface="Calibri" panose="020F0502020204030204" pitchFamily="34" charset="0"/>
              </a:rPr>
              <a:t> ha </a:t>
            </a:r>
            <a:r>
              <a:rPr lang="en-US" sz="2000" dirty="0" err="1">
                <a:latin typeface="Calibri" panose="020F0502020204030204" pitchFamily="34" charset="0"/>
                <a:ea typeface="Calibri" panose="020F0502020204030204" pitchFamily="34" charset="0"/>
                <a:cs typeface="Calibri" panose="020F0502020204030204" pitchFamily="34" charset="0"/>
              </a:rPr>
              <a:t>sido</a:t>
            </a:r>
            <a:r>
              <a:rPr lang="en-US" sz="2000" dirty="0">
                <a:latin typeface="Calibri" panose="020F0502020204030204" pitchFamily="34" charset="0"/>
                <a:ea typeface="Calibri" panose="020F0502020204030204" pitchFamily="34" charset="0"/>
                <a:cs typeface="Calibri" panose="020F0502020204030204" pitchFamily="34" charset="0"/>
              </a:rPr>
              <a:t> mi </a:t>
            </a:r>
            <a:r>
              <a:rPr lang="en-US" sz="2000" dirty="0" err="1">
                <a:latin typeface="Calibri" panose="020F0502020204030204" pitchFamily="34" charset="0"/>
                <a:ea typeface="Calibri" panose="020F0502020204030204" pitchFamily="34" charset="0"/>
                <a:cs typeface="Calibri" panose="020F0502020204030204" pitchFamily="34" charset="0"/>
              </a:rPr>
              <a:t>dios</a:t>
            </a:r>
            <a:r>
              <a:rPr lang="en-US" sz="2000" dirty="0">
                <a:latin typeface="Calibri" panose="020F0502020204030204" pitchFamily="34" charset="0"/>
                <a:ea typeface="Calibri" panose="020F0502020204030204" pitchFamily="34" charset="0"/>
                <a:cs typeface="Calibri" panose="020F0502020204030204" pitchFamily="34" charset="0"/>
              </a:rPr>
              <a:t>. Me he </a:t>
            </a:r>
            <a:r>
              <a:rPr lang="en-US" sz="2000" dirty="0" err="1">
                <a:latin typeface="Calibri" panose="020F0502020204030204" pitchFamily="34" charset="0"/>
                <a:ea typeface="Calibri" panose="020F0502020204030204" pitchFamily="34" charset="0"/>
                <a:cs typeface="Calibri" panose="020F0502020204030204" pitchFamily="34" charset="0"/>
              </a:rPr>
              <a:t>tendido</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en</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el</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cieno</a:t>
            </a:r>
            <a:r>
              <a:rPr lang="en-US" sz="2000" dirty="0">
                <a:latin typeface="Calibri" panose="020F0502020204030204" pitchFamily="34" charset="0"/>
                <a:ea typeface="Calibri" panose="020F0502020204030204" pitchFamily="34" charset="0"/>
                <a:cs typeface="Calibri" panose="020F0502020204030204" pitchFamily="34" charset="0"/>
              </a:rPr>
              <a:t>. Me he </a:t>
            </a:r>
            <a:r>
              <a:rPr lang="en-US" sz="2000" dirty="0" err="1">
                <a:latin typeface="Calibri" panose="020F0502020204030204" pitchFamily="34" charset="0"/>
                <a:ea typeface="Calibri" panose="020F0502020204030204" pitchFamily="34" charset="0"/>
                <a:cs typeface="Calibri" panose="020F0502020204030204" pitchFamily="34" charset="0"/>
              </a:rPr>
              <a:t>secado</a:t>
            </a:r>
            <a:r>
              <a:rPr lang="en-US" sz="2000" dirty="0">
                <a:latin typeface="Calibri" panose="020F0502020204030204" pitchFamily="34" charset="0"/>
                <a:ea typeface="Calibri" panose="020F0502020204030204" pitchFamily="34" charset="0"/>
                <a:cs typeface="Calibri" panose="020F0502020204030204" pitchFamily="34" charset="0"/>
              </a:rPr>
              <a:t> con </a:t>
            </a:r>
            <a:r>
              <a:rPr lang="en-US" sz="2000" dirty="0" err="1">
                <a:latin typeface="Calibri" panose="020F0502020204030204" pitchFamily="34" charset="0"/>
                <a:ea typeface="Calibri" panose="020F0502020204030204" pitchFamily="34" charset="0"/>
                <a:cs typeface="Calibri" panose="020F0502020204030204" pitchFamily="34" charset="0"/>
              </a:rPr>
              <a:t>el</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aire</a:t>
            </a:r>
            <a:r>
              <a:rPr lang="en-US" sz="2000" dirty="0">
                <a:latin typeface="Calibri" panose="020F0502020204030204" pitchFamily="34" charset="0"/>
                <a:ea typeface="Calibri" panose="020F0502020204030204" pitchFamily="34" charset="0"/>
                <a:cs typeface="Calibri" panose="020F0502020204030204" pitchFamily="34" charset="0"/>
              </a:rPr>
              <a:t> del crimen. Le he </a:t>
            </a:r>
            <a:r>
              <a:rPr lang="en-US" sz="2000" dirty="0" err="1">
                <a:latin typeface="Calibri" panose="020F0502020204030204" pitchFamily="34" charset="0"/>
                <a:ea typeface="Calibri" panose="020F0502020204030204" pitchFamily="34" charset="0"/>
                <a:cs typeface="Calibri" panose="020F0502020204030204" pitchFamily="34" charset="0"/>
              </a:rPr>
              <a:t>gastado</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buenas</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bromas</a:t>
            </a:r>
            <a:r>
              <a:rPr lang="en-US" sz="2000" dirty="0">
                <a:latin typeface="Calibri" panose="020F0502020204030204" pitchFamily="34" charset="0"/>
                <a:ea typeface="Calibri" panose="020F0502020204030204" pitchFamily="34" charset="0"/>
                <a:cs typeface="Calibri" panose="020F0502020204030204" pitchFamily="34" charset="0"/>
              </a:rPr>
              <a:t> a la </a:t>
            </a:r>
            <a:r>
              <a:rPr lang="en-US" sz="2000" dirty="0" err="1">
                <a:latin typeface="Calibri" panose="020F0502020204030204" pitchFamily="34" charset="0"/>
                <a:ea typeface="Calibri" panose="020F0502020204030204" pitchFamily="34" charset="0"/>
                <a:cs typeface="Calibri" panose="020F0502020204030204" pitchFamily="34" charset="0"/>
              </a:rPr>
              <a:t>locura</a:t>
            </a:r>
            <a:r>
              <a:rPr lang="en-US" sz="2000" dirty="0">
                <a:latin typeface="Calibri" panose="020F0502020204030204" pitchFamily="34" charset="0"/>
                <a:ea typeface="Calibri" panose="020F0502020204030204" pitchFamily="34" charset="0"/>
                <a:cs typeface="Calibri" panose="020F0502020204030204" pitchFamily="34" charset="0"/>
              </a:rPr>
              <a:t>.</a:t>
            </a:r>
          </a:p>
          <a:p>
            <a:pPr marL="0" indent="0">
              <a:lnSpc>
                <a:spcPct val="110000"/>
              </a:lnSpc>
              <a:buNone/>
            </a:pPr>
            <a:r>
              <a:rPr lang="en-US" sz="2000" dirty="0">
                <a:latin typeface="Calibri" panose="020F0502020204030204" pitchFamily="34" charset="0"/>
                <a:ea typeface="Calibri" panose="020F0502020204030204" pitchFamily="34" charset="0"/>
                <a:cs typeface="Calibri" panose="020F0502020204030204" pitchFamily="34" charset="0"/>
              </a:rPr>
              <a:t>Y la primavera me </a:t>
            </a:r>
            <a:r>
              <a:rPr lang="en-US" sz="2000" dirty="0" err="1">
                <a:latin typeface="Calibri" panose="020F0502020204030204" pitchFamily="34" charset="0"/>
                <a:ea typeface="Calibri" panose="020F0502020204030204" pitchFamily="34" charset="0"/>
                <a:cs typeface="Calibri" panose="020F0502020204030204" pitchFamily="34" charset="0"/>
              </a:rPr>
              <a:t>trajo</a:t>
            </a:r>
            <a:r>
              <a:rPr lang="en-US" sz="2000" dirty="0">
                <a:latin typeface="Calibri" panose="020F0502020204030204" pitchFamily="34" charset="0"/>
                <a:ea typeface="Calibri" panose="020F0502020204030204" pitchFamily="34" charset="0"/>
                <a:cs typeface="Calibri" panose="020F0502020204030204" pitchFamily="34" charset="0"/>
              </a:rPr>
              <a:t> la </a:t>
            </a:r>
            <a:r>
              <a:rPr lang="en-US" sz="2000" dirty="0" err="1">
                <a:latin typeface="Calibri" panose="020F0502020204030204" pitchFamily="34" charset="0"/>
                <a:ea typeface="Calibri" panose="020F0502020204030204" pitchFamily="34" charset="0"/>
                <a:cs typeface="Calibri" panose="020F0502020204030204" pitchFamily="34" charset="0"/>
              </a:rPr>
              <a:t>risa</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err="1">
                <a:latin typeface="Calibri" panose="020F0502020204030204" pitchFamily="34" charset="0"/>
                <a:ea typeface="Calibri" panose="020F0502020204030204" pitchFamily="34" charset="0"/>
                <a:cs typeface="Calibri" panose="020F0502020204030204" pitchFamily="34" charset="0"/>
              </a:rPr>
              <a:t>horripilante</a:t>
            </a:r>
            <a:r>
              <a:rPr lang="en-US" sz="2000" dirty="0">
                <a:latin typeface="Calibri" panose="020F0502020204030204" pitchFamily="34" charset="0"/>
                <a:ea typeface="Calibri" panose="020F0502020204030204" pitchFamily="34" charset="0"/>
                <a:cs typeface="Calibri" panose="020F0502020204030204" pitchFamily="34" charset="0"/>
              </a:rPr>
              <a:t> del idiota.</a:t>
            </a:r>
          </a:p>
          <a:p>
            <a:pPr marL="0">
              <a:lnSpc>
                <a:spcPct val="110000"/>
              </a:lnSpc>
            </a:pPr>
            <a:endParaRPr lang="en-US" sz="1200" dirty="0"/>
          </a:p>
        </p:txBody>
      </p:sp>
    </p:spTree>
    <p:extLst>
      <p:ext uri="{BB962C8B-B14F-4D97-AF65-F5344CB8AC3E}">
        <p14:creationId xmlns:p14="http://schemas.microsoft.com/office/powerpoint/2010/main" val="36787446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5" name="Rectangle 7174">
            <a:extLst>
              <a:ext uri="{FF2B5EF4-FFF2-40B4-BE49-F238E27FC236}">
                <a16:creationId xmlns:a16="http://schemas.microsoft.com/office/drawing/2014/main" id="{828D1E49-2A21-4A83-A0E0-FB1597B4B2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177" name="Group 7176">
            <a:extLst>
              <a:ext uri="{FF2B5EF4-FFF2-40B4-BE49-F238E27FC236}">
                <a16:creationId xmlns:a16="http://schemas.microsoft.com/office/drawing/2014/main" id="{088B852E-5494-418B-A833-75CF016A9E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7178" name="Freeform 5">
              <a:extLst>
                <a:ext uri="{FF2B5EF4-FFF2-40B4-BE49-F238E27FC236}">
                  <a16:creationId xmlns:a16="http://schemas.microsoft.com/office/drawing/2014/main" id="{DF31E3C1-1A46-4329-9F80-B576692FEE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179" name="Freeform 6">
              <a:extLst>
                <a:ext uri="{FF2B5EF4-FFF2-40B4-BE49-F238E27FC236}">
                  <a16:creationId xmlns:a16="http://schemas.microsoft.com/office/drawing/2014/main" id="{294B4592-99CA-47B1-816F-CE2D44F65B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180" name="Freeform 7">
              <a:extLst>
                <a:ext uri="{FF2B5EF4-FFF2-40B4-BE49-F238E27FC236}">
                  <a16:creationId xmlns:a16="http://schemas.microsoft.com/office/drawing/2014/main" id="{BF690E4C-72F8-4AC5-AF99-562763CC67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181" name="Freeform 8">
              <a:extLst>
                <a:ext uri="{FF2B5EF4-FFF2-40B4-BE49-F238E27FC236}">
                  <a16:creationId xmlns:a16="http://schemas.microsoft.com/office/drawing/2014/main" id="{F834CDD4-CAB8-4ACC-9AAC-5399C743DE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182" name="Freeform 9">
              <a:extLst>
                <a:ext uri="{FF2B5EF4-FFF2-40B4-BE49-F238E27FC236}">
                  <a16:creationId xmlns:a16="http://schemas.microsoft.com/office/drawing/2014/main" id="{1AEB045A-6821-475B-A28E-047437ABEF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183" name="Freeform 10">
              <a:extLst>
                <a:ext uri="{FF2B5EF4-FFF2-40B4-BE49-F238E27FC236}">
                  <a16:creationId xmlns:a16="http://schemas.microsoft.com/office/drawing/2014/main" id="{D9B790C0-3D34-4626-BAFB-6EB473F40C7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184" name="Freeform 11">
              <a:extLst>
                <a:ext uri="{FF2B5EF4-FFF2-40B4-BE49-F238E27FC236}">
                  <a16:creationId xmlns:a16="http://schemas.microsoft.com/office/drawing/2014/main" id="{EDA4D87F-91A4-4628-9A6E-F01820A7EE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185" name="Freeform 12">
              <a:extLst>
                <a:ext uri="{FF2B5EF4-FFF2-40B4-BE49-F238E27FC236}">
                  <a16:creationId xmlns:a16="http://schemas.microsoft.com/office/drawing/2014/main" id="{045DAB88-124C-459C-A889-DAE9C9BE28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186" name="Freeform 13">
              <a:extLst>
                <a:ext uri="{FF2B5EF4-FFF2-40B4-BE49-F238E27FC236}">
                  <a16:creationId xmlns:a16="http://schemas.microsoft.com/office/drawing/2014/main" id="{85D44010-1DAA-4CAC-B83F-7E3E8C455D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187" name="Freeform 14">
              <a:extLst>
                <a:ext uri="{FF2B5EF4-FFF2-40B4-BE49-F238E27FC236}">
                  <a16:creationId xmlns:a16="http://schemas.microsoft.com/office/drawing/2014/main" id="{E8C01D66-5C93-4A2E-AA74-DE97574EA4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188" name="Freeform 15">
              <a:extLst>
                <a:ext uri="{FF2B5EF4-FFF2-40B4-BE49-F238E27FC236}">
                  <a16:creationId xmlns:a16="http://schemas.microsoft.com/office/drawing/2014/main" id="{E2E1A6E1-6C4A-47D3-81E2-9F8624F1BB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189" name="Freeform 16">
              <a:extLst>
                <a:ext uri="{FF2B5EF4-FFF2-40B4-BE49-F238E27FC236}">
                  <a16:creationId xmlns:a16="http://schemas.microsoft.com/office/drawing/2014/main" id="{3E849CB5-4526-49DC-B77B-A20FDB7FFDA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190" name="Freeform 17">
              <a:extLst>
                <a:ext uri="{FF2B5EF4-FFF2-40B4-BE49-F238E27FC236}">
                  <a16:creationId xmlns:a16="http://schemas.microsoft.com/office/drawing/2014/main" id="{5A18C8A4-FB2A-44C1-93D3-26C6DDFE0C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191" name="Freeform 18">
              <a:extLst>
                <a:ext uri="{FF2B5EF4-FFF2-40B4-BE49-F238E27FC236}">
                  <a16:creationId xmlns:a16="http://schemas.microsoft.com/office/drawing/2014/main" id="{85D014FD-8C5A-4071-B19E-4910AAB6186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192" name="Freeform 19">
              <a:extLst>
                <a:ext uri="{FF2B5EF4-FFF2-40B4-BE49-F238E27FC236}">
                  <a16:creationId xmlns:a16="http://schemas.microsoft.com/office/drawing/2014/main" id="{A37D7262-3596-4026-9AD4-E94332E5260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193" name="Freeform 20">
              <a:extLst>
                <a:ext uri="{FF2B5EF4-FFF2-40B4-BE49-F238E27FC236}">
                  <a16:creationId xmlns:a16="http://schemas.microsoft.com/office/drawing/2014/main" id="{187E37E0-AAC3-4B33-AF36-334ACCBD33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1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194" name="Freeform 21">
              <a:extLst>
                <a:ext uri="{FF2B5EF4-FFF2-40B4-BE49-F238E27FC236}">
                  <a16:creationId xmlns:a16="http://schemas.microsoft.com/office/drawing/2014/main" id="{409758BB-8A0E-4BEB-BC0C-F410AD98CD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1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195" name="Freeform 22">
              <a:extLst>
                <a:ext uri="{FF2B5EF4-FFF2-40B4-BE49-F238E27FC236}">
                  <a16:creationId xmlns:a16="http://schemas.microsoft.com/office/drawing/2014/main" id="{97C4EFE2-9D25-4978-BD9A-873B492702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196" name="Freeform 23">
              <a:extLst>
                <a:ext uri="{FF2B5EF4-FFF2-40B4-BE49-F238E27FC236}">
                  <a16:creationId xmlns:a16="http://schemas.microsoft.com/office/drawing/2014/main" id="{9CCAF82A-A0E0-4B55-A97B-EFFAE79AF7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197" name="Freeform 24">
              <a:extLst>
                <a:ext uri="{FF2B5EF4-FFF2-40B4-BE49-F238E27FC236}">
                  <a16:creationId xmlns:a16="http://schemas.microsoft.com/office/drawing/2014/main" id="{4F800DD8-3954-4F73-8807-16F1CFAC1E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198" name="Freeform 25">
              <a:extLst>
                <a:ext uri="{FF2B5EF4-FFF2-40B4-BE49-F238E27FC236}">
                  <a16:creationId xmlns:a16="http://schemas.microsoft.com/office/drawing/2014/main" id="{84E1C91A-4B06-4852-918C-6380FA986B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Título 1">
            <a:extLst>
              <a:ext uri="{FF2B5EF4-FFF2-40B4-BE49-F238E27FC236}">
                <a16:creationId xmlns:a16="http://schemas.microsoft.com/office/drawing/2014/main" id="{C14DCB31-8E58-4D52-4C7D-E63A3003CA47}"/>
              </a:ext>
            </a:extLst>
          </p:cNvPr>
          <p:cNvSpPr>
            <a:spLocks noGrp="1"/>
          </p:cNvSpPr>
          <p:nvPr>
            <p:ph type="title"/>
          </p:nvPr>
        </p:nvSpPr>
        <p:spPr>
          <a:xfrm>
            <a:off x="904877" y="795527"/>
            <a:ext cx="10488547" cy="1190912"/>
          </a:xfrm>
        </p:spPr>
        <p:txBody>
          <a:bodyPr vert="horz" lIns="228600" tIns="228600" rIns="228600" bIns="228600" rtlCol="0" anchor="ctr">
            <a:normAutofit/>
          </a:bodyPr>
          <a:lstStyle/>
          <a:p>
            <a:r>
              <a:rPr lang="en-US" dirty="0">
                <a:solidFill>
                  <a:schemeClr val="tx2"/>
                </a:solidFill>
              </a:rPr>
              <a:t>La Feria del Libro de Madrid 1994</a:t>
            </a:r>
          </a:p>
        </p:txBody>
      </p:sp>
      <p:sp>
        <p:nvSpPr>
          <p:cNvPr id="7200" name="Rectangle 7199">
            <a:extLst>
              <a:ext uri="{FF2B5EF4-FFF2-40B4-BE49-F238E27FC236}">
                <a16:creationId xmlns:a16="http://schemas.microsoft.com/office/drawing/2014/main" id="{E972DE0D-2E53-4159-ABD3-C60152426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030" y="2250281"/>
            <a:ext cx="4959318" cy="3678237"/>
          </a:xfrm>
          <a:prstGeom prst="rect">
            <a:avLst/>
          </a:prstGeom>
          <a:solidFill>
            <a:schemeClr val="bg1"/>
          </a:solidFill>
          <a:ln w="19050">
            <a:solidFill>
              <a:srgbClr val="29D8B3"/>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Feria del Libro de Madrid 2025: Todo sobre el evento">
            <a:extLst>
              <a:ext uri="{FF2B5EF4-FFF2-40B4-BE49-F238E27FC236}">
                <a16:creationId xmlns:a16="http://schemas.microsoft.com/office/drawing/2014/main" id="{73AB962B-8F79-066F-256B-3684B17BD3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7189" r="15043" b="-2"/>
          <a:stretch>
            <a:fillRect/>
          </a:stretch>
        </p:blipFill>
        <p:spPr bwMode="auto">
          <a:xfrm>
            <a:off x="1103257" y="2416047"/>
            <a:ext cx="4626864" cy="3346704"/>
          </a:xfrm>
          <a:prstGeom prst="rect">
            <a:avLst/>
          </a:prstGeom>
          <a:noFill/>
          <a:ln w="12700">
            <a:noFill/>
          </a:ln>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43B246F6-847A-17D7-B5D2-919D66F2C679}"/>
              </a:ext>
            </a:extLst>
          </p:cNvPr>
          <p:cNvSpPr txBox="1"/>
          <p:nvPr/>
        </p:nvSpPr>
        <p:spPr>
          <a:xfrm>
            <a:off x="6058272" y="2177144"/>
            <a:ext cx="5871789" cy="4892697"/>
          </a:xfrm>
          <a:prstGeom prst="rect">
            <a:avLst/>
          </a:prstGeom>
        </p:spPr>
        <p:txBody>
          <a:bodyPr vert="horz" lIns="91440" tIns="45720" rIns="91440" bIns="45720" rtlCol="0" anchor="ctr">
            <a:normAutofit/>
          </a:bodyPr>
          <a:lstStyle/>
          <a:p>
            <a:pPr algn="just" defTabSz="914400">
              <a:lnSpc>
                <a:spcPct val="110000"/>
              </a:lnSpc>
              <a:spcAft>
                <a:spcPts val="600"/>
              </a:spcAft>
              <a:buClr>
                <a:srgbClr val="29D8B3"/>
              </a:buClr>
              <a:buSzPct val="110000"/>
            </a:pP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“Durante un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tiempo</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la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Crítica</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acompaña</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a la Obra, luego la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Crítica</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se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desvanece</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y son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los</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Lectores</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quienes</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la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acompañan</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 Luego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los</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lectores</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mueren</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uno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por</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uno y la Obra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sigue</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sola,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aunque</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otra</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Crítica</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y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otros</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Lectores</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poco a poco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vayan</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acompasándose</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a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su</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singladura</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Luego la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Crítica</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muere</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otra</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vez</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y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los</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Lectores</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mueren</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otra</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vez</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y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sobre</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esa</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huella</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de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huesos</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sigue</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la Obra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su</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viaje</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hacia</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la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soledad</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Acercarse</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a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ella</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navegar</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a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su</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estela</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es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señal</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inequívoca</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de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muerte</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segura</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Finalmente</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la Obra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viaja</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irremediablemente</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sola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en</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la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Inmensidad</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Y un día la Obra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muere</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como</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mueren</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todas</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las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cosas</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como</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se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extinguirá</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el</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Sol y la Tierra,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el</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Sistema Solar y la Galaxia y la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más</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recóndita</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memoria</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de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los</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hombres” (484). </a:t>
            </a:r>
            <a:endParaRPr lang="en-US" dirty="0">
              <a:latin typeface="Calibri" panose="020F0502020204030204" pitchFamily="34" charset="0"/>
              <a:ea typeface="Calibri" panose="020F0502020204030204" pitchFamily="34" charset="0"/>
              <a:cs typeface="Calibri" panose="020F0502020204030204" pitchFamily="34" charset="0"/>
            </a:endParaRPr>
          </a:p>
          <a:p>
            <a:pPr algn="r" defTabSz="914400">
              <a:lnSpc>
                <a:spcPct val="110000"/>
              </a:lnSpc>
              <a:spcAft>
                <a:spcPts val="600"/>
              </a:spcAft>
              <a:buClr>
                <a:srgbClr val="29D8B3"/>
              </a:buClr>
              <a:buSzPct val="110000"/>
            </a:pP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Iñaki </a:t>
            </a:r>
            <a:r>
              <a:rPr lang="en-US" b="0" i="0" u="none" strike="noStrike" baseline="0" dirty="0" err="1">
                <a:latin typeface="Calibri" panose="020F0502020204030204" pitchFamily="34" charset="0"/>
                <a:ea typeface="Calibri" panose="020F0502020204030204" pitchFamily="34" charset="0"/>
                <a:cs typeface="Calibri" panose="020F0502020204030204" pitchFamily="34" charset="0"/>
              </a:rPr>
              <a:t>Echavarne</a:t>
            </a:r>
            <a:r>
              <a:rPr lang="en-US" b="0" i="0" u="none" strike="noStrike" baseline="0" dirty="0">
                <a:latin typeface="Calibri" panose="020F0502020204030204" pitchFamily="34" charset="0"/>
                <a:ea typeface="Calibri" panose="020F0502020204030204" pitchFamily="34" charset="0"/>
                <a:cs typeface="Calibri" panose="020F0502020204030204" pitchFamily="34" charset="0"/>
              </a:rPr>
              <a:t> </a:t>
            </a:r>
            <a:endParaRPr lang="en-US"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494303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A8E57A-726F-BFC1-7327-C13CD33B8EBF}"/>
              </a:ext>
            </a:extLst>
          </p:cNvPr>
          <p:cNvSpPr>
            <a:spLocks noGrp="1"/>
          </p:cNvSpPr>
          <p:nvPr>
            <p:ph type="title"/>
          </p:nvPr>
        </p:nvSpPr>
        <p:spPr/>
        <p:txBody>
          <a:bodyPr/>
          <a:lstStyle/>
          <a:p>
            <a:endParaRPr lang="es-CL"/>
          </a:p>
        </p:txBody>
      </p:sp>
      <p:sp>
        <p:nvSpPr>
          <p:cNvPr id="3" name="Marcador de contenido 2">
            <a:extLst>
              <a:ext uri="{FF2B5EF4-FFF2-40B4-BE49-F238E27FC236}">
                <a16:creationId xmlns:a16="http://schemas.microsoft.com/office/drawing/2014/main" id="{15FF1969-31FC-2757-EE75-91D677B6BBA8}"/>
              </a:ext>
            </a:extLst>
          </p:cNvPr>
          <p:cNvSpPr>
            <a:spLocks noGrp="1"/>
          </p:cNvSpPr>
          <p:nvPr>
            <p:ph idx="1"/>
          </p:nvPr>
        </p:nvSpPr>
        <p:spPr>
          <a:xfrm>
            <a:off x="5118447" y="803186"/>
            <a:ext cx="6583696" cy="5760900"/>
          </a:xfrm>
        </p:spPr>
        <p:txBody>
          <a:bodyPr>
            <a:normAutofit/>
          </a:bodyPr>
          <a:lstStyle/>
          <a:p>
            <a:pPr algn="just"/>
            <a:r>
              <a:rPr lang="es-MX" sz="1800" b="0" i="0" u="none" strike="noStrike" baseline="0" dirty="0">
                <a:solidFill>
                  <a:srgbClr val="000000"/>
                </a:solidFill>
                <a:latin typeface="Calibri" panose="020F0502020204030204" pitchFamily="34" charset="0"/>
                <a:ea typeface="Calibri" panose="020F0502020204030204" pitchFamily="34" charset="0"/>
                <a:cs typeface="Calibri" panose="020F0502020204030204" pitchFamily="34" charset="0"/>
              </a:rPr>
              <a:t>Auxilio Lacouture se encuentra en la Universidad Nacional Autónoma cuando ésta es tomada por las fuerzas del orden, rompiendo con ello una ley y tradición de autonomía universitaria que venía de la reforma de Córdoba de 1918 (Levy, 1979). Auxilio está en la universidad cuando entran las tropas y decide quedarse y resistir, pero la situación es medio heroica y medio ridícula: </a:t>
            </a:r>
          </a:p>
          <a:p>
            <a:pPr marL="0" indent="0" algn="just">
              <a:buNone/>
            </a:pPr>
            <a:r>
              <a:rPr lang="es-MX" sz="1800" b="0" i="0" u="none" strike="noStrike" baseline="0" dirty="0">
                <a:solidFill>
                  <a:srgbClr val="000000"/>
                </a:solidFill>
                <a:latin typeface="Calibri" panose="020F0502020204030204" pitchFamily="34" charset="0"/>
                <a:ea typeface="Calibri" panose="020F0502020204030204" pitchFamily="34" charset="0"/>
                <a:cs typeface="Calibri" panose="020F0502020204030204" pitchFamily="34" charset="0"/>
              </a:rPr>
              <a:t>“Yo estaba en el baño, en el baño de una de las plantas de la facultad, la cuarta, creo, no puedo precisarlo. Y estaba sentada en el wáter, con las polleras arremangadas [...]” (Bolaño, 2006: 192). </a:t>
            </a:r>
          </a:p>
          <a:p>
            <a:pPr algn="just"/>
            <a:r>
              <a:rPr lang="es-MX" sz="1800" b="0" i="0" u="none" strike="noStrike" baseline="0" dirty="0">
                <a:solidFill>
                  <a:srgbClr val="000000"/>
                </a:solidFill>
                <a:latin typeface="Calibri" panose="020F0502020204030204" pitchFamily="34" charset="0"/>
                <a:ea typeface="Calibri" panose="020F0502020204030204" pitchFamily="34" charset="0"/>
                <a:cs typeface="Calibri" panose="020F0502020204030204" pitchFamily="34" charset="0"/>
              </a:rPr>
              <a:t>A pesar de la situación poco elevada, la permanencia de Auxilio en la Universidad se entiende como un acto de resistencia: </a:t>
            </a:r>
          </a:p>
          <a:p>
            <a:pPr marL="0" indent="0" algn="just">
              <a:buNone/>
            </a:pPr>
            <a:r>
              <a:rPr lang="es-MX" sz="1800" b="0" i="0" u="none" strike="noStrike" baseline="0" dirty="0">
                <a:solidFill>
                  <a:srgbClr val="000000"/>
                </a:solidFill>
                <a:latin typeface="Calibri" panose="020F0502020204030204" pitchFamily="34" charset="0"/>
                <a:ea typeface="Calibri" panose="020F0502020204030204" pitchFamily="34" charset="0"/>
                <a:cs typeface="Calibri" panose="020F0502020204030204" pitchFamily="34" charset="0"/>
              </a:rPr>
              <a:t>“Yo soy la única que aguantó en la universidad en 1968, cuando los granaderos y el ejército entraron. Yo me quedé sola en la facultad, encerrada en un baño, sin comer durante más de diez días, durante más de quince días, ya no lo recuerdo.”(Bolaño, 2006: 197). </a:t>
            </a:r>
            <a:endParaRPr lang="es-CL" dirty="0">
              <a:latin typeface="Calibri" panose="020F0502020204030204" pitchFamily="34" charset="0"/>
              <a:ea typeface="Calibri" panose="020F0502020204030204" pitchFamily="34" charset="0"/>
              <a:cs typeface="Calibri" panose="020F0502020204030204" pitchFamily="34" charset="0"/>
            </a:endParaRPr>
          </a:p>
        </p:txBody>
      </p:sp>
      <p:sp>
        <p:nvSpPr>
          <p:cNvPr id="5" name="CuadroTexto 4">
            <a:extLst>
              <a:ext uri="{FF2B5EF4-FFF2-40B4-BE49-F238E27FC236}">
                <a16:creationId xmlns:a16="http://schemas.microsoft.com/office/drawing/2014/main" id="{EF624F9A-47AE-F62B-BDAD-727AFCBC1BAD}"/>
              </a:ext>
            </a:extLst>
          </p:cNvPr>
          <p:cNvSpPr txBox="1"/>
          <p:nvPr/>
        </p:nvSpPr>
        <p:spPr>
          <a:xfrm>
            <a:off x="1110342" y="293914"/>
            <a:ext cx="8501744" cy="400110"/>
          </a:xfrm>
          <a:prstGeom prst="rect">
            <a:avLst/>
          </a:prstGeom>
          <a:noFill/>
        </p:spPr>
        <p:txBody>
          <a:bodyPr wrap="square">
            <a:spAutoFit/>
          </a:bodyPr>
          <a:lstStyle/>
          <a:p>
            <a:r>
              <a:rPr lang="es-MX" sz="2000" b="1" i="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AUXILIO LACOUTURE, "LA MADRE DE LA POESÍA MEXICANA"</a:t>
            </a:r>
            <a:endParaRPr lang="es-CL" sz="2000" b="1" dirty="0">
              <a:latin typeface="Calibri" panose="020F0502020204030204" pitchFamily="34" charset="0"/>
              <a:ea typeface="Calibri" panose="020F0502020204030204" pitchFamily="34" charset="0"/>
              <a:cs typeface="Calibri" panose="020F0502020204030204" pitchFamily="34" charset="0"/>
            </a:endParaRPr>
          </a:p>
        </p:txBody>
      </p:sp>
      <p:pic>
        <p:nvPicPr>
          <p:cNvPr id="4098" name="Picture 2" descr="La madre de los poetas famélicos">
            <a:extLst>
              <a:ext uri="{FF2B5EF4-FFF2-40B4-BE49-F238E27FC236}">
                <a16:creationId xmlns:a16="http://schemas.microsoft.com/office/drawing/2014/main" id="{FE4036FE-7AE6-EEB3-FE89-E94E1241723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322" r="4493" b="4717"/>
          <a:stretch/>
        </p:blipFill>
        <p:spPr bwMode="auto">
          <a:xfrm>
            <a:off x="888630" y="2358950"/>
            <a:ext cx="3498980" cy="2456442"/>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ECA8D692-39B4-C5FA-5151-63853D58F51B}"/>
              </a:ext>
            </a:extLst>
          </p:cNvPr>
          <p:cNvSpPr txBox="1"/>
          <p:nvPr/>
        </p:nvSpPr>
        <p:spPr>
          <a:xfrm>
            <a:off x="1502228" y="1791415"/>
            <a:ext cx="6096000" cy="369332"/>
          </a:xfrm>
          <a:prstGeom prst="rect">
            <a:avLst/>
          </a:prstGeom>
          <a:noFill/>
        </p:spPr>
        <p:txBody>
          <a:bodyPr wrap="square">
            <a:spAutoFit/>
          </a:bodyPr>
          <a:lstStyle/>
          <a:p>
            <a:r>
              <a:rPr lang="es-CL" dirty="0">
                <a:solidFill>
                  <a:schemeClr val="bg1"/>
                </a:solidFill>
                <a:latin typeface="Calibri" panose="020F0502020204030204" pitchFamily="34" charset="0"/>
                <a:ea typeface="Calibri" panose="020F0502020204030204" pitchFamily="34" charset="0"/>
                <a:cs typeface="Calibri" panose="020F0502020204030204" pitchFamily="34" charset="0"/>
              </a:rPr>
              <a:t>Alcira </a:t>
            </a:r>
            <a:r>
              <a:rPr lang="es-CL" dirty="0" err="1">
                <a:solidFill>
                  <a:schemeClr val="bg1"/>
                </a:solidFill>
                <a:latin typeface="Calibri" panose="020F0502020204030204" pitchFamily="34" charset="0"/>
                <a:ea typeface="Calibri" panose="020F0502020204030204" pitchFamily="34" charset="0"/>
                <a:cs typeface="Calibri" panose="020F0502020204030204" pitchFamily="34" charset="0"/>
              </a:rPr>
              <a:t>Soust</a:t>
            </a:r>
            <a:r>
              <a:rPr lang="es-CL"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s-CL" dirty="0" err="1">
                <a:solidFill>
                  <a:schemeClr val="bg1"/>
                </a:solidFill>
                <a:latin typeface="Calibri" panose="020F0502020204030204" pitchFamily="34" charset="0"/>
                <a:ea typeface="Calibri" panose="020F0502020204030204" pitchFamily="34" charset="0"/>
                <a:cs typeface="Calibri" panose="020F0502020204030204" pitchFamily="34" charset="0"/>
              </a:rPr>
              <a:t>Scaffo</a:t>
            </a:r>
            <a:endParaRPr lang="es-CL"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581634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9246B4F-CEC3-442B-92D8-BD098634FD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65FBD374-0821-4540-A9E6-6DE9419C026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5" name="Freeform 5">
              <a:extLst>
                <a:ext uri="{FF2B5EF4-FFF2-40B4-BE49-F238E27FC236}">
                  <a16:creationId xmlns:a16="http://schemas.microsoft.com/office/drawing/2014/main" id="{A27E7C5F-F207-4F84-B0E4-B9A900800B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6">
              <a:extLst>
                <a:ext uri="{FF2B5EF4-FFF2-40B4-BE49-F238E27FC236}">
                  <a16:creationId xmlns:a16="http://schemas.microsoft.com/office/drawing/2014/main" id="{93C59A31-3A05-4470-A4AB-B9FDE6AFFB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7">
              <a:extLst>
                <a:ext uri="{FF2B5EF4-FFF2-40B4-BE49-F238E27FC236}">
                  <a16:creationId xmlns:a16="http://schemas.microsoft.com/office/drawing/2014/main" id="{003BBC92-CD5E-43E2-92E3-416F7222D4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8">
              <a:extLst>
                <a:ext uri="{FF2B5EF4-FFF2-40B4-BE49-F238E27FC236}">
                  <a16:creationId xmlns:a16="http://schemas.microsoft.com/office/drawing/2014/main" id="{5E9E24BF-C2A3-420A-B4A9-BCEEC2BF6E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9">
              <a:extLst>
                <a:ext uri="{FF2B5EF4-FFF2-40B4-BE49-F238E27FC236}">
                  <a16:creationId xmlns:a16="http://schemas.microsoft.com/office/drawing/2014/main" id="{14E9C41A-D496-46F5-BA6B-9C0BDA51370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10">
              <a:extLst>
                <a:ext uri="{FF2B5EF4-FFF2-40B4-BE49-F238E27FC236}">
                  <a16:creationId xmlns:a16="http://schemas.microsoft.com/office/drawing/2014/main" id="{B2705B6A-ECD1-438B-87EB-5185A04350F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1">
              <a:extLst>
                <a:ext uri="{FF2B5EF4-FFF2-40B4-BE49-F238E27FC236}">
                  <a16:creationId xmlns:a16="http://schemas.microsoft.com/office/drawing/2014/main" id="{960DF715-F99A-4519-818B-5C8496A1686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2">
              <a:extLst>
                <a:ext uri="{FF2B5EF4-FFF2-40B4-BE49-F238E27FC236}">
                  <a16:creationId xmlns:a16="http://schemas.microsoft.com/office/drawing/2014/main" id="{35A62970-D2C4-4E38-BBD1-3F5865C3560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3">
              <a:extLst>
                <a:ext uri="{FF2B5EF4-FFF2-40B4-BE49-F238E27FC236}">
                  <a16:creationId xmlns:a16="http://schemas.microsoft.com/office/drawing/2014/main" id="{EB000C85-44EE-4A15-8A65-5A82B5E549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4">
              <a:extLst>
                <a:ext uri="{FF2B5EF4-FFF2-40B4-BE49-F238E27FC236}">
                  <a16:creationId xmlns:a16="http://schemas.microsoft.com/office/drawing/2014/main" id="{BEA52102-0A7F-446C-A8D4-0BFBDC5B39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5">
              <a:extLst>
                <a:ext uri="{FF2B5EF4-FFF2-40B4-BE49-F238E27FC236}">
                  <a16:creationId xmlns:a16="http://schemas.microsoft.com/office/drawing/2014/main" id="{204729B9-8342-4FAA-91AA-6C7916497E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6">
              <a:extLst>
                <a:ext uri="{FF2B5EF4-FFF2-40B4-BE49-F238E27FC236}">
                  <a16:creationId xmlns:a16="http://schemas.microsoft.com/office/drawing/2014/main" id="{E7C0B72D-EF00-46D8-A0B2-C4A9616E28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17">
              <a:extLst>
                <a:ext uri="{FF2B5EF4-FFF2-40B4-BE49-F238E27FC236}">
                  <a16:creationId xmlns:a16="http://schemas.microsoft.com/office/drawing/2014/main" id="{37A87EDA-7C11-4EEC-AF27-FFFD9D91866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18">
              <a:extLst>
                <a:ext uri="{FF2B5EF4-FFF2-40B4-BE49-F238E27FC236}">
                  <a16:creationId xmlns:a16="http://schemas.microsoft.com/office/drawing/2014/main" id="{3C73D59B-741F-4B2B-89C9-B9219C378E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19">
              <a:extLst>
                <a:ext uri="{FF2B5EF4-FFF2-40B4-BE49-F238E27FC236}">
                  <a16:creationId xmlns:a16="http://schemas.microsoft.com/office/drawing/2014/main" id="{F34FFCC5-A45C-439A-BF42-803BDAD6004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20">
              <a:extLst>
                <a:ext uri="{FF2B5EF4-FFF2-40B4-BE49-F238E27FC236}">
                  <a16:creationId xmlns:a16="http://schemas.microsoft.com/office/drawing/2014/main" id="{7A826C44-2E68-42C7-8CB3-A73A9224ADC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21">
              <a:extLst>
                <a:ext uri="{FF2B5EF4-FFF2-40B4-BE49-F238E27FC236}">
                  <a16:creationId xmlns:a16="http://schemas.microsoft.com/office/drawing/2014/main" id="{3ECF0188-197C-4CC5-926D-417ECCDA27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22">
              <a:extLst>
                <a:ext uri="{FF2B5EF4-FFF2-40B4-BE49-F238E27FC236}">
                  <a16:creationId xmlns:a16="http://schemas.microsoft.com/office/drawing/2014/main" id="{548C91D9-D18F-4379-B47B-144B159C76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Freeform 23">
              <a:extLst>
                <a:ext uri="{FF2B5EF4-FFF2-40B4-BE49-F238E27FC236}">
                  <a16:creationId xmlns:a16="http://schemas.microsoft.com/office/drawing/2014/main" id="{3B68FF2F-116D-48CE-8915-5629872C632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Freeform 24">
              <a:extLst>
                <a:ext uri="{FF2B5EF4-FFF2-40B4-BE49-F238E27FC236}">
                  <a16:creationId xmlns:a16="http://schemas.microsoft.com/office/drawing/2014/main" id="{E495B9FA-536B-48D1-8282-5F1E51D1C42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Freeform 25">
              <a:extLst>
                <a:ext uri="{FF2B5EF4-FFF2-40B4-BE49-F238E27FC236}">
                  <a16:creationId xmlns:a16="http://schemas.microsoft.com/office/drawing/2014/main" id="{03604607-25F9-440B-AB2A-38B65645B2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pic>
        <p:nvPicPr>
          <p:cNvPr id="7" name="Imagen 6">
            <a:extLst>
              <a:ext uri="{FF2B5EF4-FFF2-40B4-BE49-F238E27FC236}">
                <a16:creationId xmlns:a16="http://schemas.microsoft.com/office/drawing/2014/main" id="{ACA3B37C-3669-0170-5E85-B02300026523}"/>
              </a:ext>
            </a:extLst>
          </p:cNvPr>
          <p:cNvPicPr>
            <a:picLocks noChangeAspect="1"/>
          </p:cNvPicPr>
          <p:nvPr/>
        </p:nvPicPr>
        <p:blipFill>
          <a:blip r:embed="rId2"/>
          <a:srcRect r="-1" b="14373"/>
          <a:stretch>
            <a:fillRect/>
          </a:stretch>
        </p:blipFill>
        <p:spPr>
          <a:xfrm>
            <a:off x="20" y="-1"/>
            <a:ext cx="5246087" cy="6858000"/>
          </a:xfrm>
          <a:prstGeom prst="rect">
            <a:avLst/>
          </a:prstGeom>
          <a:ln w="9525">
            <a:solidFill>
              <a:schemeClr val="tx1">
                <a:alpha val="20000"/>
              </a:schemeClr>
            </a:solidFill>
          </a:ln>
        </p:spPr>
      </p:pic>
      <p:grpSp>
        <p:nvGrpSpPr>
          <p:cNvPr id="37" name="Group 36">
            <a:extLst>
              <a:ext uri="{FF2B5EF4-FFF2-40B4-BE49-F238E27FC236}">
                <a16:creationId xmlns:a16="http://schemas.microsoft.com/office/drawing/2014/main" id="{65989F4E-E386-486E-9C22-DB9E5592CBA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0144" y="1699589"/>
            <a:ext cx="3674476" cy="3470421"/>
            <a:chOff x="697883" y="1816768"/>
            <a:chExt cx="3674476" cy="3470421"/>
          </a:xfrm>
        </p:grpSpPr>
        <p:sp>
          <p:nvSpPr>
            <p:cNvPr id="38" name="Rectangle 37">
              <a:extLst>
                <a:ext uri="{FF2B5EF4-FFF2-40B4-BE49-F238E27FC236}">
                  <a16:creationId xmlns:a16="http://schemas.microsoft.com/office/drawing/2014/main" id="{A89D1164-9929-4921-BBBB-8740162202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Isosceles Triangle 22">
              <a:extLst>
                <a:ext uri="{FF2B5EF4-FFF2-40B4-BE49-F238E27FC236}">
                  <a16:creationId xmlns:a16="http://schemas.microsoft.com/office/drawing/2014/main" id="{B075D074-74F5-4AF6-BD57-3FA04CA127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AB10B3EF-C0DF-4ACD-86A9-A0CC0FE20E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ítulo 1">
            <a:extLst>
              <a:ext uri="{FF2B5EF4-FFF2-40B4-BE49-F238E27FC236}">
                <a16:creationId xmlns:a16="http://schemas.microsoft.com/office/drawing/2014/main" id="{87A0435E-FBFD-494B-AF4F-EBAC8DC7E275}"/>
              </a:ext>
            </a:extLst>
          </p:cNvPr>
          <p:cNvSpPr>
            <a:spLocks noGrp="1"/>
          </p:cNvSpPr>
          <p:nvPr>
            <p:ph type="title"/>
          </p:nvPr>
        </p:nvSpPr>
        <p:spPr>
          <a:xfrm>
            <a:off x="888631" y="2358391"/>
            <a:ext cx="3498979" cy="2453676"/>
          </a:xfrm>
        </p:spPr>
        <p:txBody>
          <a:bodyPr>
            <a:normAutofit/>
          </a:bodyPr>
          <a:lstStyle/>
          <a:p>
            <a:r>
              <a:rPr lang="es-CL" dirty="0"/>
              <a:t>Amuleto</a:t>
            </a:r>
          </a:p>
        </p:txBody>
      </p:sp>
      <p:sp>
        <p:nvSpPr>
          <p:cNvPr id="3" name="Marcador de contenido 2">
            <a:extLst>
              <a:ext uri="{FF2B5EF4-FFF2-40B4-BE49-F238E27FC236}">
                <a16:creationId xmlns:a16="http://schemas.microsoft.com/office/drawing/2014/main" id="{BEAA664C-7B61-1921-9677-25C346775DCB}"/>
              </a:ext>
            </a:extLst>
          </p:cNvPr>
          <p:cNvSpPr>
            <a:spLocks noGrp="1"/>
          </p:cNvSpPr>
          <p:nvPr>
            <p:ph idx="1"/>
          </p:nvPr>
        </p:nvSpPr>
        <p:spPr>
          <a:xfrm>
            <a:off x="6079808" y="803186"/>
            <a:ext cx="5320512" cy="5248622"/>
          </a:xfrm>
        </p:spPr>
        <p:txBody>
          <a:bodyPr>
            <a:normAutofit/>
          </a:bodyPr>
          <a:lstStyle/>
          <a:p>
            <a:pPr algn="just"/>
            <a:r>
              <a:rPr lang="es-CL" sz="2000" dirty="0">
                <a:latin typeface="Calibri "/>
              </a:rPr>
              <a:t>Matanza de Tlatelolco: Acontecimiento generacional. Masacre de alrededor de 400 estudiantes en la </a:t>
            </a:r>
            <a:r>
              <a:rPr lang="es-MX" sz="2000" dirty="0">
                <a:latin typeface="Calibri "/>
              </a:rPr>
              <a:t>Plaza de las Tres Culturas, el 2 de octubre de 1968</a:t>
            </a:r>
            <a:endParaRPr lang="es-CL" sz="2000" dirty="0">
              <a:latin typeface="Calibri "/>
            </a:endParaRPr>
          </a:p>
          <a:p>
            <a:pPr algn="just"/>
            <a:r>
              <a:rPr lang="es-MX" sz="2000" b="0" i="0" u="none" strike="noStrike" baseline="0" dirty="0">
                <a:solidFill>
                  <a:srgbClr val="000000"/>
                </a:solidFill>
                <a:latin typeface="Calibri "/>
              </a:rPr>
              <a:t>Para Octavio Paz, el hecho de que la matanza se produjera en Plaza de las Tres Culturas no es casual. Allí se alzaba la pirámide del sacrificio de Tenochtitlán.</a:t>
            </a:r>
            <a:endParaRPr lang="es-CL" sz="2000" dirty="0">
              <a:latin typeface="Calibri "/>
            </a:endParaRPr>
          </a:p>
          <a:p>
            <a:pPr algn="just"/>
            <a:r>
              <a:rPr lang="es-CL" sz="2000" dirty="0">
                <a:latin typeface="Calibri "/>
              </a:rPr>
              <a:t>La generación de Bolaño es la generación de los sueños rotos</a:t>
            </a:r>
          </a:p>
        </p:txBody>
      </p:sp>
    </p:spTree>
    <p:extLst>
      <p:ext uri="{BB962C8B-B14F-4D97-AF65-F5344CB8AC3E}">
        <p14:creationId xmlns:p14="http://schemas.microsoft.com/office/powerpoint/2010/main" val="37812272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DB4298B-514D-4087-BFCF-5E0B7C9A9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04250D78-05C1-41CC-8744-FF36129625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488B658F-163C-450C-B32C-2385E374B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12" name="Freeform 6">
              <a:extLst>
                <a:ext uri="{FF2B5EF4-FFF2-40B4-BE49-F238E27FC236}">
                  <a16:creationId xmlns:a16="http://schemas.microsoft.com/office/drawing/2014/main" id="{5AE85F6C-45F9-4F00-8AA8-52BD510596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3" name="Freeform 7">
              <a:extLst>
                <a:ext uri="{FF2B5EF4-FFF2-40B4-BE49-F238E27FC236}">
                  <a16:creationId xmlns:a16="http://schemas.microsoft.com/office/drawing/2014/main" id="{4B0E90C3-F098-46CE-B1D9-44EDE9C6E3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4" name="Freeform 8">
              <a:extLst>
                <a:ext uri="{FF2B5EF4-FFF2-40B4-BE49-F238E27FC236}">
                  <a16:creationId xmlns:a16="http://schemas.microsoft.com/office/drawing/2014/main" id="{FFF59D4E-9109-4D0A-8064-9C534CCFB9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accent1">
                  <a:alpha val="18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5" name="Freeform 9">
              <a:extLst>
                <a:ext uri="{FF2B5EF4-FFF2-40B4-BE49-F238E27FC236}">
                  <a16:creationId xmlns:a16="http://schemas.microsoft.com/office/drawing/2014/main" id="{94B8AAA4-1840-48B9-A1E7-8CE75F8732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accent1">
                  <a:alpha val="18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6" name="Freeform 10">
              <a:extLst>
                <a:ext uri="{FF2B5EF4-FFF2-40B4-BE49-F238E27FC236}">
                  <a16:creationId xmlns:a16="http://schemas.microsoft.com/office/drawing/2014/main" id="{5A87B14D-183F-429F-849A-A6DC957B0B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accent1">
                  <a:alpha val="18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7" name="Freeform 11">
              <a:extLst>
                <a:ext uri="{FF2B5EF4-FFF2-40B4-BE49-F238E27FC236}">
                  <a16:creationId xmlns:a16="http://schemas.microsoft.com/office/drawing/2014/main" id="{1C261938-CF78-4843-9295-A20FD1591D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8" name="Freeform 12">
              <a:extLst>
                <a:ext uri="{FF2B5EF4-FFF2-40B4-BE49-F238E27FC236}">
                  <a16:creationId xmlns:a16="http://schemas.microsoft.com/office/drawing/2014/main" id="{70557A9F-9800-4BDA-8EA5-312FBB056F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9" name="Freeform 13">
              <a:extLst>
                <a:ext uri="{FF2B5EF4-FFF2-40B4-BE49-F238E27FC236}">
                  <a16:creationId xmlns:a16="http://schemas.microsoft.com/office/drawing/2014/main" id="{55443555-50A7-490F-A7BD-C3761876BE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0" name="Freeform 14">
              <a:extLst>
                <a:ext uri="{FF2B5EF4-FFF2-40B4-BE49-F238E27FC236}">
                  <a16:creationId xmlns:a16="http://schemas.microsoft.com/office/drawing/2014/main" id="{0E25D709-0236-44C4-9AD0-23C27FFB64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accent1">
                  <a:alpha val="13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1" name="Freeform 15">
              <a:extLst>
                <a:ext uri="{FF2B5EF4-FFF2-40B4-BE49-F238E27FC236}">
                  <a16:creationId xmlns:a16="http://schemas.microsoft.com/office/drawing/2014/main" id="{52D3488E-C376-4058-9B14-3E67ECCF40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accent1">
                  <a:alpha val="12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2" name="Freeform 16">
              <a:extLst>
                <a:ext uri="{FF2B5EF4-FFF2-40B4-BE49-F238E27FC236}">
                  <a16:creationId xmlns:a16="http://schemas.microsoft.com/office/drawing/2014/main" id="{29C0577D-AE94-4E3E-AFE9-87D6F505C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accent1">
                  <a:alpha val="13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3" name="Freeform 17">
              <a:extLst>
                <a:ext uri="{FF2B5EF4-FFF2-40B4-BE49-F238E27FC236}">
                  <a16:creationId xmlns:a16="http://schemas.microsoft.com/office/drawing/2014/main" id="{628A3D14-A3AE-415B-81C0-10DABBD63C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accent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4" name="Freeform 18">
              <a:extLst>
                <a:ext uri="{FF2B5EF4-FFF2-40B4-BE49-F238E27FC236}">
                  <a16:creationId xmlns:a16="http://schemas.microsoft.com/office/drawing/2014/main" id="{07722035-1059-41F4-801E-F6C3F43831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accent1">
                  <a:alpha val="12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5" name="Freeform 19">
              <a:extLst>
                <a:ext uri="{FF2B5EF4-FFF2-40B4-BE49-F238E27FC236}">
                  <a16:creationId xmlns:a16="http://schemas.microsoft.com/office/drawing/2014/main" id="{98275878-64ED-413C-B1B9-654EE17C5D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accent1">
                  <a:alpha val="8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6" name="Freeform 20">
              <a:extLst>
                <a:ext uri="{FF2B5EF4-FFF2-40B4-BE49-F238E27FC236}">
                  <a16:creationId xmlns:a16="http://schemas.microsoft.com/office/drawing/2014/main" id="{6BE90BD7-1A14-43A3-8CD4-8D181EE630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accent1">
                  <a:alpha val="12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7" name="Freeform 21">
              <a:extLst>
                <a:ext uri="{FF2B5EF4-FFF2-40B4-BE49-F238E27FC236}">
                  <a16:creationId xmlns:a16="http://schemas.microsoft.com/office/drawing/2014/main" id="{8609B6EC-0BA4-4C45-B9CA-311B34B83A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accent1">
                  <a:alpha val="12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8" name="Freeform 22">
              <a:extLst>
                <a:ext uri="{FF2B5EF4-FFF2-40B4-BE49-F238E27FC236}">
                  <a16:creationId xmlns:a16="http://schemas.microsoft.com/office/drawing/2014/main" id="{BA3962A2-D76B-4346-9535-356648073A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accent1">
                  <a:alpha val="11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9" name="Freeform 23">
              <a:extLst>
                <a:ext uri="{FF2B5EF4-FFF2-40B4-BE49-F238E27FC236}">
                  <a16:creationId xmlns:a16="http://schemas.microsoft.com/office/drawing/2014/main" id="{28CBAD67-783A-4EFF-852A-40CD9D58C3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accent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30" name="Freeform 24">
              <a:extLst>
                <a:ext uri="{FF2B5EF4-FFF2-40B4-BE49-F238E27FC236}">
                  <a16:creationId xmlns:a16="http://schemas.microsoft.com/office/drawing/2014/main" id="{780BC275-9329-40AA-849F-7B258245EE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31" name="Freeform 25">
              <a:extLst>
                <a:ext uri="{FF2B5EF4-FFF2-40B4-BE49-F238E27FC236}">
                  <a16:creationId xmlns:a16="http://schemas.microsoft.com/office/drawing/2014/main" id="{55DA4B63-E5E4-49C5-BC03-E5A312146F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accent1">
                  <a:alpha val="8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grpSp>
      <p:sp>
        <p:nvSpPr>
          <p:cNvPr id="5" name="Marcador de contenido 4">
            <a:extLst>
              <a:ext uri="{FF2B5EF4-FFF2-40B4-BE49-F238E27FC236}">
                <a16:creationId xmlns:a16="http://schemas.microsoft.com/office/drawing/2014/main" id="{AF6A4950-CF6E-7903-CEC4-04F04B30F74D}"/>
              </a:ext>
            </a:extLst>
          </p:cNvPr>
          <p:cNvSpPr>
            <a:spLocks noGrp="1"/>
          </p:cNvSpPr>
          <p:nvPr>
            <p:ph idx="1"/>
          </p:nvPr>
        </p:nvSpPr>
        <p:spPr>
          <a:xfrm>
            <a:off x="235174" y="158976"/>
            <a:ext cx="11779248" cy="6949394"/>
          </a:xfrm>
        </p:spPr>
        <p:txBody>
          <a:bodyPr>
            <a:normAutofit/>
          </a:bodyPr>
          <a:lstStyle/>
          <a:p>
            <a:pPr marL="0" indent="0" algn="just">
              <a:lnSpc>
                <a:spcPct val="110000"/>
              </a:lnSpc>
              <a:spcAft>
                <a:spcPts val="800"/>
              </a:spcAft>
              <a:buNone/>
            </a:pPr>
            <a:r>
              <a:rPr lang="es-MX" sz="2400" b="1" kern="100" dirty="0">
                <a:effectLst/>
                <a:latin typeface="Calibri" panose="020F0502020204030204" pitchFamily="34" charset="0"/>
                <a:ea typeface="Calibri" panose="020F0502020204030204" pitchFamily="34" charset="0"/>
                <a:cs typeface="Calibri" panose="020F0502020204030204" pitchFamily="34" charset="0"/>
              </a:rPr>
              <a:t>RETRATO DE LOS REALVISCERALISTAS EN LA VOZ DE AUXILIO</a:t>
            </a:r>
          </a:p>
          <a:p>
            <a:pPr marL="0" indent="0" algn="just">
              <a:lnSpc>
                <a:spcPct val="110000"/>
              </a:lnSpc>
              <a:spcAft>
                <a:spcPts val="800"/>
              </a:spcAft>
              <a:buNone/>
            </a:pPr>
            <a:r>
              <a:rPr lang="es-MX" kern="100" dirty="0">
                <a:effectLst/>
                <a:latin typeface="Calibri" panose="020F0502020204030204" pitchFamily="34" charset="0"/>
                <a:ea typeface="Calibri" panose="020F0502020204030204" pitchFamily="34" charset="0"/>
                <a:cs typeface="Calibri" panose="020F0502020204030204" pitchFamily="34" charset="0"/>
              </a:rPr>
              <a:t>Por las noches, sin embargo, me expandía, volvía a crecer, me convertía en un murciélago, dejaba atrás la Facultad y vagaba por el DF como un duende (me gustaría decir como un hada, pero faltaría a la verdad), y bebía y discutía y participaba en tertulias (yo las conocí todas) y aconsejaba a los poetas jóvenes que ya desde entonces acudían a mí, aunque no tanto como después, y yo para todos tenía una palabra, ¡qué digo una palabra!, para todos tenía cien palabras o mil, todos me parecían nietos de López Velarde, bisnietos de Salvador Díaz Mirón, los jóvenes machitos atribulados, los jóvenes machitos mustios de las noches del DF, los jóvenes machitos que llegaban con sus folios doblados y sus libros sobados y sus cuadernos sucios y se sentaban en las cafeterías que nunca cierran o en los bares más deprimentes del mundo en donde yo era la única mujer, yo y a veces el fantasma de Lilian Serpas (pero de Lilian hablaré más adelante), y me los daban a leer, sus poemas, sus versos, sus ahogadas traducciones, y yo tomaba esos folios y los leía en silencio, de espaldas a la mesa en donde todos brindaban y trataban angustiosamente de ser ingeniosos o irónicos o cínicos, pobres ángeles míos, y me sumergía en esas palabras (me gustaría decir flujo verbal, pero faltaría a la verdad, allí no había flujo verbal sino balbuceos) hasta la médula, me quedaba por un instante sola con esas palabras entorpecidas por el brillo y la tristeza de la juventud, me quedaba por un instante sola con esos trozos de espejo trizados, y me miraba o mejor dicho me buscaba en el azogue de esa baratura, ¡y me encontraba!, allí estaba yo, Auxilio Lacouture, o fragmentos de Auxilio Lacouture, los ojos azules, el pelo rubio y canoso con un corte a lo Príncipe Valiente, la cara alargada y flaca, las arrugas en la frente, y mi mismidad me estremecía, me sumergía en un mar de dudas, me hacía sospechar del porvenir, de los días que se avecinaban con una velocidad de crucero, aunque por otra parte me confirmaba que vivía con mi tiempo, con el tiempo que yo había escogido y con el tiempo que me circundaba, tembloroso, cambiante, pletórico, feliz. </a:t>
            </a:r>
            <a:endParaRPr lang="es-CL" sz="7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422212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27F7253-6652-23A1-2675-0B8D64B8AF5D}"/>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B393121-55F1-6A4E-99F7-B2F698BDED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88E0A9AE-8356-B561-03F8-61A2786BA7C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A17B6CC7-7C0B-132C-AE34-FE0E9465B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12" name="Freeform 6">
              <a:extLst>
                <a:ext uri="{FF2B5EF4-FFF2-40B4-BE49-F238E27FC236}">
                  <a16:creationId xmlns:a16="http://schemas.microsoft.com/office/drawing/2014/main" id="{8B5CCF74-8E10-4625-4929-7960EB0E2A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3" name="Freeform 7">
              <a:extLst>
                <a:ext uri="{FF2B5EF4-FFF2-40B4-BE49-F238E27FC236}">
                  <a16:creationId xmlns:a16="http://schemas.microsoft.com/office/drawing/2014/main" id="{723741B7-3D68-2F24-C4F6-C0D7B3A1D7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4" name="Freeform 8">
              <a:extLst>
                <a:ext uri="{FF2B5EF4-FFF2-40B4-BE49-F238E27FC236}">
                  <a16:creationId xmlns:a16="http://schemas.microsoft.com/office/drawing/2014/main" id="{8DE8512C-0B14-6B53-BCD8-28C47A0AC9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accent1">
                  <a:alpha val="18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5" name="Freeform 9">
              <a:extLst>
                <a:ext uri="{FF2B5EF4-FFF2-40B4-BE49-F238E27FC236}">
                  <a16:creationId xmlns:a16="http://schemas.microsoft.com/office/drawing/2014/main" id="{A6D149A6-5D92-26AF-4F08-4FD9996692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accent1">
                  <a:alpha val="18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6" name="Freeform 10">
              <a:extLst>
                <a:ext uri="{FF2B5EF4-FFF2-40B4-BE49-F238E27FC236}">
                  <a16:creationId xmlns:a16="http://schemas.microsoft.com/office/drawing/2014/main" id="{16EB3D7C-42F8-DFC1-5CD5-FFE2FB1645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accent1">
                  <a:alpha val="18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7" name="Freeform 11">
              <a:extLst>
                <a:ext uri="{FF2B5EF4-FFF2-40B4-BE49-F238E27FC236}">
                  <a16:creationId xmlns:a16="http://schemas.microsoft.com/office/drawing/2014/main" id="{5105875C-9245-DA19-8E55-57E6C5167A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8" name="Freeform 12">
              <a:extLst>
                <a:ext uri="{FF2B5EF4-FFF2-40B4-BE49-F238E27FC236}">
                  <a16:creationId xmlns:a16="http://schemas.microsoft.com/office/drawing/2014/main" id="{5A3EBBC0-F961-A814-009B-B5C4FF793B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9" name="Freeform 13">
              <a:extLst>
                <a:ext uri="{FF2B5EF4-FFF2-40B4-BE49-F238E27FC236}">
                  <a16:creationId xmlns:a16="http://schemas.microsoft.com/office/drawing/2014/main" id="{BD73B96B-F289-8326-85D2-3955FD682E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0" name="Freeform 14">
              <a:extLst>
                <a:ext uri="{FF2B5EF4-FFF2-40B4-BE49-F238E27FC236}">
                  <a16:creationId xmlns:a16="http://schemas.microsoft.com/office/drawing/2014/main" id="{344BCC1D-3152-05DD-F25E-B5D49BF6DB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accent1">
                  <a:alpha val="13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1" name="Freeform 15">
              <a:extLst>
                <a:ext uri="{FF2B5EF4-FFF2-40B4-BE49-F238E27FC236}">
                  <a16:creationId xmlns:a16="http://schemas.microsoft.com/office/drawing/2014/main" id="{CFF20814-D080-3D09-79CD-409FA45434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accent1">
                  <a:alpha val="12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2" name="Freeform 16">
              <a:extLst>
                <a:ext uri="{FF2B5EF4-FFF2-40B4-BE49-F238E27FC236}">
                  <a16:creationId xmlns:a16="http://schemas.microsoft.com/office/drawing/2014/main" id="{5FFB36E1-7BB4-4992-9819-D5C9A83713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accent1">
                  <a:alpha val="13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3" name="Freeform 17">
              <a:extLst>
                <a:ext uri="{FF2B5EF4-FFF2-40B4-BE49-F238E27FC236}">
                  <a16:creationId xmlns:a16="http://schemas.microsoft.com/office/drawing/2014/main" id="{5718F3C9-9ED0-928C-717D-799D1D53C2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accent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4" name="Freeform 18">
              <a:extLst>
                <a:ext uri="{FF2B5EF4-FFF2-40B4-BE49-F238E27FC236}">
                  <a16:creationId xmlns:a16="http://schemas.microsoft.com/office/drawing/2014/main" id="{83406DFA-35AF-E4B0-939A-13B110639F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accent1">
                  <a:alpha val="12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5" name="Freeform 19">
              <a:extLst>
                <a:ext uri="{FF2B5EF4-FFF2-40B4-BE49-F238E27FC236}">
                  <a16:creationId xmlns:a16="http://schemas.microsoft.com/office/drawing/2014/main" id="{71FD3B1A-7DCF-6CF9-BC7D-8EA47EDAC2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accent1">
                  <a:alpha val="8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6" name="Freeform 20">
              <a:extLst>
                <a:ext uri="{FF2B5EF4-FFF2-40B4-BE49-F238E27FC236}">
                  <a16:creationId xmlns:a16="http://schemas.microsoft.com/office/drawing/2014/main" id="{B2C3B771-056D-3647-A9C3-EB4B8F5F5F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accent1">
                  <a:alpha val="12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7" name="Freeform 21">
              <a:extLst>
                <a:ext uri="{FF2B5EF4-FFF2-40B4-BE49-F238E27FC236}">
                  <a16:creationId xmlns:a16="http://schemas.microsoft.com/office/drawing/2014/main" id="{7E7DC7D2-AAAC-84FD-1711-050BD2EBC2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accent1">
                  <a:alpha val="12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8" name="Freeform 22">
              <a:extLst>
                <a:ext uri="{FF2B5EF4-FFF2-40B4-BE49-F238E27FC236}">
                  <a16:creationId xmlns:a16="http://schemas.microsoft.com/office/drawing/2014/main" id="{B26D463F-7AC4-A95C-6AAF-57E1493644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accent1">
                  <a:alpha val="11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9" name="Freeform 23">
              <a:extLst>
                <a:ext uri="{FF2B5EF4-FFF2-40B4-BE49-F238E27FC236}">
                  <a16:creationId xmlns:a16="http://schemas.microsoft.com/office/drawing/2014/main" id="{BF7CE631-664D-9345-C170-1BD7070907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accent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30" name="Freeform 24">
              <a:extLst>
                <a:ext uri="{FF2B5EF4-FFF2-40B4-BE49-F238E27FC236}">
                  <a16:creationId xmlns:a16="http://schemas.microsoft.com/office/drawing/2014/main" id="{59BE2CC9-6747-3754-DE0B-2AA29CAF12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31" name="Freeform 25">
              <a:extLst>
                <a:ext uri="{FF2B5EF4-FFF2-40B4-BE49-F238E27FC236}">
                  <a16:creationId xmlns:a16="http://schemas.microsoft.com/office/drawing/2014/main" id="{5F76F5D0-1A35-EEFD-8162-BF234CF391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accent1">
                  <a:alpha val="8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grpSp>
      <p:sp>
        <p:nvSpPr>
          <p:cNvPr id="5" name="Marcador de contenido 4">
            <a:extLst>
              <a:ext uri="{FF2B5EF4-FFF2-40B4-BE49-F238E27FC236}">
                <a16:creationId xmlns:a16="http://schemas.microsoft.com/office/drawing/2014/main" id="{B3450D0C-578B-2148-6259-790F241427DB}"/>
              </a:ext>
            </a:extLst>
          </p:cNvPr>
          <p:cNvSpPr>
            <a:spLocks noGrp="1"/>
          </p:cNvSpPr>
          <p:nvPr>
            <p:ph idx="1"/>
          </p:nvPr>
        </p:nvSpPr>
        <p:spPr>
          <a:xfrm>
            <a:off x="235174" y="158976"/>
            <a:ext cx="11779248" cy="6949394"/>
          </a:xfrm>
        </p:spPr>
        <p:txBody>
          <a:bodyPr>
            <a:normAutofit fontScale="92500" lnSpcReduction="20000"/>
          </a:bodyPr>
          <a:lstStyle/>
          <a:p>
            <a:pPr marL="0" indent="0" algn="just">
              <a:lnSpc>
                <a:spcPct val="110000"/>
              </a:lnSpc>
              <a:spcAft>
                <a:spcPts val="800"/>
              </a:spcAft>
              <a:buNone/>
            </a:pPr>
            <a:r>
              <a:rPr lang="es-MX" sz="1600" kern="100" dirty="0">
                <a:effectLst/>
                <a:latin typeface="Calibri" panose="020F0502020204030204" pitchFamily="34" charset="0"/>
                <a:ea typeface="Calibri" panose="020F0502020204030204" pitchFamily="34" charset="0"/>
                <a:cs typeface="Calibri" panose="020F0502020204030204" pitchFamily="34" charset="0"/>
              </a:rPr>
              <a:t>Entonces vi una sombra diferente, como la que proyectan las nubes cuando se mueven aprisa por un gran prado, aunque esta sombra no la proyectaba ninguna nube, en el extremo oriental del valle. ¿Qué era eso?, me pregunté. Miré el cielo. Luego miré el árbol y vi que el quetzal y el gorrión habían vuelto a posarse sobre la misma rama y disfrutaban inmóviles de la quietud del valle. Luego miré el abismo. Se me encogió el corazón. Ese abismo marcaba el final del valle. Yo no recordaba ningún valle con un accidente geográfico similar. De hecho, en ese momento más que en un valle me pareció estar en una meseta. Pero no. No era una meseta. Las mesetas, por su propia condición, carecen de paredes naturales. Pero los valles, me dije, no se hunden en abismos insondables. Aunque puede que algunos sí. Luego miré la sombra que se esparcía y avanzaba por el otro extremo, como si también hubiera salido ella de la zona nevada, sólo que por otro sitio que yo. A lo lejos, sobrevolando los volcanes multiplicados, una tormenta eléctrica se gestaba en silencio. Supe entonces que el quetzal y el gorrión que estaban sobre la rama, metro y medio por encima de mí, eran los únicos pájaros vivos de todo aquel valle. Y supe que la sombra que se deslizaba por el gran prado era una multitud de jóvenes, una inacabable legión de jóvenes que se dirigía a alguna parte.</a:t>
            </a:r>
            <a:endParaRPr lang="es-CL" sz="16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buNone/>
            </a:pPr>
            <a:r>
              <a:rPr lang="es-MX" sz="1600" kern="100" dirty="0">
                <a:effectLst/>
                <a:latin typeface="Calibri" panose="020F0502020204030204" pitchFamily="34" charset="0"/>
                <a:ea typeface="Calibri" panose="020F0502020204030204" pitchFamily="34" charset="0"/>
                <a:cs typeface="Calibri" panose="020F0502020204030204" pitchFamily="34" charset="0"/>
              </a:rPr>
              <a:t>Los vi. Estaba demasiado lejos para distinguir sus rostros. Pero los vi. No sé si eran jóvenes de carne y hueso o fantasmas. Pero los vi.</a:t>
            </a:r>
            <a:endParaRPr lang="es-CL" sz="16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buNone/>
            </a:pPr>
            <a:r>
              <a:rPr lang="es-MX" sz="1600" kern="100" dirty="0">
                <a:effectLst/>
                <a:latin typeface="Calibri" panose="020F0502020204030204" pitchFamily="34" charset="0"/>
                <a:ea typeface="Calibri" panose="020F0502020204030204" pitchFamily="34" charset="0"/>
                <a:cs typeface="Calibri" panose="020F0502020204030204" pitchFamily="34" charset="0"/>
              </a:rPr>
              <a:t>Probablemente eran fantasmas.</a:t>
            </a:r>
            <a:endParaRPr lang="es-CL" sz="1600" kern="100" dirty="0">
              <a:effectLst/>
              <a:latin typeface="Calibri" panose="020F0502020204030204" pitchFamily="34" charset="0"/>
              <a:ea typeface="Calibri" panose="020F0502020204030204" pitchFamily="34" charset="0"/>
              <a:cs typeface="Calibri" panose="020F0502020204030204" pitchFamily="34" charset="0"/>
            </a:endParaRPr>
          </a:p>
          <a:p>
            <a:pPr marL="0" indent="0" algn="just">
              <a:lnSpc>
                <a:spcPct val="110000"/>
              </a:lnSpc>
              <a:spcAft>
                <a:spcPts val="800"/>
              </a:spcAft>
              <a:buNone/>
            </a:pPr>
            <a:r>
              <a:rPr lang="es-MX" sz="1600" kern="100" dirty="0">
                <a:effectLst/>
                <a:latin typeface="Calibri" panose="020F0502020204030204" pitchFamily="34" charset="0"/>
                <a:ea typeface="Calibri" panose="020F0502020204030204" pitchFamily="34" charset="0"/>
                <a:cs typeface="Calibri" panose="020F0502020204030204" pitchFamily="34" charset="0"/>
              </a:rPr>
              <a:t>Pero caminaban y no volaban, como dicen que vuelan los fantasmas. Así que puede que no fueran fantasmas. Supe también que pese a caminar juntos no constituían lo que comúnmente se llama una masa: sus destinos no estaban imbricados en una idea común. Los unía sólo su generosidad y su valentía. Conjeturé (con las palmas de las manos apoyadas en mis mejillas) que también ellos habían vagado por las montañas nevadas y que allí se habían ido encontrando y caminando juntos hasta formar un ejército que ahora se desplazaba por el prado. Ellos por un lado y yo por el otro. Vi las cumbres alpinas como un espejo, abolidas las leyes de la física, con dos lados: de un lado del espejo había salido yo y del otro habían salido ellos.</a:t>
            </a:r>
            <a:endParaRPr lang="es-CL" sz="16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buNone/>
            </a:pPr>
            <a:r>
              <a:rPr lang="es-MX" sz="1600" kern="100" dirty="0">
                <a:effectLst/>
                <a:latin typeface="Calibri" panose="020F0502020204030204" pitchFamily="34" charset="0"/>
                <a:ea typeface="Calibri" panose="020F0502020204030204" pitchFamily="34" charset="0"/>
                <a:cs typeface="Calibri" panose="020F0502020204030204" pitchFamily="34" charset="0"/>
              </a:rPr>
              <a:t>Caminaban hacia el abismo. Creo que eso lo supe desde que los vi. Sombra o masa de niños, caminaban indefectiblemente hacia el abismo.</a:t>
            </a:r>
            <a:endParaRPr lang="es-CL" sz="16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buNone/>
            </a:pPr>
            <a:r>
              <a:rPr lang="es-MX" sz="1600" kern="100" dirty="0">
                <a:effectLst/>
                <a:latin typeface="Calibri" panose="020F0502020204030204" pitchFamily="34" charset="0"/>
                <a:ea typeface="Calibri" panose="020F0502020204030204" pitchFamily="34" charset="0"/>
                <a:cs typeface="Calibri" panose="020F0502020204030204" pitchFamily="34" charset="0"/>
              </a:rPr>
              <a:t>Después oí un murmullo que el aire frío del atardecer en el valle levantaba hacia los faldeos y riscos, y me quedé estupefacta.</a:t>
            </a:r>
            <a:endParaRPr lang="es-CL" sz="16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buNone/>
            </a:pPr>
            <a:r>
              <a:rPr lang="es-MX" sz="1600" kern="100" dirty="0">
                <a:effectLst/>
                <a:latin typeface="Calibri" panose="020F0502020204030204" pitchFamily="34" charset="0"/>
                <a:ea typeface="Calibri" panose="020F0502020204030204" pitchFamily="34" charset="0"/>
                <a:cs typeface="Calibri" panose="020F0502020204030204" pitchFamily="34" charset="0"/>
              </a:rPr>
              <a:t>Estaban cantando.</a:t>
            </a:r>
            <a:endParaRPr lang="es-CL" sz="1600" kern="100" dirty="0">
              <a:effectLst/>
              <a:latin typeface="Calibri" panose="020F0502020204030204" pitchFamily="34" charset="0"/>
              <a:ea typeface="Calibri" panose="020F0502020204030204" pitchFamily="34" charset="0"/>
              <a:cs typeface="Calibri" panose="020F0502020204030204" pitchFamily="34" charset="0"/>
            </a:endParaRPr>
          </a:p>
          <a:p>
            <a:pPr marL="0" indent="0" algn="just">
              <a:lnSpc>
                <a:spcPct val="110000"/>
              </a:lnSpc>
              <a:spcAft>
                <a:spcPts val="800"/>
              </a:spcAft>
              <a:buNone/>
            </a:pPr>
            <a:r>
              <a:rPr lang="es-MX" sz="1600" kern="100" dirty="0">
                <a:effectLst/>
                <a:latin typeface="Calibri" panose="020F0502020204030204" pitchFamily="34" charset="0"/>
                <a:ea typeface="Calibri" panose="020F0502020204030204" pitchFamily="34" charset="0"/>
                <a:cs typeface="Calibri" panose="020F0502020204030204" pitchFamily="34" charset="0"/>
              </a:rPr>
              <a:t>Los niños, los jóvenes, cantaban y se dirigían hacia el abismo. Me llevé una mano a la boca, como si quisiera ahogar un grito, y adelanté la otra, los dedos temblorosos y extendidos como si pudiera tocarlos. Quiso mi mente recordar un texto que hablaba de niños que marchaban a la guerra entonando canciones, pero no pudo. Tenía la mente al revés. La travesía por las nieves me había convertido en piel. Tal vez siempre fui así. No soy una mujer muy inteligente.</a:t>
            </a:r>
            <a:endParaRPr lang="es-CL" sz="1600" kern="100" dirty="0">
              <a:effectLst/>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s-CL" sz="6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728234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2F62A3F-60FC-DF48-D02D-44CAFB5630AF}"/>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F32B7AC-8105-7EC2-1AA6-F8E6370638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9114CD0C-5170-C6AE-5F40-CC0A95719D8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7A49F069-2E3B-9B92-05C5-A066D5247D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12" name="Freeform 6">
              <a:extLst>
                <a:ext uri="{FF2B5EF4-FFF2-40B4-BE49-F238E27FC236}">
                  <a16:creationId xmlns:a16="http://schemas.microsoft.com/office/drawing/2014/main" id="{48A1246D-498A-85E5-77C9-D449C17627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3" name="Freeform 7">
              <a:extLst>
                <a:ext uri="{FF2B5EF4-FFF2-40B4-BE49-F238E27FC236}">
                  <a16:creationId xmlns:a16="http://schemas.microsoft.com/office/drawing/2014/main" id="{C3AAA5C3-EF77-63FF-6354-A999FE4E9E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4" name="Freeform 8">
              <a:extLst>
                <a:ext uri="{FF2B5EF4-FFF2-40B4-BE49-F238E27FC236}">
                  <a16:creationId xmlns:a16="http://schemas.microsoft.com/office/drawing/2014/main" id="{D136ACD3-564D-91E7-D65B-BF5EAF7790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accent1">
                  <a:alpha val="18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5" name="Freeform 9">
              <a:extLst>
                <a:ext uri="{FF2B5EF4-FFF2-40B4-BE49-F238E27FC236}">
                  <a16:creationId xmlns:a16="http://schemas.microsoft.com/office/drawing/2014/main" id="{8A5EA064-0DA4-2044-D480-11DD9DF182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accent1">
                  <a:alpha val="18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6" name="Freeform 10">
              <a:extLst>
                <a:ext uri="{FF2B5EF4-FFF2-40B4-BE49-F238E27FC236}">
                  <a16:creationId xmlns:a16="http://schemas.microsoft.com/office/drawing/2014/main" id="{ABC31704-B053-1E92-7575-D8761B0F0C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accent1">
                  <a:alpha val="18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7" name="Freeform 11">
              <a:extLst>
                <a:ext uri="{FF2B5EF4-FFF2-40B4-BE49-F238E27FC236}">
                  <a16:creationId xmlns:a16="http://schemas.microsoft.com/office/drawing/2014/main" id="{B4D1733D-A02C-71B9-5860-639AC8A7A7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8" name="Freeform 12">
              <a:extLst>
                <a:ext uri="{FF2B5EF4-FFF2-40B4-BE49-F238E27FC236}">
                  <a16:creationId xmlns:a16="http://schemas.microsoft.com/office/drawing/2014/main" id="{E8609D44-D13E-568C-8EEC-6905058E69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19" name="Freeform 13">
              <a:extLst>
                <a:ext uri="{FF2B5EF4-FFF2-40B4-BE49-F238E27FC236}">
                  <a16:creationId xmlns:a16="http://schemas.microsoft.com/office/drawing/2014/main" id="{0139E397-5372-9AAF-871F-B327CE7B21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0" name="Freeform 14">
              <a:extLst>
                <a:ext uri="{FF2B5EF4-FFF2-40B4-BE49-F238E27FC236}">
                  <a16:creationId xmlns:a16="http://schemas.microsoft.com/office/drawing/2014/main" id="{163662F6-FA89-C300-B446-ABD44F6E56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accent1">
                  <a:alpha val="13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1" name="Freeform 15">
              <a:extLst>
                <a:ext uri="{FF2B5EF4-FFF2-40B4-BE49-F238E27FC236}">
                  <a16:creationId xmlns:a16="http://schemas.microsoft.com/office/drawing/2014/main" id="{2E8F2FDE-4CA9-08B8-2CFA-720D7B8BCA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accent1">
                  <a:alpha val="12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2" name="Freeform 16">
              <a:extLst>
                <a:ext uri="{FF2B5EF4-FFF2-40B4-BE49-F238E27FC236}">
                  <a16:creationId xmlns:a16="http://schemas.microsoft.com/office/drawing/2014/main" id="{3C59D5C0-E358-2CE6-0F7B-E6DB3F62FC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accent1">
                  <a:alpha val="13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3" name="Freeform 17">
              <a:extLst>
                <a:ext uri="{FF2B5EF4-FFF2-40B4-BE49-F238E27FC236}">
                  <a16:creationId xmlns:a16="http://schemas.microsoft.com/office/drawing/2014/main" id="{1D0FE261-598C-323F-6AA7-3281CAEDFD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accent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4" name="Freeform 18">
              <a:extLst>
                <a:ext uri="{FF2B5EF4-FFF2-40B4-BE49-F238E27FC236}">
                  <a16:creationId xmlns:a16="http://schemas.microsoft.com/office/drawing/2014/main" id="{AB28692B-A673-2B0B-7D27-79365716F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accent1">
                  <a:alpha val="12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5" name="Freeform 19">
              <a:extLst>
                <a:ext uri="{FF2B5EF4-FFF2-40B4-BE49-F238E27FC236}">
                  <a16:creationId xmlns:a16="http://schemas.microsoft.com/office/drawing/2014/main" id="{9DB6F24D-8029-4E9F-293C-89F4D6BFB1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accent1">
                  <a:alpha val="8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6" name="Freeform 20">
              <a:extLst>
                <a:ext uri="{FF2B5EF4-FFF2-40B4-BE49-F238E27FC236}">
                  <a16:creationId xmlns:a16="http://schemas.microsoft.com/office/drawing/2014/main" id="{FBA5B6E4-4A8F-92B1-AF78-51CCD28981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accent1">
                  <a:alpha val="12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7" name="Freeform 21">
              <a:extLst>
                <a:ext uri="{FF2B5EF4-FFF2-40B4-BE49-F238E27FC236}">
                  <a16:creationId xmlns:a16="http://schemas.microsoft.com/office/drawing/2014/main" id="{75E3D604-59A1-6785-EF28-495D0970E2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accent1">
                  <a:alpha val="12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8" name="Freeform 22">
              <a:extLst>
                <a:ext uri="{FF2B5EF4-FFF2-40B4-BE49-F238E27FC236}">
                  <a16:creationId xmlns:a16="http://schemas.microsoft.com/office/drawing/2014/main" id="{F297060D-3546-B990-F5BF-B4D36DD050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accent1">
                  <a:alpha val="11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29" name="Freeform 23">
              <a:extLst>
                <a:ext uri="{FF2B5EF4-FFF2-40B4-BE49-F238E27FC236}">
                  <a16:creationId xmlns:a16="http://schemas.microsoft.com/office/drawing/2014/main" id="{E40144FC-812B-2FFB-B5FF-A4EC57FAF4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accent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30" name="Freeform 24">
              <a:extLst>
                <a:ext uri="{FF2B5EF4-FFF2-40B4-BE49-F238E27FC236}">
                  <a16:creationId xmlns:a16="http://schemas.microsoft.com/office/drawing/2014/main" id="{29FF5ABD-0AAA-2BAD-801A-C3727DE502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sp>
          <p:nvSpPr>
            <p:cNvPr id="31" name="Freeform 25">
              <a:extLst>
                <a:ext uri="{FF2B5EF4-FFF2-40B4-BE49-F238E27FC236}">
                  <a16:creationId xmlns:a16="http://schemas.microsoft.com/office/drawing/2014/main" id="{86E7606A-6C87-D9E3-825F-E775712EE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accent1">
                  <a:alpha val="8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CL"/>
            </a:p>
          </p:txBody>
        </p:sp>
      </p:grpSp>
      <p:sp>
        <p:nvSpPr>
          <p:cNvPr id="5" name="Marcador de contenido 4">
            <a:extLst>
              <a:ext uri="{FF2B5EF4-FFF2-40B4-BE49-F238E27FC236}">
                <a16:creationId xmlns:a16="http://schemas.microsoft.com/office/drawing/2014/main" id="{20CF9E72-5864-4361-692B-22BE91D1E1A8}"/>
              </a:ext>
            </a:extLst>
          </p:cNvPr>
          <p:cNvSpPr>
            <a:spLocks noGrp="1"/>
          </p:cNvSpPr>
          <p:nvPr>
            <p:ph idx="1"/>
          </p:nvPr>
        </p:nvSpPr>
        <p:spPr>
          <a:xfrm>
            <a:off x="235174" y="158976"/>
            <a:ext cx="11779248" cy="6949394"/>
          </a:xfrm>
        </p:spPr>
        <p:txBody>
          <a:bodyPr>
            <a:normAutofit fontScale="85000" lnSpcReduction="20000"/>
          </a:bodyPr>
          <a:lstStyle/>
          <a:p>
            <a:pPr marL="0" indent="0" algn="just">
              <a:lnSpc>
                <a:spcPct val="115000"/>
              </a:lnSpc>
              <a:spcAft>
                <a:spcPts val="800"/>
              </a:spcAft>
              <a:buNone/>
            </a:pPr>
            <a:r>
              <a:rPr lang="es-MX" kern="100" dirty="0">
                <a:effectLst/>
                <a:latin typeface="Calibri" panose="020F0502020204030204" pitchFamily="34" charset="0"/>
                <a:ea typeface="Calibri" panose="020F0502020204030204" pitchFamily="34" charset="0"/>
                <a:cs typeface="Calibri" panose="020F0502020204030204" pitchFamily="34" charset="0"/>
              </a:rPr>
              <a:t>Extendí ambas manos, como si pidiera al cielo poder abrazarlos, y grité, pero mi grito se perdió en las alturas donde aún me encontraba y no llegó al valle. Flaca, arrugada, malherida, con la mente sangrando y los ojos llenos de lágrimas busqué los pájaros como si los pobrecitos me hubieran podido ayudar en esa hora en la que todo en el mundo se apagaba.</a:t>
            </a:r>
            <a:endParaRPr lang="es-CL"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5000"/>
              </a:lnSpc>
              <a:spcAft>
                <a:spcPts val="800"/>
              </a:spcAft>
              <a:buNone/>
            </a:pPr>
            <a:r>
              <a:rPr lang="es-MX" kern="100" dirty="0">
                <a:effectLst/>
                <a:latin typeface="Calibri" panose="020F0502020204030204" pitchFamily="34" charset="0"/>
                <a:ea typeface="Calibri" panose="020F0502020204030204" pitchFamily="34" charset="0"/>
                <a:cs typeface="Calibri" panose="020F0502020204030204" pitchFamily="34" charset="0"/>
              </a:rPr>
              <a:t>La rama estaba vacía.</a:t>
            </a:r>
            <a:endParaRPr lang="es-CL" kern="100" dirty="0">
              <a:effectLst/>
              <a:latin typeface="Calibri" panose="020F0502020204030204" pitchFamily="34" charset="0"/>
              <a:ea typeface="Calibri" panose="020F0502020204030204" pitchFamily="34" charset="0"/>
              <a:cs typeface="Calibri" panose="020F0502020204030204" pitchFamily="34" charset="0"/>
            </a:endParaRPr>
          </a:p>
          <a:p>
            <a:pPr marL="0" indent="0" algn="just">
              <a:lnSpc>
                <a:spcPct val="115000"/>
              </a:lnSpc>
              <a:spcAft>
                <a:spcPts val="800"/>
              </a:spcAft>
              <a:buNone/>
            </a:pPr>
            <a:r>
              <a:rPr lang="es-MX" kern="100" dirty="0">
                <a:effectLst/>
                <a:latin typeface="Calibri" panose="020F0502020204030204" pitchFamily="34" charset="0"/>
                <a:ea typeface="Calibri" panose="020F0502020204030204" pitchFamily="34" charset="0"/>
                <a:cs typeface="Calibri" panose="020F0502020204030204" pitchFamily="34" charset="0"/>
              </a:rPr>
              <a:t>Supuse que los pájaros eran un símbolo y que en esta parte de la historia todo era simple y sencillo. Supuse que los pájaros eran la enseña de los muchachos. No sé ya qué más supuse.</a:t>
            </a:r>
            <a:endParaRPr lang="es-CL" kern="100" dirty="0">
              <a:effectLst/>
              <a:latin typeface="Calibri" panose="020F0502020204030204" pitchFamily="34" charset="0"/>
              <a:ea typeface="Calibri" panose="020F0502020204030204" pitchFamily="34" charset="0"/>
              <a:cs typeface="Calibri" panose="020F0502020204030204" pitchFamily="34" charset="0"/>
            </a:endParaRPr>
          </a:p>
          <a:p>
            <a:pPr marL="0" indent="0" algn="just">
              <a:lnSpc>
                <a:spcPct val="115000"/>
              </a:lnSpc>
              <a:spcAft>
                <a:spcPts val="800"/>
              </a:spcAft>
              <a:buNone/>
            </a:pPr>
            <a:r>
              <a:rPr lang="es-MX" kern="100" dirty="0">
                <a:effectLst/>
                <a:latin typeface="Calibri" panose="020F0502020204030204" pitchFamily="34" charset="0"/>
                <a:ea typeface="Calibri" panose="020F0502020204030204" pitchFamily="34" charset="0"/>
                <a:cs typeface="Calibri" panose="020F0502020204030204" pitchFamily="34" charset="0"/>
              </a:rPr>
              <a:t>Y los oí cantar, los oigo cantar todavía, ahora que ya no estoy en el valle, muy bajito, apenas un murmullo casi inaudible, a los niños más lindos de Latinoamérica, a los niños mal alimentados y a los bien alimentados, a los que lo tuvieron todo y a los que no tuvieron nada, qué canto más bonito es el que sale de sus labios, qué bonitos eran ellos, qué belleza, aunque estuvieran marchando hombro con hombro hacia la muerte, los oí cantar y me volví loca, los oí cantar y nada pude hacer para que se detuvieran, yo estaba demasiado lejos y no tenía fuerzas para bajar al valle, para ponerme en medio de aquel prado y decirles que se detuvieran, que marchaban hacia una muerte cierta. Lo único que pude hacer fue ponerme de pie, temblorosa, y escuchar hasta el último suspiro su canto, escuchar siempre su canto, porque aunque a ellos se los tragó el abismo el canto siguió en el aire del valle, en la neblina del valle que al atardecer subía hacia los faldeos y hacia los riscos.</a:t>
            </a:r>
            <a:endParaRPr lang="es-CL" kern="100" dirty="0">
              <a:effectLst/>
              <a:latin typeface="Calibri" panose="020F0502020204030204" pitchFamily="34" charset="0"/>
              <a:ea typeface="Calibri" panose="020F0502020204030204" pitchFamily="34" charset="0"/>
              <a:cs typeface="Calibri" panose="020F0502020204030204" pitchFamily="34" charset="0"/>
            </a:endParaRPr>
          </a:p>
          <a:p>
            <a:pPr marL="0" indent="0" algn="just">
              <a:lnSpc>
                <a:spcPct val="115000"/>
              </a:lnSpc>
              <a:spcAft>
                <a:spcPts val="800"/>
              </a:spcAft>
              <a:buNone/>
            </a:pPr>
            <a:r>
              <a:rPr lang="es-MX" kern="100" dirty="0">
                <a:effectLst/>
                <a:latin typeface="Calibri" panose="020F0502020204030204" pitchFamily="34" charset="0"/>
                <a:ea typeface="Calibri" panose="020F0502020204030204" pitchFamily="34" charset="0"/>
                <a:cs typeface="Calibri" panose="020F0502020204030204" pitchFamily="34" charset="0"/>
              </a:rPr>
              <a:t>Así pues los muchachos fantasmas cruzaron el valle y se despeñaron en el abismo. Un tránsito breve. Y su canto fantasma o el eco de su canto fantasma, que es como decir el eco de la nada, siguió marchando al mismo paso que ellos, que era el paso del valor </a:t>
            </a:r>
            <a:r>
              <a:rPr lang="es-MX" i="1" kern="100" dirty="0">
                <a:effectLst/>
                <a:latin typeface="Calibri" panose="020F0502020204030204" pitchFamily="34" charset="0"/>
                <a:ea typeface="Calibri" panose="020F0502020204030204" pitchFamily="34" charset="0"/>
                <a:cs typeface="Calibri" panose="020F0502020204030204" pitchFamily="34" charset="0"/>
              </a:rPr>
              <a:t>y </a:t>
            </a:r>
            <a:r>
              <a:rPr lang="es-MX" kern="100" dirty="0">
                <a:effectLst/>
                <a:latin typeface="Calibri" panose="020F0502020204030204" pitchFamily="34" charset="0"/>
                <a:ea typeface="Calibri" panose="020F0502020204030204" pitchFamily="34" charset="0"/>
                <a:cs typeface="Calibri" panose="020F0502020204030204" pitchFamily="34" charset="0"/>
              </a:rPr>
              <a:t>de la generosidad, en mis oídos. Una canción apenas audible, un canto de guerra y de amor, porque los niños sin duda se dirigían hacia la guerra pero lo hacían recordando las actitudes teatrales y soberanas del amor.</a:t>
            </a:r>
            <a:endParaRPr lang="es-CL"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5000"/>
              </a:lnSpc>
              <a:spcAft>
                <a:spcPts val="800"/>
              </a:spcAft>
              <a:buNone/>
            </a:pPr>
            <a:r>
              <a:rPr lang="es-MX" kern="100" dirty="0">
                <a:effectLst/>
                <a:latin typeface="Calibri" panose="020F0502020204030204" pitchFamily="34" charset="0"/>
                <a:ea typeface="Calibri" panose="020F0502020204030204" pitchFamily="34" charset="0"/>
                <a:cs typeface="Calibri" panose="020F0502020204030204" pitchFamily="34" charset="0"/>
              </a:rPr>
              <a:t>¿Pero qué clase de amor pudieron conocer ellos?, pensé cuando el valle se quedó vacío y sólo su canto seguía resonando en mis oídos. El amor de sus padres, el amor de sus perros y de sus gatos, el amor de sus juguetes, pero sobre todo el amor que se tuvieron entre ellos, el deseo y el placer.</a:t>
            </a:r>
            <a:endParaRPr lang="es-CL" kern="100" dirty="0">
              <a:effectLst/>
              <a:latin typeface="Calibri" panose="020F0502020204030204" pitchFamily="34" charset="0"/>
              <a:ea typeface="Calibri" panose="020F0502020204030204" pitchFamily="34" charset="0"/>
              <a:cs typeface="Calibri" panose="020F0502020204030204" pitchFamily="34" charset="0"/>
            </a:endParaRPr>
          </a:p>
          <a:p>
            <a:pPr marL="0" indent="0" algn="just">
              <a:lnSpc>
                <a:spcPct val="115000"/>
              </a:lnSpc>
              <a:spcAft>
                <a:spcPts val="800"/>
              </a:spcAft>
              <a:buNone/>
            </a:pPr>
            <a:r>
              <a:rPr lang="es-MX" kern="100" dirty="0">
                <a:effectLst/>
                <a:latin typeface="Calibri" panose="020F0502020204030204" pitchFamily="34" charset="0"/>
                <a:ea typeface="Calibri" panose="020F0502020204030204" pitchFamily="34" charset="0"/>
                <a:cs typeface="Calibri" panose="020F0502020204030204" pitchFamily="34" charset="0"/>
              </a:rPr>
              <a:t>Y aunque el canto que escuché hablaba de la guerra, de las hazañas heroicas de una generación entera de jóvenes latinoamericanos sacrificados, yo supe que por encima de todo hablaba del valor y de los espejos, del deseo y del placer.</a:t>
            </a:r>
            <a:endParaRPr lang="es-CL" kern="100" dirty="0">
              <a:effectLst/>
              <a:latin typeface="Calibri" panose="020F0502020204030204" pitchFamily="34" charset="0"/>
              <a:ea typeface="Calibri" panose="020F0502020204030204" pitchFamily="34" charset="0"/>
              <a:cs typeface="Calibri" panose="020F0502020204030204" pitchFamily="34" charset="0"/>
            </a:endParaRPr>
          </a:p>
          <a:p>
            <a:pPr marL="0" indent="0" algn="just">
              <a:lnSpc>
                <a:spcPct val="115000"/>
              </a:lnSpc>
              <a:spcAft>
                <a:spcPts val="800"/>
              </a:spcAft>
              <a:buNone/>
            </a:pPr>
            <a:r>
              <a:rPr lang="es-MX" kern="100" dirty="0">
                <a:effectLst/>
                <a:latin typeface="Calibri" panose="020F0502020204030204" pitchFamily="34" charset="0"/>
                <a:ea typeface="Calibri" panose="020F0502020204030204" pitchFamily="34" charset="0"/>
                <a:cs typeface="Calibri" panose="020F0502020204030204" pitchFamily="34" charset="0"/>
              </a:rPr>
              <a:t>Y ese canto es nuestro amuleto.</a:t>
            </a:r>
            <a:endParaRPr lang="es-CL" kern="100" dirty="0">
              <a:effectLst/>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s-CL" sz="6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24198617"/>
      </p:ext>
    </p:extLst>
  </p:cSld>
  <p:clrMapOvr>
    <a:masterClrMapping/>
  </p:clrMapOvr>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508F7963-D0B5-43F7-BB2C-FCE3009C08EC}"/>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TM16401371[[fn=Atlas]]</Template>
  <TotalTime>8993</TotalTime>
  <Words>5713</Words>
  <Application>Microsoft Office PowerPoint</Application>
  <PresentationFormat>Panorámica</PresentationFormat>
  <Paragraphs>145</Paragraphs>
  <Slides>29</Slides>
  <Notes>5</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29</vt:i4>
      </vt:variant>
    </vt:vector>
  </HeadingPairs>
  <TitlesOfParts>
    <vt:vector size="40" baseType="lpstr">
      <vt:lpstr>Aptos</vt:lpstr>
      <vt:lpstr>Arial</vt:lpstr>
      <vt:lpstr>Calibri</vt:lpstr>
      <vt:lpstr>Calibri </vt:lpstr>
      <vt:lpstr>Calibri Light</vt:lpstr>
      <vt:lpstr>Calubri</vt:lpstr>
      <vt:lpstr>Rockwell</vt:lpstr>
      <vt:lpstr>Tahoma</vt:lpstr>
      <vt:lpstr>Times New Roman</vt:lpstr>
      <vt:lpstr>Wingdings</vt:lpstr>
      <vt:lpstr>Atlas</vt:lpstr>
      <vt:lpstr>Los detectives salvajes</vt:lpstr>
      <vt:lpstr>Roberto Bolaño (1953-2003)</vt:lpstr>
      <vt:lpstr>Roberto Bolaño (1953-2003)</vt:lpstr>
      <vt:lpstr>Presentación de PowerPoint</vt:lpstr>
      <vt:lpstr>  Diario de Juan García Madero, estudiante de derecho (año 1975)  Viaje iniciático: ingreso al realvisceralismo  bildungsroman/ novela de artista  Desarrollo de una generación y un sentimiento de época marcado por la rebeldía, el desacato, la búsqueda de apartarse de toda certeza  Los realvisceralistas caminan mirando hacia atrás, alejándose de cualquier idea de un destino preconcebido </vt:lpstr>
      <vt:lpstr>Presentación de PowerPoint</vt:lpstr>
      <vt:lpstr> 2 de noviembre: He sido cordialmente invitado a formar parte del realismo visceral. Por supuesto, he aceptado. No hubo ceremonia de iniciación. Mejor así.   3 de noviembre: No sé muy bien en qué consiste el realismo visceral. Tengo diecisiete años, me llamo Juan García Madero, estoy en el primer semestre de la carrera de Derecho. Yo no quería estudiar Derecho sino Letras, pero mi tío insistió y al final acabé transigiendo. Soy huérfano. Seré abogado. Eso le dije a mi tío y a mi tía y luego me encerré en mi habitación y lloré toda la noche. O al menos una buena parte.  </vt:lpstr>
      <vt:lpstr>A los real visceralistas nadie les da NADA.  Ni becas ni espacios en sus revistas ni siquiera  invitaciones para ir a presentaciones de libros y  recitales. Belano y Lima parecen dos fantasmas (Los detectives salvajes). </vt:lpstr>
      <vt:lpstr>Generación de poetas que se opone al canon. Juventud rimbaudiana  Grupo variopinto: marginales, poetas que no escriben,  poetas enfermos de literature, feministas (hermanas Font), homosexuales, adultos inconformistas (Quim Font)  Principal enemigo: Octavio Paz  García Madero: escritor academicista que ingresa en un circuito de vanguardia  Arturo Belano (Roberto Bolaño) y Ulises Lima (Mario Santiago Papasquiaro)  Cuestionamientos al Realvisceralismo ¿Un surrealism trasniochado? </vt:lpstr>
      <vt:lpstr>[...] en 1998 un automóvil lo atropelló en circunstancias oscuras, un coche que se dio a la fuga mientras Mario se daba a la muerte, tirado y solo en una calle nocturna de uno de los barrios periféricos de México Distrito Federal, una ciudad que en algún momento de su historia se asemejó al paraíso y hoy se asemeja al infierno, pero no un infierno cualquiera sino el infierno especial de los hermanos Marx, el infierno de Guy Debord, el infierno de Sam Peckinpah, es decir un infierno singular en grado extremo, y allí murió Mario, como mueren los poetas, sumido en la inconsciencia y sin papeles, motivo por el cual cuando llegó una ambulancia a buscar un cuerpo roto nadie sabía quién era y el cadáver se pasó varios días en la morgue, sin deudos que lo reclamaran, en una suerte de revelación final, en una suerte de epifanía negativa, quiero decir, como el negativo fotográfico de una epifanía, que es también la crónica cotidiana de nuestros países  </vt:lpstr>
      <vt:lpstr>Arturo Belano y Ulises Lima</vt:lpstr>
      <vt:lpstr>Capítulo 2: Los detectives salvajes</vt:lpstr>
      <vt:lpstr>Capítulo 2: Los detectives salvajes</vt:lpstr>
      <vt:lpstr>Presentación de PowerPoint</vt:lpstr>
      <vt:lpstr>Presentación de PowerPoint</vt:lpstr>
      <vt:lpstr>Capítulo 2: Los detectives salvajes</vt:lpstr>
      <vt:lpstr>Poema “Sión” de Cesárea Tinajero</vt:lpstr>
      <vt:lpstr>Charles Baudelaire</vt:lpstr>
      <vt:lpstr>EL VIAJE (Baudelaire, 1857)</vt:lpstr>
      <vt:lpstr>EL BARCO EBRIO (RIMBAUD, 1871)</vt:lpstr>
      <vt:lpstr>Rimbaud, “Yo es otro”</vt:lpstr>
      <vt:lpstr>Presentación de PowerPoint</vt:lpstr>
      <vt:lpstr>Presentación de PowerPoint</vt:lpstr>
      <vt:lpstr>La Feria del Libro de Madrid 1994</vt:lpstr>
      <vt:lpstr>Presentación de PowerPoint</vt:lpstr>
      <vt:lpstr>Amuleto</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Roberto Suazo</dc:creator>
  <cp:lastModifiedBy>Roberto Suazo</cp:lastModifiedBy>
  <cp:revision>23</cp:revision>
  <dcterms:created xsi:type="dcterms:W3CDTF">2025-06-02T13:32:59Z</dcterms:created>
  <dcterms:modified xsi:type="dcterms:W3CDTF">2025-06-10T17:06:15Z</dcterms:modified>
</cp:coreProperties>
</file>