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sldIdLst>
    <p:sldId id="256" r:id="rId2"/>
    <p:sldId id="258" r:id="rId3"/>
    <p:sldId id="257" r:id="rId4"/>
    <p:sldId id="272" r:id="rId5"/>
    <p:sldId id="266" r:id="rId6"/>
    <p:sldId id="262" r:id="rId7"/>
    <p:sldId id="263" r:id="rId8"/>
    <p:sldId id="264" r:id="rId9"/>
    <p:sldId id="265" r:id="rId10"/>
    <p:sldId id="261" r:id="rId11"/>
    <p:sldId id="270" r:id="rId12"/>
    <p:sldId id="271" r:id="rId13"/>
    <p:sldId id="267" r:id="rId14"/>
    <p:sldId id="268"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6/27/2025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177704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6/27/2025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79141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6/27/2025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589004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6/27/2025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4097667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6/27/2025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043966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6/27/2025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4251086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6/27/2025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629231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6/27/2025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56689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6/27/2025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527536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6/27/2025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39735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6/27/2025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421525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6/27/2025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‹Nº›</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589193"/>
      </p:ext>
    </p:extLst>
  </p:cSld>
  <p:clrMap bg1="lt1" tx1="dk1" bg2="lt2" tx2="dk2" accent1="accent1" accent2="accent2" accent3="accent3" accent4="accent4" accent5="accent5" accent6="accent6" hlink="hlink" folHlink="folHlink"/>
  <p:sldLayoutIdLst>
    <p:sldLayoutId id="2147483863" r:id="rId1"/>
    <p:sldLayoutId id="2147483862" r:id="rId2"/>
    <p:sldLayoutId id="2147483861" r:id="rId3"/>
    <p:sldLayoutId id="2147483860" r:id="rId4"/>
    <p:sldLayoutId id="2147483859" r:id="rId5"/>
    <p:sldLayoutId id="2147483858" r:id="rId6"/>
    <p:sldLayoutId id="2147483857" r:id="rId7"/>
    <p:sldLayoutId id="2147483856" r:id="rId8"/>
    <p:sldLayoutId id="2147483855" r:id="rId9"/>
    <p:sldLayoutId id="2147483854" r:id="rId10"/>
    <p:sldLayoutId id="2147483853"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0EECA69B-4C2A-7F31-8019-E90DB3BD4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1026" name="Picture 2">
            <a:extLst>
              <a:ext uri="{FF2B5EF4-FFF2-40B4-BE49-F238E27FC236}">
                <a16:creationId xmlns:a16="http://schemas.microsoft.com/office/drawing/2014/main" id="{7F70D7AB-AC4F-354F-785B-8E631F126D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736" r="6735" b="-1"/>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857DEAC1-B3AA-6569-0A44-A191DF2F3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1"/>
            <a:ext cx="12191999" cy="1371600"/>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ítulo 1">
            <a:extLst>
              <a:ext uri="{FF2B5EF4-FFF2-40B4-BE49-F238E27FC236}">
                <a16:creationId xmlns:a16="http://schemas.microsoft.com/office/drawing/2014/main" id="{5A8C7038-1EC1-EF80-EB7B-1FC0FF4A1C31}"/>
              </a:ext>
            </a:extLst>
          </p:cNvPr>
          <p:cNvSpPr>
            <a:spLocks noGrp="1"/>
          </p:cNvSpPr>
          <p:nvPr>
            <p:ph type="ctrTitle"/>
          </p:nvPr>
        </p:nvSpPr>
        <p:spPr>
          <a:xfrm>
            <a:off x="320040" y="5715007"/>
            <a:ext cx="7983070" cy="958655"/>
          </a:xfrm>
          <a:ln>
            <a:noFill/>
          </a:ln>
        </p:spPr>
        <p:txBody>
          <a:bodyPr anchor="ctr">
            <a:normAutofit/>
          </a:bodyPr>
          <a:lstStyle/>
          <a:p>
            <a:pPr>
              <a:lnSpc>
                <a:spcPct val="90000"/>
              </a:lnSpc>
            </a:pPr>
            <a:r>
              <a:rPr lang="es-CL" sz="3100"/>
              <a:t>Mariana Enríquez</a:t>
            </a:r>
            <a:br>
              <a:rPr lang="es-CL" sz="3100"/>
            </a:br>
            <a:r>
              <a:rPr lang="es-CL" sz="3100"/>
              <a:t>Nuestra parte de noche</a:t>
            </a:r>
          </a:p>
        </p:txBody>
      </p:sp>
      <p:sp>
        <p:nvSpPr>
          <p:cNvPr id="3" name="Subtítulo 2">
            <a:extLst>
              <a:ext uri="{FF2B5EF4-FFF2-40B4-BE49-F238E27FC236}">
                <a16:creationId xmlns:a16="http://schemas.microsoft.com/office/drawing/2014/main" id="{73D88445-8155-832D-4132-9E916640AE8B}"/>
              </a:ext>
            </a:extLst>
          </p:cNvPr>
          <p:cNvSpPr>
            <a:spLocks noGrp="1"/>
          </p:cNvSpPr>
          <p:nvPr>
            <p:ph type="subTitle" idx="1"/>
          </p:nvPr>
        </p:nvSpPr>
        <p:spPr>
          <a:xfrm>
            <a:off x="8303110" y="5715007"/>
            <a:ext cx="3633533" cy="958655"/>
          </a:xfrm>
        </p:spPr>
        <p:txBody>
          <a:bodyPr anchor="ctr">
            <a:normAutofit/>
          </a:bodyPr>
          <a:lstStyle/>
          <a:p>
            <a:pPr algn="r"/>
            <a:endParaRPr lang="es-CL" sz="1800"/>
          </a:p>
        </p:txBody>
      </p:sp>
    </p:spTree>
    <p:extLst>
      <p:ext uri="{BB962C8B-B14F-4D97-AF65-F5344CB8AC3E}">
        <p14:creationId xmlns:p14="http://schemas.microsoft.com/office/powerpoint/2010/main" val="194302109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E8A974-0463-908A-0425-114C0B1B053B}"/>
            </a:ext>
          </a:extLst>
        </p:cNvPr>
        <p:cNvGrpSpPr/>
        <p:nvPr/>
      </p:nvGrpSpPr>
      <p:grpSpPr>
        <a:xfrm>
          <a:off x="0" y="0"/>
          <a:ext cx="0" cy="0"/>
          <a:chOff x="0" y="0"/>
          <a:chExt cx="0" cy="0"/>
        </a:xfrm>
      </p:grpSpPr>
      <p:cxnSp>
        <p:nvCxnSpPr>
          <p:cNvPr id="2081" name="Straight Connector 2080">
            <a:extLst>
              <a:ext uri="{FF2B5EF4-FFF2-40B4-BE49-F238E27FC236}">
                <a16:creationId xmlns:a16="http://schemas.microsoft.com/office/drawing/2014/main" id="{3903708C-C1E3-2672-2BCB-59BCED25BB5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3" name="Straight Connector 2082">
            <a:extLst>
              <a:ext uri="{FF2B5EF4-FFF2-40B4-BE49-F238E27FC236}">
                <a16:creationId xmlns:a16="http://schemas.microsoft.com/office/drawing/2014/main" id="{A4C6DE10-B624-E6E0-DA6E-B9451D67BA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085" name="Rectangle 2084">
            <a:extLst>
              <a:ext uri="{FF2B5EF4-FFF2-40B4-BE49-F238E27FC236}">
                <a16:creationId xmlns:a16="http://schemas.microsoft.com/office/drawing/2014/main" id="{0B7DDB09-31C6-93D3-8B03-D490F2E34E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2050" name="Picture 2">
            <a:extLst>
              <a:ext uri="{FF2B5EF4-FFF2-40B4-BE49-F238E27FC236}">
                <a16:creationId xmlns:a16="http://schemas.microsoft.com/office/drawing/2014/main" id="{B632F35F-F107-1811-EC72-03438DBA66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9091" b="23103"/>
          <a:stretch>
            <a:fill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087" name="Rectangle 2086">
            <a:extLst>
              <a:ext uri="{FF2B5EF4-FFF2-40B4-BE49-F238E27FC236}">
                <a16:creationId xmlns:a16="http://schemas.microsoft.com/office/drawing/2014/main" id="{33C83983-FE41-E2D5-34F6-4F05478D0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3811" y="423809"/>
            <a:ext cx="6858002" cy="6010383"/>
          </a:xfrm>
          <a:prstGeom prst="rect">
            <a:avLst/>
          </a:prstGeom>
          <a:gradFill>
            <a:gsLst>
              <a:gs pos="0">
                <a:schemeClr val="bg1">
                  <a:alpha val="0"/>
                </a:schemeClr>
              </a:gs>
              <a:gs pos="46000">
                <a:schemeClr val="bg1">
                  <a:alpha val="31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ítulo 1">
            <a:extLst>
              <a:ext uri="{FF2B5EF4-FFF2-40B4-BE49-F238E27FC236}">
                <a16:creationId xmlns:a16="http://schemas.microsoft.com/office/drawing/2014/main" id="{1AFC5456-2D25-16C5-A624-5FA8960D18D8}"/>
              </a:ext>
            </a:extLst>
          </p:cNvPr>
          <p:cNvSpPr>
            <a:spLocks noGrp="1"/>
          </p:cNvSpPr>
          <p:nvPr>
            <p:ph type="title"/>
          </p:nvPr>
        </p:nvSpPr>
        <p:spPr>
          <a:xfrm>
            <a:off x="313786" y="908651"/>
            <a:ext cx="5230366" cy="5448606"/>
          </a:xfrm>
        </p:spPr>
        <p:txBody>
          <a:bodyPr vert="horz" lIns="91440" tIns="45720" rIns="91440" bIns="45720" rtlCol="0" anchor="t">
            <a:normAutofit fontScale="90000"/>
          </a:bodyPr>
          <a:lstStyle/>
          <a:p>
            <a:pPr marL="285750" indent="-285750">
              <a:lnSpc>
                <a:spcPct val="90000"/>
              </a:lnSpc>
              <a:buFont typeface="Arial" panose="020B0604020202020204" pitchFamily="34" charset="0"/>
              <a:buChar char="•"/>
            </a:pPr>
            <a:r>
              <a:rPr lang="en-US" sz="1700" dirty="0"/>
              <a:t>INFLUENCIAS VARIADAS, </a:t>
            </a:r>
            <a:r>
              <a:rPr lang="en-US" sz="1700" dirty="0" err="1"/>
              <a:t>más</a:t>
            </a:r>
            <a:r>
              <a:rPr lang="en-US" sz="1700" dirty="0"/>
              <a:t> </a:t>
            </a:r>
            <a:r>
              <a:rPr lang="en-US" sz="1700" dirty="0" err="1"/>
              <a:t>allá</a:t>
            </a:r>
            <a:r>
              <a:rPr lang="en-US" sz="1700" dirty="0"/>
              <a:t> de lo </a:t>
            </a:r>
            <a:r>
              <a:rPr lang="en-US" sz="1700" dirty="0" err="1"/>
              <a:t>literario</a:t>
            </a:r>
            <a:r>
              <a:rPr lang="en-US" sz="1700" dirty="0"/>
              <a:t>. Apertura a la </a:t>
            </a:r>
            <a:r>
              <a:rPr lang="en-US" sz="1700" dirty="0" err="1"/>
              <a:t>cultura</a:t>
            </a:r>
            <a:r>
              <a:rPr lang="en-US" sz="1700" dirty="0"/>
              <a:t> “pop”:</a:t>
            </a:r>
            <a:br>
              <a:rPr lang="en-US" sz="1700" dirty="0"/>
            </a:br>
            <a:br>
              <a:rPr lang="en-US" sz="1700" dirty="0"/>
            </a:br>
            <a:r>
              <a:rPr lang="en-US" sz="1700" dirty="0"/>
              <a:t>Edgar </a:t>
            </a:r>
            <a:r>
              <a:rPr lang="en-US" sz="1700" dirty="0" err="1"/>
              <a:t>allan</a:t>
            </a:r>
            <a:r>
              <a:rPr lang="en-US" sz="1700" dirty="0"/>
              <a:t> </a:t>
            </a:r>
            <a:r>
              <a:rPr lang="en-US" sz="1700" dirty="0" err="1"/>
              <a:t>poe</a:t>
            </a:r>
            <a:br>
              <a:rPr lang="en-US" sz="1700" dirty="0"/>
            </a:br>
            <a:br>
              <a:rPr lang="en-US" sz="1700" dirty="0"/>
            </a:br>
            <a:r>
              <a:rPr lang="en-US" sz="1700" dirty="0"/>
              <a:t>Julio Cortázar</a:t>
            </a:r>
            <a:br>
              <a:rPr lang="en-US" sz="1700" dirty="0"/>
            </a:br>
            <a:br>
              <a:rPr lang="en-US" sz="1700" dirty="0"/>
            </a:br>
            <a:r>
              <a:rPr lang="en-US" sz="1700" dirty="0"/>
              <a:t>J.L. Borges</a:t>
            </a:r>
            <a:br>
              <a:rPr lang="en-US" sz="1700" dirty="0"/>
            </a:br>
            <a:br>
              <a:rPr lang="en-US" sz="1700" dirty="0"/>
            </a:br>
            <a:r>
              <a:rPr lang="en-US" sz="1700" dirty="0"/>
              <a:t>H.P. Lovecraft</a:t>
            </a:r>
            <a:br>
              <a:rPr lang="en-US" sz="1700" dirty="0"/>
            </a:br>
            <a:br>
              <a:rPr lang="en-US" sz="1700" dirty="0"/>
            </a:br>
            <a:r>
              <a:rPr lang="en-US" sz="1700" dirty="0"/>
              <a:t>Nick Cave</a:t>
            </a:r>
            <a:br>
              <a:rPr lang="en-US" sz="1700" dirty="0"/>
            </a:br>
            <a:br>
              <a:rPr lang="en-US" sz="1700" dirty="0"/>
            </a:br>
            <a:r>
              <a:rPr lang="en-US" sz="1700" dirty="0"/>
              <a:t>the London suede</a:t>
            </a:r>
            <a:br>
              <a:rPr lang="en-US" sz="1700" dirty="0"/>
            </a:br>
            <a:br>
              <a:rPr lang="en-US" sz="1700" dirty="0"/>
            </a:br>
            <a:r>
              <a:rPr lang="en-US" sz="1700" dirty="0"/>
              <a:t>Stephen King</a:t>
            </a:r>
            <a:br>
              <a:rPr lang="en-US" sz="1700" dirty="0"/>
            </a:br>
            <a:br>
              <a:rPr lang="en-US" sz="1700" dirty="0"/>
            </a:br>
            <a:r>
              <a:rPr lang="en-US" sz="1700" dirty="0"/>
              <a:t>Arthur Rimbaud</a:t>
            </a:r>
            <a:br>
              <a:rPr lang="en-US" sz="1700" dirty="0"/>
            </a:br>
            <a:br>
              <a:rPr lang="en-US" sz="1700" dirty="0"/>
            </a:br>
            <a:r>
              <a:rPr lang="en-US" sz="1700" dirty="0"/>
              <a:t>David bowie</a:t>
            </a:r>
            <a:br>
              <a:rPr lang="en-US" sz="1700" dirty="0"/>
            </a:br>
            <a:br>
              <a:rPr lang="en-US" sz="1700" dirty="0"/>
            </a:br>
            <a:r>
              <a:rPr lang="en-US" sz="1700" dirty="0"/>
              <a:t>David lynch</a:t>
            </a:r>
            <a:br>
              <a:rPr lang="en-US" sz="1700" dirty="0"/>
            </a:br>
            <a:br>
              <a:rPr lang="en-US" sz="1700" dirty="0"/>
            </a:br>
            <a:r>
              <a:rPr lang="en-US" sz="1700" dirty="0"/>
              <a:t>Emily </a:t>
            </a:r>
            <a:r>
              <a:rPr lang="en-US" sz="1700" dirty="0" err="1"/>
              <a:t>Brönte</a:t>
            </a:r>
            <a:r>
              <a:rPr lang="en-US" sz="1700" dirty="0"/>
              <a:t> </a:t>
            </a:r>
            <a:br>
              <a:rPr lang="en-US" sz="1700" dirty="0"/>
            </a:br>
            <a:br>
              <a:rPr lang="en-US" sz="1700" dirty="0"/>
            </a:br>
            <a:endParaRPr lang="en-US" sz="1700" dirty="0"/>
          </a:p>
        </p:txBody>
      </p:sp>
      <p:cxnSp>
        <p:nvCxnSpPr>
          <p:cNvPr id="2089" name="Straight Connector 2088">
            <a:extLst>
              <a:ext uri="{FF2B5EF4-FFF2-40B4-BE49-F238E27FC236}">
                <a16:creationId xmlns:a16="http://schemas.microsoft.com/office/drawing/2014/main" id="{D98E237E-56E5-5C8B-76CA-12A271BF96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9006" y="727509"/>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649601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81" name="Straight Connector 2080">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3" name="Straight Connector 2082">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085" name="Rectangle 2084">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2050" name="Picture 2">
            <a:extLst>
              <a:ext uri="{FF2B5EF4-FFF2-40B4-BE49-F238E27FC236}">
                <a16:creationId xmlns:a16="http://schemas.microsoft.com/office/drawing/2014/main" id="{E1B21D9B-2A1E-0376-7C71-4CE14E91BF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9091" b="23103"/>
          <a:stretch>
            <a:fillRect/>
          </a:stretch>
        </p:blipFill>
        <p:spPr bwMode="auto">
          <a:xfrm>
            <a:off x="1012392"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087" name="Rectangle 2086">
            <a:extLst>
              <a:ext uri="{FF2B5EF4-FFF2-40B4-BE49-F238E27FC236}">
                <a16:creationId xmlns:a16="http://schemas.microsoft.com/office/drawing/2014/main" id="{D21F66AB-6D67-4C86-A415-0B6E4EEC5A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3811" y="423809"/>
            <a:ext cx="6858002" cy="6010383"/>
          </a:xfrm>
          <a:prstGeom prst="rect">
            <a:avLst/>
          </a:prstGeom>
          <a:gradFill>
            <a:gsLst>
              <a:gs pos="0">
                <a:schemeClr val="bg1">
                  <a:alpha val="0"/>
                </a:schemeClr>
              </a:gs>
              <a:gs pos="46000">
                <a:schemeClr val="bg1">
                  <a:alpha val="31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ítulo 1">
            <a:extLst>
              <a:ext uri="{FF2B5EF4-FFF2-40B4-BE49-F238E27FC236}">
                <a16:creationId xmlns:a16="http://schemas.microsoft.com/office/drawing/2014/main" id="{268BDCA7-ED21-3D43-3BE3-9F675303DA3E}"/>
              </a:ext>
            </a:extLst>
          </p:cNvPr>
          <p:cNvSpPr>
            <a:spLocks noGrp="1"/>
          </p:cNvSpPr>
          <p:nvPr>
            <p:ph type="title"/>
          </p:nvPr>
        </p:nvSpPr>
        <p:spPr>
          <a:xfrm>
            <a:off x="259356" y="865107"/>
            <a:ext cx="5751026" cy="5448606"/>
          </a:xfrm>
        </p:spPr>
        <p:txBody>
          <a:bodyPr vert="horz" lIns="91440" tIns="45720" rIns="91440" bIns="45720" rtlCol="0" anchor="t">
            <a:normAutofit fontScale="90000"/>
          </a:bodyPr>
          <a:lstStyle/>
          <a:p>
            <a:pPr>
              <a:lnSpc>
                <a:spcPct val="90000"/>
              </a:lnSpc>
            </a:pPr>
            <a:r>
              <a:rPr lang="en-US" sz="2000" dirty="0">
                <a:latin typeface="Calibri" panose="020F0502020204030204" pitchFamily="34" charset="0"/>
                <a:ea typeface="Calibri" panose="020F0502020204030204" pitchFamily="34" charset="0"/>
                <a:cs typeface="Calibri" panose="020F0502020204030204" pitchFamily="34" charset="0"/>
              </a:rPr>
              <a:t>Le</a:t>
            </a:r>
            <a:r>
              <a:rPr lang="en-US" sz="1700" dirty="0"/>
              <a:t> </a:t>
            </a:r>
            <a:r>
              <a:rPr lang="en-US" sz="2000" dirty="0" err="1">
                <a:latin typeface="Calibri" panose="020F0502020204030204" pitchFamily="34" charset="0"/>
                <a:ea typeface="Calibri" panose="020F0502020204030204" pitchFamily="34" charset="0"/>
                <a:cs typeface="Calibri" panose="020F0502020204030204" pitchFamily="34" charset="0"/>
              </a:rPr>
              <a:t>llaman</a:t>
            </a:r>
            <a:r>
              <a:rPr lang="en-US" sz="2000" dirty="0">
                <a:latin typeface="Calibri" panose="020F0502020204030204" pitchFamily="34" charset="0"/>
                <a:ea typeface="Calibri" panose="020F0502020204030204" pitchFamily="34" charset="0"/>
                <a:cs typeface="Calibri" panose="020F0502020204030204" pitchFamily="34" charset="0"/>
              </a:rPr>
              <a:t> "la reina del terror" Y es </a:t>
            </a:r>
            <a:r>
              <a:rPr lang="en-US" sz="2000" dirty="0" err="1">
                <a:latin typeface="Calibri" panose="020F0502020204030204" pitchFamily="34" charset="0"/>
                <a:ea typeface="Calibri" panose="020F0502020204030204" pitchFamily="34" charset="0"/>
                <a:cs typeface="Calibri" panose="020F0502020204030204" pitchFamily="34" charset="0"/>
              </a:rPr>
              <a:t>considerada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una</a:t>
            </a:r>
            <a:r>
              <a:rPr lang="en-US" sz="2000" dirty="0">
                <a:latin typeface="Calibri" panose="020F0502020204030204" pitchFamily="34" charset="0"/>
                <a:ea typeface="Calibri" panose="020F0502020204030204" pitchFamily="34" charset="0"/>
                <a:cs typeface="Calibri" panose="020F0502020204030204" pitchFamily="34" charset="0"/>
              </a:rPr>
              <a:t> de las </a:t>
            </a:r>
            <a:r>
              <a:rPr lang="en-US" sz="2000" dirty="0" err="1">
                <a:latin typeface="Calibri" panose="020F0502020204030204" pitchFamily="34" charset="0"/>
                <a:ea typeface="Calibri" panose="020F0502020204030204" pitchFamily="34" charset="0"/>
                <a:cs typeface="Calibri" panose="020F0502020204030204" pitchFamily="34" charset="0"/>
              </a:rPr>
              <a:t>escritoras</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más</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destacadas</a:t>
            </a:r>
            <a:r>
              <a:rPr lang="en-US" sz="2000" dirty="0">
                <a:latin typeface="Calibri" panose="020F0502020204030204" pitchFamily="34" charset="0"/>
                <a:ea typeface="Calibri" panose="020F0502020204030204" pitchFamily="34" charset="0"/>
                <a:cs typeface="Calibri" panose="020F0502020204030204" pitchFamily="34" charset="0"/>
              </a:rPr>
              <a:t> de la </a:t>
            </a:r>
            <a:r>
              <a:rPr lang="en-US" sz="2000" dirty="0" err="1">
                <a:latin typeface="Calibri" panose="020F0502020204030204" pitchFamily="34" charset="0"/>
                <a:ea typeface="Calibri" panose="020F0502020204030204" pitchFamily="34" charset="0"/>
                <a:cs typeface="Calibri" panose="020F0502020204030204" pitchFamily="34" charset="0"/>
              </a:rPr>
              <a:t>literatura</a:t>
            </a:r>
            <a:r>
              <a:rPr lang="en-US" sz="2000" dirty="0">
                <a:latin typeface="Calibri" panose="020F0502020204030204" pitchFamily="34" charset="0"/>
                <a:ea typeface="Calibri" panose="020F0502020204030204" pitchFamily="34" charset="0"/>
                <a:cs typeface="Calibri" panose="020F0502020204030204" pitchFamily="34" charset="0"/>
              </a:rPr>
              <a:t> Latinoamericana actual</a:t>
            </a:r>
            <a:br>
              <a:rPr lang="en-US" sz="2000" dirty="0">
                <a:latin typeface="Calibri" panose="020F0502020204030204" pitchFamily="34" charset="0"/>
                <a:ea typeface="Calibri" panose="020F0502020204030204" pitchFamily="34" charset="0"/>
                <a:cs typeface="Calibri" panose="020F0502020204030204" pitchFamily="34" charset="0"/>
              </a:rPr>
            </a:br>
            <a:br>
              <a:rPr lang="en-US" sz="2000" dirty="0">
                <a:latin typeface="Calibri" panose="020F0502020204030204" pitchFamily="34" charset="0"/>
                <a:ea typeface="Calibri" panose="020F0502020204030204" pitchFamily="34" charset="0"/>
                <a:cs typeface="Calibri" panose="020F0502020204030204" pitchFamily="34" charset="0"/>
              </a:rPr>
            </a:br>
            <a:r>
              <a:rPr lang="en-US" sz="2000" dirty="0">
                <a:latin typeface="Calibri" panose="020F0502020204030204" pitchFamily="34" charset="0"/>
                <a:ea typeface="Calibri" panose="020F0502020204030204" pitchFamily="34" charset="0"/>
                <a:cs typeface="Calibri" panose="020F0502020204030204" pitchFamily="34" charset="0"/>
              </a:rPr>
              <a:t>Mariana Enríquez ha </a:t>
            </a:r>
            <a:r>
              <a:rPr lang="en-US" sz="2000" dirty="0" err="1">
                <a:latin typeface="Calibri" panose="020F0502020204030204" pitchFamily="34" charset="0"/>
                <a:ea typeface="Calibri" panose="020F0502020204030204" pitchFamily="34" charset="0"/>
                <a:cs typeface="Calibri" panose="020F0502020204030204" pitchFamily="34" charset="0"/>
              </a:rPr>
              <a:t>ganado</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varios</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premios</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incluyendo</a:t>
            </a:r>
            <a:r>
              <a:rPr lang="en-US" sz="2000" dirty="0">
                <a:latin typeface="Calibri" panose="020F0502020204030204" pitchFamily="34" charset="0"/>
                <a:ea typeface="Calibri" panose="020F0502020204030204" pitchFamily="34" charset="0"/>
                <a:cs typeface="Calibri" panose="020F0502020204030204" pitchFamily="34" charset="0"/>
              </a:rPr>
              <a:t>: Premio Ciudad de Barcelona* (2017) Premio </a:t>
            </a:r>
            <a:r>
              <a:rPr lang="en-US" sz="2000" dirty="0" err="1">
                <a:latin typeface="Calibri" panose="020F0502020204030204" pitchFamily="34" charset="0"/>
                <a:ea typeface="Calibri" panose="020F0502020204030204" pitchFamily="34" charset="0"/>
                <a:cs typeface="Calibri" panose="020F0502020204030204" pitchFamily="34" charset="0"/>
              </a:rPr>
              <a:t>Herralde</a:t>
            </a:r>
            <a:r>
              <a:rPr lang="en-US" sz="2000" dirty="0">
                <a:latin typeface="Calibri" panose="020F0502020204030204" pitchFamily="34" charset="0"/>
                <a:ea typeface="Calibri" panose="020F0502020204030204" pitchFamily="34" charset="0"/>
                <a:cs typeface="Calibri" panose="020F0502020204030204" pitchFamily="34" charset="0"/>
              </a:rPr>
              <a:t> de </a:t>
            </a:r>
            <a:r>
              <a:rPr lang="en-US" sz="2000" dirty="0" err="1">
                <a:latin typeface="Calibri" panose="020F0502020204030204" pitchFamily="34" charset="0"/>
                <a:ea typeface="Calibri" panose="020F0502020204030204" pitchFamily="34" charset="0"/>
                <a:cs typeface="Calibri" panose="020F0502020204030204" pitchFamily="34" charset="0"/>
              </a:rPr>
              <a:t>novela</a:t>
            </a:r>
            <a:r>
              <a:rPr lang="en-US" sz="2000" dirty="0">
                <a:latin typeface="Calibri" panose="020F0502020204030204" pitchFamily="34" charset="0"/>
                <a:ea typeface="Calibri" panose="020F0502020204030204" pitchFamily="34" charset="0"/>
                <a:cs typeface="Calibri" panose="020F0502020204030204" pitchFamily="34" charset="0"/>
              </a:rPr>
              <a:t>* (2019)</a:t>
            </a:r>
            <a:br>
              <a:rPr lang="en-US" sz="2000" dirty="0">
                <a:latin typeface="Calibri" panose="020F0502020204030204" pitchFamily="34" charset="0"/>
                <a:ea typeface="Calibri" panose="020F0502020204030204" pitchFamily="34" charset="0"/>
                <a:cs typeface="Calibri" panose="020F0502020204030204" pitchFamily="34" charset="0"/>
              </a:rPr>
            </a:br>
            <a:br>
              <a:rPr lang="en-US" sz="2000" dirty="0">
                <a:latin typeface="Calibri" panose="020F0502020204030204" pitchFamily="34" charset="0"/>
                <a:ea typeface="Calibri" panose="020F0502020204030204" pitchFamily="34" charset="0"/>
                <a:cs typeface="Calibri" panose="020F0502020204030204" pitchFamily="34" charset="0"/>
              </a:rPr>
            </a:br>
            <a:r>
              <a:rPr lang="en-US" sz="2000" dirty="0">
                <a:latin typeface="Calibri" panose="020F0502020204030204" pitchFamily="34" charset="0"/>
                <a:ea typeface="Calibri" panose="020F0502020204030204" pitchFamily="34" charset="0"/>
                <a:cs typeface="Calibri" panose="020F0502020204030204" pitchFamily="34" charset="0"/>
              </a:rPr>
              <a:t>Ha </a:t>
            </a:r>
            <a:r>
              <a:rPr lang="en-US" sz="2000" dirty="0" err="1">
                <a:latin typeface="Calibri" panose="020F0502020204030204" pitchFamily="34" charset="0"/>
                <a:ea typeface="Calibri" panose="020F0502020204030204" pitchFamily="34" charset="0"/>
                <a:cs typeface="Calibri" panose="020F0502020204030204" pitchFamily="34" charset="0"/>
              </a:rPr>
              <a:t>intentado</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crear</a:t>
            </a:r>
            <a:r>
              <a:rPr lang="en-US" sz="2000" dirty="0">
                <a:latin typeface="Calibri" panose="020F0502020204030204" pitchFamily="34" charset="0"/>
                <a:ea typeface="Calibri" panose="020F0502020204030204" pitchFamily="34" charset="0"/>
                <a:cs typeface="Calibri" panose="020F0502020204030204" pitchFamily="34" charset="0"/>
              </a:rPr>
              <a:t> un “terror </a:t>
            </a:r>
            <a:r>
              <a:rPr lang="en-US" sz="2000" dirty="0" err="1">
                <a:latin typeface="Calibri" panose="020F0502020204030204" pitchFamily="34" charset="0"/>
                <a:ea typeface="Calibri" panose="020F0502020204030204" pitchFamily="34" charset="0"/>
                <a:cs typeface="Calibri" panose="020F0502020204030204" pitchFamily="34" charset="0"/>
              </a:rPr>
              <a:t>latinoamericano</a:t>
            </a:r>
            <a:r>
              <a:rPr lang="en-US" sz="2000" dirty="0">
                <a:latin typeface="Calibri" panose="020F0502020204030204" pitchFamily="34" charset="0"/>
                <a:ea typeface="Calibri" panose="020F0502020204030204" pitchFamily="34" charset="0"/>
                <a:cs typeface="Calibri" panose="020F0502020204030204" pitchFamily="34" charset="0"/>
              </a:rPr>
              <a:t>”</a:t>
            </a:r>
            <a:br>
              <a:rPr lang="en-US" sz="2000" dirty="0">
                <a:latin typeface="Calibri" panose="020F0502020204030204" pitchFamily="34" charset="0"/>
                <a:ea typeface="Calibri" panose="020F0502020204030204" pitchFamily="34" charset="0"/>
                <a:cs typeface="Calibri" panose="020F0502020204030204" pitchFamily="34" charset="0"/>
              </a:rPr>
            </a:br>
            <a:br>
              <a:rPr lang="en-US" sz="2000" dirty="0">
                <a:latin typeface="Calibri" panose="020F0502020204030204" pitchFamily="34" charset="0"/>
                <a:ea typeface="Calibri" panose="020F0502020204030204" pitchFamily="34" charset="0"/>
                <a:cs typeface="Calibri" panose="020F0502020204030204" pitchFamily="34" charset="0"/>
              </a:rPr>
            </a:br>
            <a:r>
              <a:rPr lang="en-US" sz="2000" dirty="0" err="1">
                <a:latin typeface="Calibri" panose="020F0502020204030204" pitchFamily="34" charset="0"/>
                <a:ea typeface="Calibri" panose="020F0502020204030204" pitchFamily="34" charset="0"/>
                <a:cs typeface="Calibri" panose="020F0502020204030204" pitchFamily="34" charset="0"/>
              </a:rPr>
              <a:t>Exploración</a:t>
            </a:r>
            <a:r>
              <a:rPr lang="en-US" sz="2000" dirty="0">
                <a:latin typeface="Calibri" panose="020F0502020204030204" pitchFamily="34" charset="0"/>
                <a:ea typeface="Calibri" panose="020F0502020204030204" pitchFamily="34" charset="0"/>
                <a:cs typeface="Calibri" panose="020F0502020204030204" pitchFamily="34" charset="0"/>
              </a:rPr>
              <a:t> del </a:t>
            </a:r>
            <a:r>
              <a:rPr lang="en-US" sz="2000" dirty="0" err="1">
                <a:latin typeface="Calibri" panose="020F0502020204030204" pitchFamily="34" charset="0"/>
                <a:ea typeface="Calibri" panose="020F0502020204030204" pitchFamily="34" charset="0"/>
                <a:cs typeface="Calibri" panose="020F0502020204030204" pitchFamily="34" charset="0"/>
              </a:rPr>
              <a:t>vudú</a:t>
            </a:r>
            <a:r>
              <a:rPr lang="en-US" sz="2000" dirty="0">
                <a:latin typeface="Calibri" panose="020F0502020204030204" pitchFamily="34" charset="0"/>
                <a:ea typeface="Calibri" panose="020F0502020204030204" pitchFamily="34" charset="0"/>
                <a:cs typeface="Calibri" panose="020F0502020204030204" pitchFamily="34" charset="0"/>
              </a:rPr>
              <a:t>, la </a:t>
            </a:r>
            <a:r>
              <a:rPr lang="en-US" sz="2000" dirty="0" err="1">
                <a:latin typeface="Calibri" panose="020F0502020204030204" pitchFamily="34" charset="0"/>
                <a:ea typeface="Calibri" panose="020F0502020204030204" pitchFamily="34" charset="0"/>
                <a:cs typeface="Calibri" panose="020F0502020204030204" pitchFamily="34" charset="0"/>
              </a:rPr>
              <a:t>brujería</a:t>
            </a:r>
            <a:r>
              <a:rPr lang="en-US" sz="2000" dirty="0">
                <a:latin typeface="Calibri" panose="020F0502020204030204" pitchFamily="34" charset="0"/>
                <a:ea typeface="Calibri" panose="020F0502020204030204" pitchFamily="34" charset="0"/>
                <a:cs typeface="Calibri" panose="020F0502020204030204" pitchFamily="34" charset="0"/>
              </a:rPr>
              <a:t>, la </a:t>
            </a:r>
            <a:r>
              <a:rPr lang="en-US" sz="2000" dirty="0" err="1">
                <a:latin typeface="Calibri" panose="020F0502020204030204" pitchFamily="34" charset="0"/>
                <a:ea typeface="Calibri" panose="020F0502020204030204" pitchFamily="34" charset="0"/>
                <a:cs typeface="Calibri" panose="020F0502020204030204" pitchFamily="34" charset="0"/>
              </a:rPr>
              <a:t>magia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los</a:t>
            </a:r>
            <a:r>
              <a:rPr lang="en-US" sz="2000" dirty="0">
                <a:latin typeface="Calibri" panose="020F0502020204030204" pitchFamily="34" charset="0"/>
                <a:ea typeface="Calibri" panose="020F0502020204030204" pitchFamily="34" charset="0"/>
                <a:cs typeface="Calibri" panose="020F0502020204030204" pitchFamily="34" charset="0"/>
              </a:rPr>
              <a:t> santos </a:t>
            </a:r>
            <a:r>
              <a:rPr lang="en-US" sz="2000" dirty="0" err="1">
                <a:latin typeface="Calibri" panose="020F0502020204030204" pitchFamily="34" charset="0"/>
                <a:ea typeface="Calibri" panose="020F0502020204030204" pitchFamily="34" charset="0"/>
                <a:cs typeface="Calibri" panose="020F0502020204030204" pitchFamily="34" charset="0"/>
              </a:rPr>
              <a:t>populares</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el</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sincretismo</a:t>
            </a:r>
            <a:r>
              <a:rPr lang="en-US" sz="2000" dirty="0">
                <a:latin typeface="Calibri" panose="020F0502020204030204" pitchFamily="34" charset="0"/>
                <a:ea typeface="Calibri" panose="020F0502020204030204" pitchFamily="34" charset="0"/>
                <a:cs typeface="Calibri" panose="020F0502020204030204" pitchFamily="34" charset="0"/>
              </a:rPr>
              <a:t>, la </a:t>
            </a:r>
            <a:r>
              <a:rPr lang="en-US" sz="2000" dirty="0" err="1">
                <a:latin typeface="Calibri" panose="020F0502020204030204" pitchFamily="34" charset="0"/>
                <a:ea typeface="Calibri" panose="020F0502020204030204" pitchFamily="34" charset="0"/>
                <a:cs typeface="Calibri" panose="020F0502020204030204" pitchFamily="34" charset="0"/>
              </a:rPr>
              <a:t>hechicería</a:t>
            </a:r>
            <a:br>
              <a:rPr lang="en-US" sz="2000" dirty="0">
                <a:latin typeface="Calibri" panose="020F0502020204030204" pitchFamily="34" charset="0"/>
                <a:ea typeface="Calibri" panose="020F0502020204030204" pitchFamily="34" charset="0"/>
                <a:cs typeface="Calibri" panose="020F0502020204030204" pitchFamily="34" charset="0"/>
              </a:rPr>
            </a:br>
            <a:br>
              <a:rPr lang="en-US" sz="2000" dirty="0">
                <a:latin typeface="Calibri" panose="020F0502020204030204" pitchFamily="34" charset="0"/>
                <a:ea typeface="Calibri" panose="020F0502020204030204" pitchFamily="34" charset="0"/>
                <a:cs typeface="Calibri" panose="020F0502020204030204" pitchFamily="34" charset="0"/>
              </a:rPr>
            </a:br>
            <a:r>
              <a:rPr lang="en-US" sz="2000" dirty="0">
                <a:latin typeface="Calibri" panose="020F0502020204030204" pitchFamily="34" charset="0"/>
                <a:ea typeface="Calibri" panose="020F0502020204030204" pitchFamily="34" charset="0"/>
                <a:cs typeface="Calibri" panose="020F0502020204030204" pitchFamily="34" charset="0"/>
              </a:rPr>
              <a:t>Terror que también surge de lo </a:t>
            </a:r>
            <a:r>
              <a:rPr lang="en-US" sz="2000" dirty="0" err="1">
                <a:latin typeface="Calibri" panose="020F0502020204030204" pitchFamily="34" charset="0"/>
                <a:ea typeface="Calibri" panose="020F0502020204030204" pitchFamily="34" charset="0"/>
                <a:cs typeface="Calibri" panose="020F0502020204030204" pitchFamily="34" charset="0"/>
              </a:rPr>
              <a:t>sociopolítico</a:t>
            </a:r>
            <a:r>
              <a:rPr lang="en-US" sz="2000" dirty="0">
                <a:latin typeface="Calibri" panose="020F0502020204030204" pitchFamily="34" charset="0"/>
                <a:ea typeface="Calibri" panose="020F0502020204030204" pitchFamily="34" charset="0"/>
                <a:cs typeface="Calibri" panose="020F0502020204030204" pitchFamily="34" charset="0"/>
              </a:rPr>
              <a:t>: Esto </a:t>
            </a:r>
            <a:r>
              <a:rPr lang="en-US" sz="2000" dirty="0" err="1">
                <a:latin typeface="Calibri" panose="020F0502020204030204" pitchFamily="34" charset="0"/>
                <a:ea typeface="Calibri" panose="020F0502020204030204" pitchFamily="34" charset="0"/>
                <a:cs typeface="Calibri" panose="020F0502020204030204" pitchFamily="34" charset="0"/>
              </a:rPr>
              <a:t>en</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parte</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porque</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creció</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durante</a:t>
            </a:r>
            <a:r>
              <a:rPr lang="en-US" sz="2000" dirty="0">
                <a:latin typeface="Calibri" panose="020F0502020204030204" pitchFamily="34" charset="0"/>
                <a:ea typeface="Calibri" panose="020F0502020204030204" pitchFamily="34" charset="0"/>
                <a:cs typeface="Calibri" panose="020F0502020204030204" pitchFamily="34" charset="0"/>
              </a:rPr>
              <a:t> la </a:t>
            </a:r>
            <a:r>
              <a:rPr lang="en-US" sz="2000" dirty="0" err="1">
                <a:latin typeface="Calibri" panose="020F0502020204030204" pitchFamily="34" charset="0"/>
                <a:ea typeface="Calibri" panose="020F0502020204030204" pitchFamily="34" charset="0"/>
                <a:cs typeface="Calibri" panose="020F0502020204030204" pitchFamily="34" charset="0"/>
              </a:rPr>
              <a:t>dictadura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militar</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en</a:t>
            </a:r>
            <a:r>
              <a:rPr lang="en-US" sz="2000" dirty="0">
                <a:latin typeface="Calibri" panose="020F0502020204030204" pitchFamily="34" charset="0"/>
                <a:ea typeface="Calibri" panose="020F0502020204030204" pitchFamily="34" charset="0"/>
                <a:cs typeface="Calibri" panose="020F0502020204030204" pitchFamily="34" charset="0"/>
              </a:rPr>
              <a:t> la Argentina “y no hay nada </a:t>
            </a:r>
            <a:r>
              <a:rPr lang="en-US" sz="2000" dirty="0" err="1">
                <a:latin typeface="Calibri" panose="020F0502020204030204" pitchFamily="34" charset="0"/>
                <a:ea typeface="Calibri" panose="020F0502020204030204" pitchFamily="34" charset="0"/>
                <a:cs typeface="Calibri" panose="020F0502020204030204" pitchFamily="34" charset="0"/>
              </a:rPr>
              <a:t>más</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terrorífico</a:t>
            </a:r>
            <a:r>
              <a:rPr lang="en-US" sz="2000" dirty="0">
                <a:latin typeface="Calibri" panose="020F0502020204030204" pitchFamily="34" charset="0"/>
                <a:ea typeface="Calibri" panose="020F0502020204030204" pitchFamily="34" charset="0"/>
                <a:cs typeface="Calibri" panose="020F0502020204030204" pitchFamily="34" charset="0"/>
              </a:rPr>
              <a:t> que </a:t>
            </a:r>
            <a:r>
              <a:rPr lang="en-US" sz="2000" dirty="0" err="1">
                <a:latin typeface="Calibri" panose="020F0502020204030204" pitchFamily="34" charset="0"/>
                <a:ea typeface="Calibri" panose="020F0502020204030204" pitchFamily="34" charset="0"/>
                <a:cs typeface="Calibri" panose="020F0502020204030204" pitchFamily="34" charset="0"/>
              </a:rPr>
              <a:t>eso</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pero</a:t>
            </a:r>
            <a:r>
              <a:rPr lang="en-US" sz="2000" dirty="0">
                <a:latin typeface="Calibri" panose="020F0502020204030204" pitchFamily="34" charset="0"/>
                <a:ea typeface="Calibri" panose="020F0502020204030204" pitchFamily="34" charset="0"/>
                <a:cs typeface="Calibri" panose="020F0502020204030204" pitchFamily="34" charset="0"/>
              </a:rPr>
              <a:t> también </a:t>
            </a:r>
            <a:r>
              <a:rPr lang="en-US" sz="2000" dirty="0" err="1">
                <a:latin typeface="Calibri" panose="020F0502020204030204" pitchFamily="34" charset="0"/>
                <a:ea typeface="Calibri" panose="020F0502020204030204" pitchFamily="34" charset="0"/>
                <a:cs typeface="Calibri" panose="020F0502020204030204" pitchFamily="34" charset="0"/>
              </a:rPr>
              <a:t>porque</a:t>
            </a:r>
            <a:r>
              <a:rPr lang="en-US" sz="2000" dirty="0">
                <a:latin typeface="Calibri" panose="020F0502020204030204" pitchFamily="34" charset="0"/>
                <a:ea typeface="Calibri" panose="020F0502020204030204" pitchFamily="34" charset="0"/>
                <a:cs typeface="Calibri" panose="020F0502020204030204" pitchFamily="34" charset="0"/>
              </a:rPr>
              <a:t> le </a:t>
            </a:r>
            <a:r>
              <a:rPr lang="en-US" sz="2000" dirty="0" err="1">
                <a:latin typeface="Calibri" panose="020F0502020204030204" pitchFamily="34" charset="0"/>
                <a:ea typeface="Calibri" panose="020F0502020204030204" pitchFamily="34" charset="0"/>
                <a:cs typeface="Calibri" panose="020F0502020204030204" pitchFamily="34" charset="0"/>
              </a:rPr>
              <a:t>interesa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mucho</a:t>
            </a:r>
            <a:r>
              <a:rPr lang="en-US" sz="2000" dirty="0">
                <a:latin typeface="Calibri" panose="020F0502020204030204" pitchFamily="34" charset="0"/>
                <a:ea typeface="Calibri" panose="020F0502020204030204" pitchFamily="34" charset="0"/>
                <a:cs typeface="Calibri" panose="020F0502020204030204" pitchFamily="34" charset="0"/>
              </a:rPr>
              <a:t> la </a:t>
            </a:r>
            <a:r>
              <a:rPr lang="en-US" sz="2000" dirty="0" err="1">
                <a:latin typeface="Calibri" panose="020F0502020204030204" pitchFamily="34" charset="0"/>
                <a:ea typeface="Calibri" panose="020F0502020204030204" pitchFamily="34" charset="0"/>
                <a:cs typeface="Calibri" panose="020F0502020204030204" pitchFamily="34" charset="0"/>
              </a:rPr>
              <a:t>política</a:t>
            </a:r>
            <a:r>
              <a:rPr lang="en-US" sz="2000" dirty="0">
                <a:latin typeface="Calibri" panose="020F0502020204030204" pitchFamily="34" charset="0"/>
                <a:ea typeface="Calibri" panose="020F0502020204030204" pitchFamily="34" charset="0"/>
                <a:cs typeface="Calibri" panose="020F0502020204030204" pitchFamily="34" charset="0"/>
              </a:rPr>
              <a:t>. </a:t>
            </a:r>
            <a:br>
              <a:rPr lang="en-US" sz="2000" dirty="0">
                <a:latin typeface="Calibri" panose="020F0502020204030204" pitchFamily="34" charset="0"/>
                <a:ea typeface="Calibri" panose="020F0502020204030204" pitchFamily="34" charset="0"/>
                <a:cs typeface="Calibri" panose="020F0502020204030204" pitchFamily="34" charset="0"/>
              </a:rPr>
            </a:br>
            <a:br>
              <a:rPr lang="en-US" sz="2000" dirty="0">
                <a:latin typeface="Calibri" panose="020F0502020204030204" pitchFamily="34" charset="0"/>
                <a:ea typeface="Calibri" panose="020F0502020204030204" pitchFamily="34" charset="0"/>
                <a:cs typeface="Calibri" panose="020F0502020204030204" pitchFamily="34" charset="0"/>
              </a:rPr>
            </a:br>
            <a:r>
              <a:rPr lang="es-MX" sz="2000" dirty="0">
                <a:latin typeface="Calibri" panose="020F0502020204030204" pitchFamily="34" charset="0"/>
                <a:ea typeface="Calibri" panose="020F0502020204030204" pitchFamily="34" charset="0"/>
                <a:cs typeface="Calibri" panose="020F0502020204030204" pitchFamily="34" charset="0"/>
              </a:rPr>
              <a:t>El terror de la ficción sobrenatural para hablar del horror social, cotidiano y cruel.</a:t>
            </a:r>
            <a:endParaRPr lang="en-US" sz="2200" dirty="0">
              <a:latin typeface="Calibri" panose="020F0502020204030204" pitchFamily="34" charset="0"/>
              <a:ea typeface="Calibri" panose="020F0502020204030204" pitchFamily="34" charset="0"/>
              <a:cs typeface="Calibri" panose="020F0502020204030204" pitchFamily="34" charset="0"/>
            </a:endParaRPr>
          </a:p>
        </p:txBody>
      </p:sp>
      <p:cxnSp>
        <p:nvCxnSpPr>
          <p:cNvPr id="2089" name="Straight Connector 2088">
            <a:extLst>
              <a:ext uri="{FF2B5EF4-FFF2-40B4-BE49-F238E27FC236}">
                <a16:creationId xmlns:a16="http://schemas.microsoft.com/office/drawing/2014/main" id="{0B66F5E1-B07D-4718-F4B4-5FCE4B7E8F4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9006" y="727509"/>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078601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7" name="Rectangle 1046">
            <a:extLst>
              <a:ext uri="{FF2B5EF4-FFF2-40B4-BE49-F238E27FC236}">
                <a16:creationId xmlns:a16="http://schemas.microsoft.com/office/drawing/2014/main" id="{4109E738-3B9E-4529-9D47-C9708D612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12A0F87-611B-01DA-3860-86415AE17273}"/>
              </a:ext>
            </a:extLst>
          </p:cNvPr>
          <p:cNvSpPr>
            <a:spLocks noGrp="1"/>
          </p:cNvSpPr>
          <p:nvPr>
            <p:ph type="title"/>
          </p:nvPr>
        </p:nvSpPr>
        <p:spPr>
          <a:xfrm>
            <a:off x="700088" y="909638"/>
            <a:ext cx="3968166" cy="1316736"/>
          </a:xfrm>
        </p:spPr>
        <p:txBody>
          <a:bodyPr>
            <a:normAutofit/>
          </a:bodyPr>
          <a:lstStyle/>
          <a:p>
            <a:pPr>
              <a:lnSpc>
                <a:spcPct val="90000"/>
              </a:lnSpc>
            </a:pPr>
            <a:r>
              <a:rPr lang="es-CL" sz="2800"/>
              <a:t>Devoción popular en la obra de </a:t>
            </a:r>
            <a:r>
              <a:rPr lang="es-CL" sz="2800" err="1"/>
              <a:t>enríquez</a:t>
            </a:r>
            <a:endParaRPr lang="es-CL" sz="2800"/>
          </a:p>
        </p:txBody>
      </p:sp>
      <p:cxnSp>
        <p:nvCxnSpPr>
          <p:cNvPr id="1049" name="Straight Connector 1048">
            <a:extLst>
              <a:ext uri="{FF2B5EF4-FFF2-40B4-BE49-F238E27FC236}">
                <a16:creationId xmlns:a16="http://schemas.microsoft.com/office/drawing/2014/main" id="{C896A13E-5C9D-4C6C-B52D-A2C74DEFC8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28BE80C6-0499-93ED-393B-9AD95A972CA7}"/>
              </a:ext>
            </a:extLst>
          </p:cNvPr>
          <p:cNvSpPr>
            <a:spLocks noGrp="1"/>
          </p:cNvSpPr>
          <p:nvPr>
            <p:ph idx="1"/>
          </p:nvPr>
        </p:nvSpPr>
        <p:spPr>
          <a:xfrm>
            <a:off x="700087" y="2226374"/>
            <a:ext cx="3968166" cy="4020250"/>
          </a:xfrm>
        </p:spPr>
        <p:txBody>
          <a:bodyPr>
            <a:normAutofit/>
          </a:bodyPr>
          <a:lstStyle/>
          <a:p>
            <a:r>
              <a:rPr lang="es-CL" dirty="0"/>
              <a:t>San </a:t>
            </a:r>
            <a:r>
              <a:rPr lang="es-CL" dirty="0" err="1"/>
              <a:t>Güesito</a:t>
            </a:r>
            <a:endParaRPr lang="es-CL" dirty="0"/>
          </a:p>
          <a:p>
            <a:r>
              <a:rPr lang="es-CL" dirty="0"/>
              <a:t>Gauchito Gil</a:t>
            </a:r>
          </a:p>
          <a:p>
            <a:r>
              <a:rPr lang="es-CL" dirty="0"/>
              <a:t>San La Muerte</a:t>
            </a:r>
          </a:p>
        </p:txBody>
      </p:sp>
      <p:pic>
        <p:nvPicPr>
          <p:cNvPr id="6" name="Imagen 5">
            <a:extLst>
              <a:ext uri="{FF2B5EF4-FFF2-40B4-BE49-F238E27FC236}">
                <a16:creationId xmlns:a16="http://schemas.microsoft.com/office/drawing/2014/main" id="{FD9420CF-F5A7-CB01-6519-0CC28E473C8D}"/>
              </a:ext>
            </a:extLst>
          </p:cNvPr>
          <p:cNvPicPr>
            <a:picLocks noChangeAspect="1"/>
          </p:cNvPicPr>
          <p:nvPr/>
        </p:nvPicPr>
        <p:blipFill>
          <a:blip r:embed="rId2"/>
          <a:srcRect l="4332" r="18114" b="-5"/>
          <a:stretch>
            <a:fillRect/>
          </a:stretch>
        </p:blipFill>
        <p:spPr>
          <a:xfrm>
            <a:off x="5245485" y="723901"/>
            <a:ext cx="3032979" cy="2160817"/>
          </a:xfrm>
          <a:prstGeom prst="rect">
            <a:avLst/>
          </a:prstGeom>
        </p:spPr>
      </p:pic>
      <p:pic>
        <p:nvPicPr>
          <p:cNvPr id="1026" name="Picture 2">
            <a:extLst>
              <a:ext uri="{FF2B5EF4-FFF2-40B4-BE49-F238E27FC236}">
                <a16:creationId xmlns:a16="http://schemas.microsoft.com/office/drawing/2014/main" id="{2C7B4181-7AEB-E78E-897D-1FF088948A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0362" r="-1" b="-1"/>
          <a:stretch>
            <a:fillRect/>
          </a:stretch>
        </p:blipFill>
        <p:spPr bwMode="auto">
          <a:xfrm>
            <a:off x="5245485" y="3047999"/>
            <a:ext cx="3032979" cy="31054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defined">
            <a:extLst>
              <a:ext uri="{FF2B5EF4-FFF2-40B4-BE49-F238E27FC236}">
                <a16:creationId xmlns:a16="http://schemas.microsoft.com/office/drawing/2014/main" id="{6E181034-EC00-318C-E457-4B67C5C0C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1882" r="1" b="1"/>
          <a:stretch>
            <a:fillRect/>
          </a:stretch>
        </p:blipFill>
        <p:spPr bwMode="auto">
          <a:xfrm>
            <a:off x="8416670" y="723900"/>
            <a:ext cx="3032979" cy="315906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UN DÍA COMO HOY CUMPLIRÍA AÑOS PEDRITO SAN HUESO | El niño mártir que  veneran los estudiantes salteños - Con Criterio Salta">
            <a:extLst>
              <a:ext uri="{FF2B5EF4-FFF2-40B4-BE49-F238E27FC236}">
                <a16:creationId xmlns:a16="http://schemas.microsoft.com/office/drawing/2014/main" id="{B827DD65-A43E-FEA0-CFAB-4BDE933DD9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4286" b="-4"/>
          <a:stretch>
            <a:fillRect/>
          </a:stretch>
        </p:blipFill>
        <p:spPr bwMode="auto">
          <a:xfrm>
            <a:off x="8416670" y="4038152"/>
            <a:ext cx="3032979" cy="2115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534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089" name="Straight Connector 307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90" name="Straight Connector 308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091" name="Rectangle 3082">
            <a:extLst>
              <a:ext uri="{FF2B5EF4-FFF2-40B4-BE49-F238E27FC236}">
                <a16:creationId xmlns:a16="http://schemas.microsoft.com/office/drawing/2014/main" id="{0EECA69B-4C2A-7F31-8019-E90DB3BD4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3074" name="Picture 2">
            <a:extLst>
              <a:ext uri="{FF2B5EF4-FFF2-40B4-BE49-F238E27FC236}">
                <a16:creationId xmlns:a16="http://schemas.microsoft.com/office/drawing/2014/main" id="{70A93D04-020A-C845-F684-658B525B9BF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545" t="12741" r="6546" b="10651"/>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092" name="Rectangle 3084">
            <a:extLst>
              <a:ext uri="{FF2B5EF4-FFF2-40B4-BE49-F238E27FC236}">
                <a16:creationId xmlns:a16="http://schemas.microsoft.com/office/drawing/2014/main" id="{1103FDB8-D911-F8F8-F9EC-FB7FF5435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4324"/>
            <a:ext cx="12192000" cy="2573677"/>
          </a:xfrm>
          <a:prstGeom prst="rect">
            <a:avLst/>
          </a:prstGeom>
          <a:gradFill>
            <a:gsLst>
              <a:gs pos="0">
                <a:schemeClr val="bg1">
                  <a:alpha val="0"/>
                </a:schemeClr>
              </a:gs>
              <a:gs pos="46000">
                <a:schemeClr val="bg1">
                  <a:alpha val="17000"/>
                </a:schemeClr>
              </a:gs>
              <a:gs pos="65000">
                <a:schemeClr val="bg1">
                  <a:alpha val="29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ítulo 1">
            <a:extLst>
              <a:ext uri="{FF2B5EF4-FFF2-40B4-BE49-F238E27FC236}">
                <a16:creationId xmlns:a16="http://schemas.microsoft.com/office/drawing/2014/main" id="{0C765FB3-EA20-3B06-6B3B-0E2B9FA3CF5D}"/>
              </a:ext>
            </a:extLst>
          </p:cNvPr>
          <p:cNvSpPr>
            <a:spLocks noGrp="1"/>
          </p:cNvSpPr>
          <p:nvPr>
            <p:ph type="title"/>
          </p:nvPr>
        </p:nvSpPr>
        <p:spPr>
          <a:xfrm>
            <a:off x="320040" y="5702710"/>
            <a:ext cx="7983068" cy="974347"/>
          </a:xfrm>
          <a:ln>
            <a:noFill/>
          </a:ln>
        </p:spPr>
        <p:txBody>
          <a:bodyPr vert="horz" lIns="91440" tIns="45720" rIns="91440" bIns="45720" rtlCol="0" anchor="ctr">
            <a:normAutofit/>
          </a:bodyPr>
          <a:lstStyle/>
          <a:p>
            <a:pPr>
              <a:lnSpc>
                <a:spcPct val="90000"/>
              </a:lnSpc>
            </a:pPr>
            <a:r>
              <a:rPr lang="en-US" sz="2800"/>
              <a:t>¿cómo caracterizar el género fantástico cultivado por Mariana Enríquez?</a:t>
            </a:r>
          </a:p>
        </p:txBody>
      </p:sp>
    </p:spTree>
    <p:extLst>
      <p:ext uri="{BB962C8B-B14F-4D97-AF65-F5344CB8AC3E}">
        <p14:creationId xmlns:p14="http://schemas.microsoft.com/office/powerpoint/2010/main" val="1558813026"/>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94451" y="4340505"/>
            <a:ext cx="4234394" cy="2142078"/>
          </a:xfrm>
        </p:spPr>
        <p:txBody>
          <a:bodyPr anchor="t">
            <a:normAutofit/>
          </a:bodyPr>
          <a:lstStyle/>
          <a:p>
            <a:r>
              <a:rPr lang="es-AR" sz="2000" dirty="0">
                <a:solidFill>
                  <a:schemeClr val="bg1"/>
                </a:solidFill>
                <a:latin typeface="Calibri" panose="020F0502020204030204" pitchFamily="34" charset="0"/>
                <a:ea typeface="Calibri" panose="020F0502020204030204" pitchFamily="34" charset="0"/>
                <a:cs typeface="Calibri" panose="020F0502020204030204" pitchFamily="34" charset="0"/>
              </a:rPr>
              <a:t>Una soga que pica a su dueño</a:t>
            </a:r>
          </a:p>
          <a:p>
            <a:r>
              <a:rPr lang="es-AR" sz="2000" dirty="0">
                <a:solidFill>
                  <a:schemeClr val="bg1"/>
                </a:solidFill>
                <a:latin typeface="Calibri" panose="020F0502020204030204" pitchFamily="34" charset="0"/>
                <a:ea typeface="Calibri" panose="020F0502020204030204" pitchFamily="34" charset="0"/>
                <a:cs typeface="Calibri" panose="020F0502020204030204" pitchFamily="34" charset="0"/>
              </a:rPr>
              <a:t>Dos personas que tienen sueños parecidos o “complementarios”</a:t>
            </a:r>
          </a:p>
          <a:p>
            <a:r>
              <a:rPr lang="es-AR" sz="2000" dirty="0">
                <a:solidFill>
                  <a:schemeClr val="bg1"/>
                </a:solidFill>
                <a:latin typeface="Calibri" panose="020F0502020204030204" pitchFamily="34" charset="0"/>
                <a:ea typeface="Calibri" panose="020F0502020204030204" pitchFamily="34" charset="0"/>
                <a:cs typeface="Calibri" panose="020F0502020204030204" pitchFamily="34" charset="0"/>
              </a:rPr>
              <a:t>Un elemento que desaparece ante nuestros ojos (o casi)</a:t>
            </a:r>
          </a:p>
          <a:p>
            <a:endParaRPr lang="es-AR" sz="2000" dirty="0"/>
          </a:p>
          <a:p>
            <a:pPr>
              <a:buNone/>
            </a:pPr>
            <a:endParaRPr lang="es-AR" sz="2000"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rcRect l="22648" r="22648"/>
          <a:stretch/>
        </p:blipFill>
        <p:spPr>
          <a:xfrm>
            <a:off x="6387390" y="1497900"/>
            <a:ext cx="5453545" cy="4984683"/>
          </a:xfrm>
          <a:prstGeom prst="rect">
            <a:avLst/>
          </a:prstGeom>
        </p:spPr>
      </p:pic>
      <p:sp>
        <p:nvSpPr>
          <p:cNvPr id="8" name="CuadroTexto 7">
            <a:extLst>
              <a:ext uri="{FF2B5EF4-FFF2-40B4-BE49-F238E27FC236}">
                <a16:creationId xmlns:a16="http://schemas.microsoft.com/office/drawing/2014/main" id="{BC04F57F-5425-8867-75FE-6D3FE05BCCE6}"/>
              </a:ext>
            </a:extLst>
          </p:cNvPr>
          <p:cNvSpPr txBox="1"/>
          <p:nvPr/>
        </p:nvSpPr>
        <p:spPr>
          <a:xfrm>
            <a:off x="351065" y="2922377"/>
            <a:ext cx="5059135" cy="830997"/>
          </a:xfrm>
          <a:prstGeom prst="rect">
            <a:avLst/>
          </a:prstGeom>
          <a:noFill/>
        </p:spPr>
        <p:txBody>
          <a:bodyPr wrap="square">
            <a:spAutoFit/>
          </a:bodyPr>
          <a:lstStyle/>
          <a:p>
            <a:r>
              <a:rPr lang="es-AR" sz="2400" dirty="0">
                <a:solidFill>
                  <a:schemeClr val="bg1"/>
                </a:solidFill>
                <a:latin typeface="Calibri" panose="020F0502020204030204" pitchFamily="34" charset="0"/>
                <a:ea typeface="Calibri" panose="020F0502020204030204" pitchFamily="34" charset="0"/>
                <a:cs typeface="Calibri" panose="020F0502020204030204" pitchFamily="34" charset="0"/>
              </a:rPr>
              <a:t>El punto de partida para lo fantástico es la existencia de un hecho insólito</a:t>
            </a:r>
            <a:endParaRPr lang="es-CL"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CuadroTexto 12">
            <a:extLst>
              <a:ext uri="{FF2B5EF4-FFF2-40B4-BE49-F238E27FC236}">
                <a16:creationId xmlns:a16="http://schemas.microsoft.com/office/drawing/2014/main" id="{59168DCA-7EC0-F62A-73AC-00BA14D0FB69}"/>
              </a:ext>
            </a:extLst>
          </p:cNvPr>
          <p:cNvSpPr txBox="1"/>
          <p:nvPr/>
        </p:nvSpPr>
        <p:spPr>
          <a:xfrm>
            <a:off x="2664732" y="592401"/>
            <a:ext cx="8597351" cy="523220"/>
          </a:xfrm>
          <a:prstGeom prst="rect">
            <a:avLst/>
          </a:prstGeom>
          <a:noFill/>
        </p:spPr>
        <p:txBody>
          <a:bodyPr wrap="square" rtlCol="0">
            <a:spAutoFit/>
          </a:bodyPr>
          <a:lstStyle/>
          <a:p>
            <a:r>
              <a:rPr lang="es-CL" sz="2800" spc="300" dirty="0">
                <a:solidFill>
                  <a:srgbClr val="FFC000"/>
                </a:solidFill>
                <a:latin typeface="Calibri" panose="020F0502020204030204" pitchFamily="34" charset="0"/>
                <a:ea typeface="Calibri" panose="020F0502020204030204" pitchFamily="34" charset="0"/>
                <a:cs typeface="Calibri" panose="020F0502020204030204" pitchFamily="34" charset="0"/>
              </a:rPr>
              <a:t>LO FANTÁSTICO SEGÚN TZVETAN TODOROV</a:t>
            </a:r>
          </a:p>
        </p:txBody>
      </p:sp>
      <p:pic>
        <p:nvPicPr>
          <p:cNvPr id="4098" name="Picture 2" descr="Tzvetan Todorov">
            <a:extLst>
              <a:ext uri="{FF2B5EF4-FFF2-40B4-BE49-F238E27FC236}">
                <a16:creationId xmlns:a16="http://schemas.microsoft.com/office/drawing/2014/main" id="{8F9DB6EC-C3C4-81BB-5048-D85C167790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065" y="231790"/>
            <a:ext cx="1523429" cy="15234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159933" y="995318"/>
            <a:ext cx="9872134" cy="1193968"/>
          </a:xfrm>
          <a:solidFill>
            <a:srgbClr val="FFFFFF"/>
          </a:solidFill>
          <a:ln w="38100">
            <a:solidFill>
              <a:srgbClr val="7F7F7F"/>
            </a:solidFill>
            <a:miter lim="800000"/>
          </a:ln>
          <a:scene3d>
            <a:camera prst="orthographicFront"/>
            <a:lightRig rig="threePt" dir="t"/>
          </a:scene3d>
        </p:spPr>
        <p:txBody>
          <a:bodyPr>
            <a:normAutofit/>
          </a:bodyPr>
          <a:lstStyle/>
          <a:p>
            <a:pPr algn="ctr"/>
            <a:r>
              <a:rPr lang="es-AR" sz="3600" dirty="0">
                <a:solidFill>
                  <a:srgbClr val="3F3F3F"/>
                </a:solidFill>
              </a:rPr>
              <a:t>El hecho insólito admite dos explicaciones al mismo tiempo</a:t>
            </a:r>
          </a:p>
        </p:txBody>
      </p:sp>
      <p:sp>
        <p:nvSpPr>
          <p:cNvPr id="5" name="4 Marcador de contenido"/>
          <p:cNvSpPr>
            <a:spLocks noGrp="1"/>
          </p:cNvSpPr>
          <p:nvPr>
            <p:ph sz="half" idx="1"/>
          </p:nvPr>
        </p:nvSpPr>
        <p:spPr>
          <a:xfrm>
            <a:off x="1476915" y="2888250"/>
            <a:ext cx="4297351" cy="2959777"/>
          </a:xfrm>
          <a:scene3d>
            <a:camera prst="orthographicFront"/>
            <a:lightRig rig="threePt" dir="t"/>
          </a:scene3d>
        </p:spPr>
        <p:txBody>
          <a:bodyPr anchor="t">
            <a:normAutofit/>
          </a:bodyPr>
          <a:lstStyle/>
          <a:p>
            <a:r>
              <a:rPr lang="es-AR" dirty="0">
                <a:latin typeface="Calibri" panose="020F0502020204030204" pitchFamily="34" charset="0"/>
                <a:ea typeface="Calibri" panose="020F0502020204030204" pitchFamily="34" charset="0"/>
                <a:cs typeface="Calibri" panose="020F0502020204030204" pitchFamily="34" charset="0"/>
              </a:rPr>
              <a:t>Una es sobrenatural. Está fuera de la lógica de este mundo.	</a:t>
            </a:r>
          </a:p>
        </p:txBody>
      </p:sp>
      <p:sp>
        <p:nvSpPr>
          <p:cNvPr id="6" name="5 Marcador de contenido"/>
          <p:cNvSpPr>
            <a:spLocks noGrp="1"/>
          </p:cNvSpPr>
          <p:nvPr>
            <p:ph sz="half" idx="2"/>
          </p:nvPr>
        </p:nvSpPr>
        <p:spPr>
          <a:xfrm>
            <a:off x="6417731" y="2888250"/>
            <a:ext cx="4292594" cy="2959778"/>
          </a:xfrm>
          <a:scene3d>
            <a:camera prst="orthographicFront"/>
            <a:lightRig rig="threePt" dir="t"/>
          </a:scene3d>
        </p:spPr>
        <p:txBody>
          <a:bodyPr anchor="t">
            <a:normAutofit/>
          </a:bodyPr>
          <a:lstStyle/>
          <a:p>
            <a:r>
              <a:rPr lang="es-AR" dirty="0">
                <a:latin typeface="Calibri" panose="020F0502020204030204" pitchFamily="34" charset="0"/>
                <a:ea typeface="Calibri" panose="020F0502020204030204" pitchFamily="34" charset="0"/>
                <a:cs typeface="Calibri" panose="020F0502020204030204" pitchFamily="34" charset="0"/>
              </a:rPr>
              <a:t>La otra es lógica, racional: pertenece a nuestro mundo tal como lo conocemos.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2" name="Straight Connector 12">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14">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4" name="Rectangle 16">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4 Título"/>
          <p:cNvSpPr>
            <a:spLocks noGrp="1"/>
          </p:cNvSpPr>
          <p:nvPr>
            <p:ph type="title"/>
          </p:nvPr>
        </p:nvSpPr>
        <p:spPr>
          <a:xfrm>
            <a:off x="703400" y="871758"/>
            <a:ext cx="5867401" cy="3871143"/>
          </a:xfrm>
        </p:spPr>
        <p:txBody>
          <a:bodyPr vert="horz" lIns="91440" tIns="45720" rIns="91440" bIns="45720" rtlCol="0" anchor="t">
            <a:normAutofit/>
          </a:bodyPr>
          <a:lstStyle/>
          <a:p>
            <a:r>
              <a:rPr lang="en-US" sz="5400"/>
              <a:t>Mientras dure la vacilación entre ambas explicaciones…</a:t>
            </a:r>
          </a:p>
        </p:txBody>
      </p:sp>
      <p:sp>
        <p:nvSpPr>
          <p:cNvPr id="7" name="6 Marcador de texto"/>
          <p:cNvSpPr>
            <a:spLocks noGrp="1"/>
          </p:cNvSpPr>
          <p:nvPr>
            <p:ph type="body" sz="half" idx="2"/>
          </p:nvPr>
        </p:nvSpPr>
        <p:spPr>
          <a:xfrm>
            <a:off x="721688" y="4785543"/>
            <a:ext cx="5400675" cy="1005657"/>
          </a:xfrm>
        </p:spPr>
        <p:txBody>
          <a:bodyPr vert="horz" lIns="91440" tIns="45720" rIns="91440" bIns="45720" rtlCol="0" anchor="b">
            <a:normAutofit/>
          </a:bodyPr>
          <a:lstStyle/>
          <a:p>
            <a:r>
              <a:rPr lang="en-US" sz="2000" b="1"/>
              <a:t>…el relato será fantástico.</a:t>
            </a:r>
          </a:p>
        </p:txBody>
      </p:sp>
      <p:cxnSp>
        <p:nvCxnSpPr>
          <p:cNvPr id="25" name="Straight Connector 18">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5715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5715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7 Marcador de posición de imagen" descr="signo.jpg"/>
          <p:cNvPicPr>
            <a:picLocks noGrp="1" noChangeAspect="1"/>
          </p:cNvPicPr>
          <p:nvPr>
            <p:ph type="pic" idx="1"/>
          </p:nvPr>
        </p:nvPicPr>
        <p:blipFill>
          <a:blip r:embed="rId2" cstate="print"/>
          <a:srcRect l="10963" r="12671"/>
          <a:stretch>
            <a:fillRect/>
          </a:stretch>
        </p:blipFill>
        <p:spPr>
          <a:xfrm>
            <a:off x="7315200" y="723900"/>
            <a:ext cx="4076700" cy="54102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4" name="Rectangle 513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4 Título"/>
          <p:cNvSpPr>
            <a:spLocks noGrp="1"/>
          </p:cNvSpPr>
          <p:nvPr>
            <p:ph type="title"/>
          </p:nvPr>
        </p:nvSpPr>
        <p:spPr>
          <a:xfrm>
            <a:off x="704088" y="914400"/>
            <a:ext cx="5195889" cy="1316736"/>
          </a:xfrm>
        </p:spPr>
        <p:txBody>
          <a:bodyPr>
            <a:normAutofit/>
          </a:bodyPr>
          <a:lstStyle/>
          <a:p>
            <a:pPr>
              <a:lnSpc>
                <a:spcPct val="90000"/>
              </a:lnSpc>
            </a:pPr>
            <a:r>
              <a:rPr lang="es-AR" sz="2800">
                <a:latin typeface="Calibri" panose="020F0502020204030204" pitchFamily="34" charset="0"/>
                <a:ea typeface="Calibri" panose="020F0502020204030204" pitchFamily="34" charset="0"/>
                <a:cs typeface="Calibri" panose="020F0502020204030204" pitchFamily="34" charset="0"/>
              </a:rPr>
              <a:t>Lo fantástico existe mientras exista </a:t>
            </a:r>
            <a:r>
              <a:rPr lang="es-AR" sz="2800" b="1">
                <a:latin typeface="Calibri" panose="020F0502020204030204" pitchFamily="34" charset="0"/>
                <a:ea typeface="Calibri" panose="020F0502020204030204" pitchFamily="34" charset="0"/>
                <a:cs typeface="Calibri" panose="020F0502020204030204" pitchFamily="34" charset="0"/>
              </a:rPr>
              <a:t>la duda o vacilación</a:t>
            </a:r>
          </a:p>
        </p:txBody>
      </p:sp>
      <p:cxnSp>
        <p:nvCxnSpPr>
          <p:cNvPr id="5136" name="Straight Connector 5135">
            <a:extLst>
              <a:ext uri="{FF2B5EF4-FFF2-40B4-BE49-F238E27FC236}">
                <a16:creationId xmlns:a16="http://schemas.microsoft.com/office/drawing/2014/main" id="{4583FD9E-C5A7-96F7-951D-7D292013CD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5 Marcador de contenido"/>
          <p:cNvSpPr>
            <a:spLocks noGrp="1"/>
          </p:cNvSpPr>
          <p:nvPr>
            <p:ph idx="1"/>
          </p:nvPr>
        </p:nvSpPr>
        <p:spPr>
          <a:xfrm>
            <a:off x="704088" y="2231136"/>
            <a:ext cx="5195889" cy="3931920"/>
          </a:xfrm>
        </p:spPr>
        <p:txBody>
          <a:bodyPr>
            <a:normAutofit/>
          </a:bodyPr>
          <a:lstStyle/>
          <a:p>
            <a:pPr>
              <a:buNone/>
            </a:pPr>
            <a:r>
              <a:rPr lang="es-AR" b="1">
                <a:latin typeface="Calibri" panose="020F0502020204030204" pitchFamily="34" charset="0"/>
                <a:ea typeface="Calibri" panose="020F0502020204030204" pitchFamily="34" charset="0"/>
                <a:cs typeface="Calibri" panose="020F0502020204030204" pitchFamily="34" charset="0"/>
              </a:rPr>
              <a:t>	</a:t>
            </a:r>
            <a:r>
              <a:rPr lang="es-AR" dirty="0">
                <a:latin typeface="Calibri" panose="020F0502020204030204" pitchFamily="34" charset="0"/>
                <a:ea typeface="Calibri" panose="020F0502020204030204" pitchFamily="34" charset="0"/>
                <a:cs typeface="Calibri" panose="020F0502020204030204" pitchFamily="34" charset="0"/>
              </a:rPr>
              <a:t>Por eso Todorov  dice que lo fantástico es evanescente, es decir, efímero. </a:t>
            </a:r>
          </a:p>
          <a:p>
            <a:pPr>
              <a:buNone/>
            </a:pPr>
            <a:endParaRPr lang="es-AR" dirty="0"/>
          </a:p>
        </p:txBody>
      </p:sp>
      <p:pic>
        <p:nvPicPr>
          <p:cNvPr id="5122" name="Picture 2">
            <a:extLst>
              <a:ext uri="{FF2B5EF4-FFF2-40B4-BE49-F238E27FC236}">
                <a16:creationId xmlns:a16="http://schemas.microsoft.com/office/drawing/2014/main" id="{E7265568-24AE-EB7C-BC88-DF216BE3A7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864" r="2896"/>
          <a:stretch>
            <a:fillRect/>
          </a:stretch>
        </p:blipFill>
        <p:spPr bwMode="auto">
          <a:xfrm>
            <a:off x="6420752" y="731520"/>
            <a:ext cx="5055865" cy="54223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0189672B-D114-B7EF-5025-D1DABA48BE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917" y="194654"/>
            <a:ext cx="11500828" cy="5495926"/>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FF7DDBD0-542C-317B-ECB0-586F84DDF357}"/>
              </a:ext>
            </a:extLst>
          </p:cNvPr>
          <p:cNvSpPr txBox="1"/>
          <p:nvPr/>
        </p:nvSpPr>
        <p:spPr>
          <a:xfrm>
            <a:off x="366917" y="5992238"/>
            <a:ext cx="2998853" cy="646331"/>
          </a:xfrm>
          <a:prstGeom prst="rect">
            <a:avLst/>
          </a:prstGeom>
          <a:noFill/>
        </p:spPr>
        <p:txBody>
          <a:bodyPr wrap="square" rtlCol="0">
            <a:spAutoFit/>
          </a:bodyPr>
          <a:lstStyle/>
          <a:p>
            <a:pPr algn="ctr"/>
            <a:r>
              <a:rPr lang="es-CL" sz="3600" dirty="0">
                <a:solidFill>
                  <a:schemeClr val="bg1"/>
                </a:solidFill>
                <a:latin typeface="Calibri" panose="020F0502020204030204" pitchFamily="34" charset="0"/>
                <a:ea typeface="Calibri" panose="020F0502020204030204" pitchFamily="34" charset="0"/>
                <a:cs typeface="Calibri" panose="020F0502020204030204" pitchFamily="34" charset="0"/>
              </a:rPr>
              <a:t>LO EXTRAÑO</a:t>
            </a:r>
          </a:p>
        </p:txBody>
      </p:sp>
      <p:sp>
        <p:nvSpPr>
          <p:cNvPr id="9" name="CuadroTexto 8">
            <a:extLst>
              <a:ext uri="{FF2B5EF4-FFF2-40B4-BE49-F238E27FC236}">
                <a16:creationId xmlns:a16="http://schemas.microsoft.com/office/drawing/2014/main" id="{576BC172-6FDE-CC63-076D-30814B6EEE3E}"/>
              </a:ext>
            </a:extLst>
          </p:cNvPr>
          <p:cNvSpPr txBox="1"/>
          <p:nvPr/>
        </p:nvSpPr>
        <p:spPr>
          <a:xfrm>
            <a:off x="4352015" y="6017015"/>
            <a:ext cx="2998853" cy="646331"/>
          </a:xfrm>
          <a:prstGeom prst="rect">
            <a:avLst/>
          </a:prstGeom>
          <a:noFill/>
        </p:spPr>
        <p:txBody>
          <a:bodyPr wrap="square" rtlCol="0">
            <a:spAutoFit/>
          </a:bodyPr>
          <a:lstStyle/>
          <a:p>
            <a:pPr algn="ctr"/>
            <a:r>
              <a:rPr lang="es-CL" sz="3600" dirty="0">
                <a:solidFill>
                  <a:schemeClr val="bg1"/>
                </a:solidFill>
                <a:latin typeface="Calibri" panose="020F0502020204030204" pitchFamily="34" charset="0"/>
                <a:ea typeface="Calibri" panose="020F0502020204030204" pitchFamily="34" charset="0"/>
                <a:cs typeface="Calibri" panose="020F0502020204030204" pitchFamily="34" charset="0"/>
              </a:rPr>
              <a:t>LO FANTÁTICO</a:t>
            </a:r>
          </a:p>
        </p:txBody>
      </p:sp>
      <p:sp>
        <p:nvSpPr>
          <p:cNvPr id="12" name="CuadroTexto 11">
            <a:extLst>
              <a:ext uri="{FF2B5EF4-FFF2-40B4-BE49-F238E27FC236}">
                <a16:creationId xmlns:a16="http://schemas.microsoft.com/office/drawing/2014/main" id="{AF213607-BFC1-1F7C-FE85-B25B1A858B68}"/>
              </a:ext>
            </a:extLst>
          </p:cNvPr>
          <p:cNvSpPr txBox="1"/>
          <p:nvPr/>
        </p:nvSpPr>
        <p:spPr>
          <a:xfrm>
            <a:off x="8365787" y="6013775"/>
            <a:ext cx="3495473" cy="646331"/>
          </a:xfrm>
          <a:prstGeom prst="rect">
            <a:avLst/>
          </a:prstGeom>
          <a:noFill/>
        </p:spPr>
        <p:txBody>
          <a:bodyPr wrap="square" rtlCol="0">
            <a:spAutoFit/>
          </a:bodyPr>
          <a:lstStyle/>
          <a:p>
            <a:pPr algn="ctr"/>
            <a:r>
              <a:rPr lang="es-CL" sz="3600" dirty="0">
                <a:solidFill>
                  <a:schemeClr val="bg1"/>
                </a:solidFill>
                <a:latin typeface="Calibri" panose="020F0502020204030204" pitchFamily="34" charset="0"/>
                <a:ea typeface="Calibri" panose="020F0502020204030204" pitchFamily="34" charset="0"/>
                <a:cs typeface="Calibri" panose="020F0502020204030204" pitchFamily="34" charset="0"/>
              </a:rPr>
              <a:t>LO MARAVILLOSO</a:t>
            </a:r>
          </a:p>
        </p:txBody>
      </p:sp>
    </p:spTree>
    <p:extLst>
      <p:ext uri="{BB962C8B-B14F-4D97-AF65-F5344CB8AC3E}">
        <p14:creationId xmlns:p14="http://schemas.microsoft.com/office/powerpoint/2010/main" val="2843571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77" name="Straight Connector 7176">
            <a:extLst>
              <a:ext uri="{FF2B5EF4-FFF2-40B4-BE49-F238E27FC236}">
                <a16:creationId xmlns:a16="http://schemas.microsoft.com/office/drawing/2014/main" id="{F2B951FD-94F7-E138-3EC2-A66A551D91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71CE77C3-0BFF-E34C-C1E4-2DC435CEC27C}"/>
              </a:ext>
            </a:extLst>
          </p:cNvPr>
          <p:cNvSpPr>
            <a:spLocks noGrp="1"/>
          </p:cNvSpPr>
          <p:nvPr>
            <p:ph idx="1"/>
          </p:nvPr>
        </p:nvSpPr>
        <p:spPr>
          <a:xfrm>
            <a:off x="376822" y="556790"/>
            <a:ext cx="6328778" cy="5742861"/>
          </a:xfrm>
        </p:spPr>
        <p:txBody>
          <a:bodyPr>
            <a:normAutofit lnSpcReduction="10000"/>
          </a:bodyPr>
          <a:lstStyle/>
          <a:p>
            <a:pPr marL="0" indent="0" algn="just">
              <a:lnSpc>
                <a:spcPct val="100000"/>
              </a:lnSpc>
              <a:buNone/>
            </a:pPr>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La dictadura argentina del 76 al 83 coincidió con mi infancia; después vinieron los años de la </a:t>
            </a:r>
            <a:r>
              <a:rPr lang="es-MX" sz="1800" dirty="0" err="1">
                <a:solidFill>
                  <a:schemeClr val="bg1"/>
                </a:solidFill>
                <a:latin typeface="Calibri" panose="020F0502020204030204" pitchFamily="34" charset="0"/>
                <a:ea typeface="Calibri" panose="020F0502020204030204" pitchFamily="34" charset="0"/>
                <a:cs typeface="Calibri" panose="020F0502020204030204" pitchFamily="34" charset="0"/>
              </a:rPr>
              <a:t>posdictadura</a:t>
            </a:r>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 y se supo todo lo que había ocurrido. Fue una dictadura con un tipo de horror que no era muy público, las cárceles y los asesinatos eran clandestinos, era algo muy fantasmal. Aparece en la historia porque está muy presente en el cotidiano realista de Argentina. La dictadura se terminó formalmente, pero sus efectos traumáticos siguen existiendo. Es bastante difícil escapar de eso.</a:t>
            </a:r>
          </a:p>
          <a:p>
            <a:pPr marL="0" indent="0" algn="just">
              <a:lnSpc>
                <a:spcPct val="100000"/>
              </a:lnSpc>
              <a:buNone/>
            </a:pPr>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Por otro lado, es algo en lo que a mí me interesa trabajar, porque creo que en el tratamiento desde el género del horror de la dictadura hay una especie de elaboración del trauma. Sobre todo cuando es un trauma infantil. No sé si ayuda a entender en el sentido de entender los hechos, pero creo que el horror latinoamericano tiene que hablar de lo político, tiene que hablar de lo social, de lo cotidiano, porque es ahí donde opera. Creo que el terror no puede ser ya el terror de las casas embrujadas y los cementerios, tiene que incorporar una dimensión contemporánea.</a:t>
            </a:r>
          </a:p>
          <a:p>
            <a:pPr marL="0" indent="0" algn="just">
              <a:lnSpc>
                <a:spcPct val="100000"/>
              </a:lnSpc>
              <a:buNone/>
            </a:pPr>
            <a:endPar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lgn="r">
              <a:lnSpc>
                <a:spcPct val="100000"/>
              </a:lnSpc>
              <a:buNone/>
            </a:pPr>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Mariana Enríquez</a:t>
            </a:r>
            <a:endPar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7170" name="Picture 2" descr="mariana enriquez 2">
            <a:extLst>
              <a:ext uri="{FF2B5EF4-FFF2-40B4-BE49-F238E27FC236}">
                <a16:creationId xmlns:a16="http://schemas.microsoft.com/office/drawing/2014/main" id="{A8D23693-DC82-B03A-CD87-FFCD88FBB3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72" t="242" r="22438" b="-244"/>
          <a:stretch>
            <a:fillRect/>
          </a:stretch>
        </p:blipFill>
        <p:spPr bwMode="auto">
          <a:xfrm>
            <a:off x="6705600" y="-1555"/>
            <a:ext cx="5486400" cy="6859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977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63247E-A55F-AD36-B760-0AE57282E6C6}"/>
              </a:ext>
            </a:extLst>
          </p:cNvPr>
          <p:cNvSpPr>
            <a:spLocks noGrp="1"/>
          </p:cNvSpPr>
          <p:nvPr>
            <p:ph type="title"/>
          </p:nvPr>
        </p:nvSpPr>
        <p:spPr/>
        <p:txBody>
          <a:bodyPr>
            <a:normAutofit fontScale="90000"/>
          </a:bodyPr>
          <a:lstStyle/>
          <a:p>
            <a:r>
              <a:rPr lang="es-CL" dirty="0"/>
              <a:t>Según </a:t>
            </a:r>
            <a:r>
              <a:rPr lang="es-CL" dirty="0" err="1"/>
              <a:t>bajtin</a:t>
            </a:r>
            <a:r>
              <a:rPr lang="es-CL" dirty="0"/>
              <a:t>, el cronotopo de lo fantástico es el cronotopo del umbral</a:t>
            </a:r>
          </a:p>
        </p:txBody>
      </p:sp>
      <p:sp>
        <p:nvSpPr>
          <p:cNvPr id="3" name="Marcador de contenido 2">
            <a:extLst>
              <a:ext uri="{FF2B5EF4-FFF2-40B4-BE49-F238E27FC236}">
                <a16:creationId xmlns:a16="http://schemas.microsoft.com/office/drawing/2014/main" id="{03AD7A63-42E8-7644-4410-FC0BC914E60F}"/>
              </a:ext>
            </a:extLst>
          </p:cNvPr>
          <p:cNvSpPr>
            <a:spLocks noGrp="1"/>
          </p:cNvSpPr>
          <p:nvPr>
            <p:ph idx="1"/>
          </p:nvPr>
        </p:nvSpPr>
        <p:spPr/>
        <p:txBody>
          <a:bodyPr/>
          <a:lstStyle/>
          <a:p>
            <a:r>
              <a:rPr lang="es-MX" dirty="0" err="1"/>
              <a:t>Bajtin</a:t>
            </a:r>
            <a:r>
              <a:rPr lang="es-MX" dirty="0"/>
              <a:t> da dos significaciones al cronotopo del umbral, éste puede ser “el umbral como lugar/tiempo- cronotopo del encuentro” (</a:t>
            </a:r>
            <a:r>
              <a:rPr lang="es-MX" dirty="0" err="1"/>
              <a:t>Bajtin</a:t>
            </a:r>
            <a:r>
              <a:rPr lang="es-MX" dirty="0"/>
              <a:t>, 1989: 258), pero también “lugar/tiempo de la crisis y la ruptura” (</a:t>
            </a:r>
            <a:r>
              <a:rPr lang="es-MX" dirty="0" err="1"/>
              <a:t>Bajtin</a:t>
            </a:r>
            <a:r>
              <a:rPr lang="es-MX" dirty="0"/>
              <a:t>, 1989: 258). En éste se dará un encuentro entre mundos o lugares distintos, pero, al ser dos sitios que no deberían tener contigüidad, se convierte en un sitio de crisis y ruptura con relación al sentido de realidad que nos ha sido impuesto.</a:t>
            </a:r>
          </a:p>
          <a:p>
            <a:r>
              <a:rPr lang="es-MX" dirty="0"/>
              <a:t>Por lo tanto, se dice que el cronotopo del umbral o frontera se conecta con los fantástico pues es un cronotopo que conecta dos realidades ontológicas diferentes</a:t>
            </a:r>
          </a:p>
          <a:p>
            <a:r>
              <a:rPr lang="es-MX" dirty="0"/>
              <a:t>Puede definirse, en pocas palabras, como el paso de un mundo a otro fantástico o maravilloso por el sencillo procedimiento de pasar la puerta</a:t>
            </a:r>
          </a:p>
          <a:p>
            <a:endParaRPr lang="es-CL" dirty="0"/>
          </a:p>
        </p:txBody>
      </p:sp>
    </p:spTree>
    <p:extLst>
      <p:ext uri="{BB962C8B-B14F-4D97-AF65-F5344CB8AC3E}">
        <p14:creationId xmlns:p14="http://schemas.microsoft.com/office/powerpoint/2010/main" val="677775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E38E1BDB-0091-EAB3-D99C-BC6A6CCAC0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930" r="15732" b="-1"/>
          <a:stretch>
            <a:fillRect/>
          </a:stretch>
        </p:blipFill>
        <p:spPr bwMode="auto">
          <a:xfrm>
            <a:off x="20" y="10"/>
            <a:ext cx="5686740" cy="6857990"/>
          </a:xfrm>
          <a:prstGeom prst="rect">
            <a:avLst/>
          </a:prstGeom>
          <a:noFill/>
          <a:extLst>
            <a:ext uri="{909E8E84-426E-40DD-AFC4-6F175D3DCCD1}">
              <a14:hiddenFill xmlns:a14="http://schemas.microsoft.com/office/drawing/2010/main">
                <a:solidFill>
                  <a:srgbClr val="FFFFFF"/>
                </a:solidFill>
              </a14:hiddenFill>
            </a:ext>
          </a:extLst>
        </p:spPr>
      </p:pic>
      <p:cxnSp>
        <p:nvCxnSpPr>
          <p:cNvPr id="4105" name="Straight Connector 4104">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22739" y="722376"/>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680EA032-43C3-B2A1-A5CC-C0D54F078248}"/>
              </a:ext>
            </a:extLst>
          </p:cNvPr>
          <p:cNvSpPr>
            <a:spLocks noGrp="1"/>
          </p:cNvSpPr>
          <p:nvPr>
            <p:ph idx="1"/>
          </p:nvPr>
        </p:nvSpPr>
        <p:spPr>
          <a:xfrm>
            <a:off x="5954486" y="1110345"/>
            <a:ext cx="5946715" cy="5058419"/>
          </a:xfrm>
        </p:spPr>
        <p:txBody>
          <a:bodyPr>
            <a:normAutofit lnSpcReduction="10000"/>
          </a:bodyPr>
          <a:lstStyle/>
          <a:p>
            <a:pPr marL="0" indent="0" algn="just">
              <a:lnSpc>
                <a:spcPct val="100000"/>
              </a:lnSpc>
              <a:buNone/>
            </a:pPr>
            <a:r>
              <a:rPr lang="es-419" sz="1800" dirty="0"/>
              <a:t>“En «Cuando hablábamos con los muertos», Enríquez problematiza el espacio del hogar hasta convertirlo en un «entre» donde se da el cruce de dos mundos: el físico y aparentemente real de las chicas y uno que representa el «más allá», el lugar de los muertos. Este espacio intersticial en que se convierte la casa de la Pinocha dará pie a una lógica que reconfigura el espacio seguro y cotidiano del hogar y lo convierte en esa zona intermedia donde el diálogo con los muertos es posible […] </a:t>
            </a:r>
            <a:r>
              <a:rPr lang="es-CL" sz="1800" dirty="0"/>
              <a:t>Enríquez genera este umbral espacio-temporal donde surge la posibilidad de producir nuevas formas de interpelar el pasado argentino a través del contacto con el «más allá». La autora desactiva la lógica de lo real que parecía regir el texto e incluye dentro de este espacio intersticial el hecho sobrenatural. Este «tercer espacio» potencia una relectura acerca de la situación de los desaparecidos en Argentina.”</a:t>
            </a:r>
          </a:p>
          <a:p>
            <a:pPr algn="just">
              <a:lnSpc>
                <a:spcPct val="100000"/>
              </a:lnSpc>
            </a:pPr>
            <a:endParaRPr lang="es-CL" sz="1800" dirty="0"/>
          </a:p>
          <a:p>
            <a:pPr marL="0" indent="0" algn="r">
              <a:lnSpc>
                <a:spcPct val="100000"/>
              </a:lnSpc>
              <a:buNone/>
            </a:pPr>
            <a:r>
              <a:rPr lang="es-CL" sz="1800" dirty="0"/>
              <a:t>Lucía Leandro-Hernández</a:t>
            </a:r>
          </a:p>
          <a:p>
            <a:pPr algn="just">
              <a:lnSpc>
                <a:spcPct val="100000"/>
              </a:lnSpc>
            </a:pPr>
            <a:endParaRPr lang="es-CL" sz="1800" dirty="0"/>
          </a:p>
        </p:txBody>
      </p:sp>
    </p:spTree>
    <p:extLst>
      <p:ext uri="{BB962C8B-B14F-4D97-AF65-F5344CB8AC3E}">
        <p14:creationId xmlns:p14="http://schemas.microsoft.com/office/powerpoint/2010/main" val="3001455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162" name="Straight Connector 5161">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64" name="Straight Connector 5163">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5166" name="Rectangle 5165">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168" name="Rectangle 5167">
            <a:extLst>
              <a:ext uri="{FF2B5EF4-FFF2-40B4-BE49-F238E27FC236}">
                <a16:creationId xmlns:a16="http://schemas.microsoft.com/office/drawing/2014/main" id="{A5D67320-FCFD-4931-AAF7-C6C85332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48E5FAE-739F-5FFE-F956-E1ADE976088B}"/>
              </a:ext>
            </a:extLst>
          </p:cNvPr>
          <p:cNvSpPr>
            <a:spLocks noGrp="1"/>
          </p:cNvSpPr>
          <p:nvPr>
            <p:ph type="title"/>
          </p:nvPr>
        </p:nvSpPr>
        <p:spPr>
          <a:xfrm>
            <a:off x="172085" y="1289651"/>
            <a:ext cx="4532629" cy="5328862"/>
          </a:xfrm>
        </p:spPr>
        <p:txBody>
          <a:bodyPr vert="horz" lIns="91440" tIns="45720" rIns="91440" bIns="45720" rtlCol="0" anchor="t">
            <a:normAutofit/>
          </a:bodyPr>
          <a:lstStyle/>
          <a:p>
            <a:pPr>
              <a:lnSpc>
                <a:spcPct val="90000"/>
              </a:lnSpc>
            </a:pPr>
            <a:r>
              <a:rPr lang="es-MX" sz="1400" noProof="0" dirty="0">
                <a:latin typeface="Calibri" panose="020F0502020204030204" pitchFamily="34" charset="0"/>
                <a:ea typeface="Calibri" panose="020F0502020204030204" pitchFamily="34" charset="0"/>
                <a:cs typeface="Calibri" panose="020F0502020204030204" pitchFamily="34" charset="0"/>
              </a:rPr>
              <a:t>Y ahí estaba también la chica del subte. Pero ya no estaba sola. La acompañaba un grupo de mujeres de distintas edades, ninguna de ellas quemada. Cuando llegaron las cámaras, la chica del subte y sus compañeras se acercaron a la luz. Ella contó su historia, las otras asentían y aplaudían. La chica del subte dijo algo impresionante, brutal: </a:t>
            </a:r>
            <a:br>
              <a:rPr lang="es-MX" sz="1400" noProof="0" dirty="0">
                <a:latin typeface="Calibri" panose="020F0502020204030204" pitchFamily="34" charset="0"/>
                <a:ea typeface="Calibri" panose="020F0502020204030204" pitchFamily="34" charset="0"/>
                <a:cs typeface="Calibri" panose="020F0502020204030204" pitchFamily="34" charset="0"/>
              </a:rPr>
            </a:br>
            <a:br>
              <a:rPr lang="es-MX" sz="1400" noProof="0" dirty="0">
                <a:latin typeface="Calibri" panose="020F0502020204030204" pitchFamily="34" charset="0"/>
                <a:ea typeface="Calibri" panose="020F0502020204030204" pitchFamily="34" charset="0"/>
                <a:cs typeface="Calibri" panose="020F0502020204030204" pitchFamily="34" charset="0"/>
              </a:rPr>
            </a:br>
            <a:br>
              <a:rPr lang="es-MX" sz="1400" noProof="0" dirty="0">
                <a:latin typeface="Calibri" panose="020F0502020204030204" pitchFamily="34" charset="0"/>
                <a:ea typeface="Calibri" panose="020F0502020204030204" pitchFamily="34" charset="0"/>
                <a:cs typeface="Calibri" panose="020F0502020204030204" pitchFamily="34" charset="0"/>
              </a:rPr>
            </a:br>
            <a:r>
              <a:rPr lang="es-MX" sz="1400" noProof="0" dirty="0">
                <a:latin typeface="Calibri" panose="020F0502020204030204" pitchFamily="34" charset="0"/>
                <a:ea typeface="Calibri" panose="020F0502020204030204" pitchFamily="34" charset="0"/>
                <a:cs typeface="Calibri" panose="020F0502020204030204" pitchFamily="34" charset="0"/>
              </a:rPr>
              <a:t>—Si siguen así, los hombres se van a tener que acostumbrar. La mayoría de las mujeres van a ser como yo, si no se mueren. Estaría bueno, ¿no? Una belleza nueva. La mamá de Silvina se acercó a la chica del subte y a sus compañeras cuando se retiraron las cámaras. Había varias mujeres de más de sesenta años; a Silvina la sorprendió verlas dispuestas a pasar la noche en la calle, acampar en la vereda y pintar sus carteles que pedían BASTA </a:t>
            </a:r>
            <a:r>
              <a:rPr lang="es-MX" sz="1400" noProof="0" dirty="0" err="1">
                <a:latin typeface="Calibri" panose="020F0502020204030204" pitchFamily="34" charset="0"/>
                <a:ea typeface="Calibri" panose="020F0502020204030204" pitchFamily="34" charset="0"/>
                <a:cs typeface="Calibri" panose="020F0502020204030204" pitchFamily="34" charset="0"/>
              </a:rPr>
              <a:t>BASTA</a:t>
            </a:r>
            <a:r>
              <a:rPr lang="es-MX" sz="1400" noProof="0" dirty="0">
                <a:latin typeface="Calibri" panose="020F0502020204030204" pitchFamily="34" charset="0"/>
                <a:ea typeface="Calibri" panose="020F0502020204030204" pitchFamily="34" charset="0"/>
                <a:cs typeface="Calibri" panose="020F0502020204030204" pitchFamily="34" charset="0"/>
              </a:rPr>
              <a:t> DE QUEMARNOS. </a:t>
            </a:r>
          </a:p>
        </p:txBody>
      </p:sp>
      <p:cxnSp>
        <p:nvCxnSpPr>
          <p:cNvPr id="5170" name="Straight Connector 5169">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122" name="Picture 2">
            <a:extLst>
              <a:ext uri="{FF2B5EF4-FFF2-40B4-BE49-F238E27FC236}">
                <a16:creationId xmlns:a16="http://schemas.microsoft.com/office/drawing/2014/main" id="{81FE24C4-6C1C-4C2F-747C-311B2ECC79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51" r="3772" b="-2"/>
          <a:stretch>
            <a:fillRect/>
          </a:stretch>
        </p:blipFill>
        <p:spPr bwMode="auto">
          <a:xfrm>
            <a:off x="4876158" y="10"/>
            <a:ext cx="7315841"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99351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6151" name="Straight Connector 6150">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53" name="Straight Connector 6152">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155" name="Rectangle 6154">
            <a:extLst>
              <a:ext uri="{FF2B5EF4-FFF2-40B4-BE49-F238E27FC236}">
                <a16:creationId xmlns:a16="http://schemas.microsoft.com/office/drawing/2014/main" id="{479833C7-FDE4-4657-B0B1-32BE833C24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7" name="Rectangle 6156">
            <a:extLst>
              <a:ext uri="{FF2B5EF4-FFF2-40B4-BE49-F238E27FC236}">
                <a16:creationId xmlns:a16="http://schemas.microsoft.com/office/drawing/2014/main" id="{0ABE7C0B-A2D9-4202-A524-532DA2E2D5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Casa embrujada.">
            <a:extLst>
              <a:ext uri="{FF2B5EF4-FFF2-40B4-BE49-F238E27FC236}">
                <a16:creationId xmlns:a16="http://schemas.microsoft.com/office/drawing/2014/main" id="{D263CD50-3121-B21A-8A76-D306D0598CA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9158" r="1953"/>
          <a:stretch>
            <a:fillRect/>
          </a:stretch>
        </p:blipFill>
        <p:spPr bwMode="auto">
          <a:xfrm>
            <a:off x="20" y="10"/>
            <a:ext cx="12191979" cy="685798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DD39E0DA-9EFF-148A-FC43-ED621C2840FE}"/>
              </a:ext>
            </a:extLst>
          </p:cNvPr>
          <p:cNvSpPr txBox="1"/>
          <p:nvPr/>
        </p:nvSpPr>
        <p:spPr>
          <a:xfrm>
            <a:off x="1066800" y="544288"/>
            <a:ext cx="8077200" cy="4154984"/>
          </a:xfrm>
          <a:prstGeom prst="rect">
            <a:avLst/>
          </a:prstGeom>
          <a:solidFill>
            <a:schemeClr val="bg1">
              <a:alpha val="68000"/>
            </a:schemeClr>
          </a:solidFill>
        </p:spPr>
        <p:txBody>
          <a:bodyPr wrap="square">
            <a:spAutoFit/>
          </a:bodyPr>
          <a:lstStyle/>
          <a:p>
            <a:pPr algn="just"/>
            <a:r>
              <a:rPr lang="es-CL" sz="2400" dirty="0">
                <a:latin typeface="Calibri" panose="020F0502020204030204" pitchFamily="34" charset="0"/>
                <a:ea typeface="Calibri" panose="020F0502020204030204" pitchFamily="34" charset="0"/>
                <a:cs typeface="Calibri" panose="020F0502020204030204" pitchFamily="34" charset="0"/>
              </a:rPr>
              <a:t>Me gustaban especialmente las historias sobre la casa abandonada. Incluso sé cuándo comenzó la obsesión. Fue culpa de mi madre. Una tarde, después de la escuela, mi hermano y yo la acompañamos hasta el supermercado. Ella apuró el paso cuando pasamos frente a la casa abandonada que estaba a media cuadra del negocio. Nos dimos cuenta y le preguntamos por qué corría. Ella se </a:t>
            </a:r>
            <a:r>
              <a:rPr lang="es-CL" sz="2400" dirty="0" err="1">
                <a:latin typeface="Calibri" panose="020F0502020204030204" pitchFamily="34" charset="0"/>
                <a:ea typeface="Calibri" panose="020F0502020204030204" pitchFamily="34" charset="0"/>
                <a:cs typeface="Calibri" panose="020F0502020204030204" pitchFamily="34" charset="0"/>
              </a:rPr>
              <a:t>rió</a:t>
            </a:r>
            <a:r>
              <a:rPr lang="es-CL" sz="2400" dirty="0">
                <a:latin typeface="Calibri" panose="020F0502020204030204" pitchFamily="34" charset="0"/>
                <a:ea typeface="Calibri" panose="020F0502020204030204" pitchFamily="34" charset="0"/>
                <a:cs typeface="Calibri" panose="020F0502020204030204" pitchFamily="34" charset="0"/>
              </a:rPr>
              <a:t>. Me acuerdo de la risa de mi madre, de lo joven que era esa tarde de verano, del olor a champú de limón de su pelo y de la carcajada de chicle de menta.</a:t>
            </a:r>
          </a:p>
          <a:p>
            <a:pPr algn="just"/>
            <a:endParaRPr lang="es-CL" sz="2400" dirty="0">
              <a:latin typeface="Calibri" panose="020F0502020204030204" pitchFamily="34" charset="0"/>
              <a:ea typeface="Calibri" panose="020F0502020204030204" pitchFamily="34" charset="0"/>
              <a:cs typeface="Calibri" panose="020F0502020204030204" pitchFamily="34" charset="0"/>
            </a:endParaRPr>
          </a:p>
          <a:p>
            <a:pPr algn="r"/>
            <a:r>
              <a:rPr lang="es-CL" sz="2400" dirty="0">
                <a:latin typeface="Calibri" panose="020F0502020204030204" pitchFamily="34" charset="0"/>
                <a:ea typeface="Calibri" panose="020F0502020204030204" pitchFamily="34" charset="0"/>
                <a:cs typeface="Calibri" panose="020F0502020204030204" pitchFamily="34" charset="0"/>
              </a:rPr>
              <a:t>La casa de Adela, </a:t>
            </a:r>
            <a:r>
              <a:rPr lang="es-CL" sz="2400" i="1" dirty="0">
                <a:latin typeface="Calibri" panose="020F0502020204030204" pitchFamily="34" charset="0"/>
                <a:ea typeface="Calibri" panose="020F0502020204030204" pitchFamily="34" charset="0"/>
                <a:cs typeface="Calibri" panose="020F0502020204030204" pitchFamily="34" charset="0"/>
              </a:rPr>
              <a:t>Las cosas que perdimos en el fuego</a:t>
            </a:r>
          </a:p>
        </p:txBody>
      </p:sp>
    </p:spTree>
    <p:extLst>
      <p:ext uri="{BB962C8B-B14F-4D97-AF65-F5344CB8AC3E}">
        <p14:creationId xmlns:p14="http://schemas.microsoft.com/office/powerpoint/2010/main" val="1189792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emplate>{3765CD6F-857C-4CE7-83C9-65CC2625265B}tf03090434</Template>
  <TotalTime>1003</TotalTime>
  <Words>1202</Words>
  <Application>Microsoft Office PowerPoint</Application>
  <PresentationFormat>Panorámica</PresentationFormat>
  <Paragraphs>38</Paragraphs>
  <Slides>15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vt:i4>
      </vt:variant>
    </vt:vector>
  </HeadingPairs>
  <TitlesOfParts>
    <vt:vector size="20" baseType="lpstr">
      <vt:lpstr>Arial</vt:lpstr>
      <vt:lpstr>Calibri</vt:lpstr>
      <vt:lpstr>Calisto MT</vt:lpstr>
      <vt:lpstr>Univers Condensed</vt:lpstr>
      <vt:lpstr>ChronicleVTI</vt:lpstr>
      <vt:lpstr>Mariana Enríquez Nuestra parte de noche</vt:lpstr>
      <vt:lpstr>INFLUENCIAS VARIADAS, más allá de lo literario. Apertura a la cultura “pop”:  Edgar allan poe  Julio Cortázar  J.L. Borges  H.P. Lovecraft  Nick Cave  the London suede  Stephen King  Arthur Rimbaud  David bowie  David lynch  Emily Brönte   </vt:lpstr>
      <vt:lpstr>Le llaman "la reina del terror" Y es considerada una de las escritoras más destacadas de la literatura Latinoamericana actual  Mariana Enríquez ha ganado varios premios, incluyendo: Premio Ciudad de Barcelona* (2017) Premio Herralde de novela* (2019)  Ha intentado crear un “terror latinoamericano”  Exploración del vudú, la brujería, la magia, los santos populares, el sincretismo, la hechicería  Terror que también surge de lo sociopolítico: Esto en parte porque creció durante la dictadura militar en la Argentina “y no hay nada más terrorífico que eso”, pero también porque le interesa mucho la política.   El terror de la ficción sobrenatural para hablar del horror social, cotidiano y cruel.</vt:lpstr>
      <vt:lpstr>Devoción popular en la obra de enríquez</vt:lpstr>
      <vt:lpstr>¿cómo caracterizar el género fantástico cultivado por Mariana Enríquez?</vt:lpstr>
      <vt:lpstr>Presentación de PowerPoint</vt:lpstr>
      <vt:lpstr>El hecho insólito admite dos explicaciones al mismo tiempo</vt:lpstr>
      <vt:lpstr>Mientras dure la vacilación entre ambas explicaciones…</vt:lpstr>
      <vt:lpstr>Lo fantástico existe mientras exista la duda o vacilación</vt:lpstr>
      <vt:lpstr>Presentación de PowerPoint</vt:lpstr>
      <vt:lpstr>Presentación de PowerPoint</vt:lpstr>
      <vt:lpstr>Según bajtin, el cronotopo de lo fantástico es el cronotopo del umbral</vt:lpstr>
      <vt:lpstr>Presentación de PowerPoint</vt:lpstr>
      <vt:lpstr>Y ahí estaba también la chica del subte. Pero ya no estaba sola. La acompañaba un grupo de mujeres de distintas edades, ninguna de ellas quemada. Cuando llegaron las cámaras, la chica del subte y sus compañeras se acercaron a la luz. Ella contó su historia, las otras asentían y aplaudían. La chica del subte dijo algo impresionante, brutal:    —Si siguen así, los hombres se van a tener que acostumbrar. La mayoría de las mujeres van a ser como yo, si no se mueren. Estaría bueno, ¿no? Una belleza nueva. La mamá de Silvina se acercó a la chica del subte y a sus compañeras cuando se retiraron las cámaras. Había varias mujeres de más de sesenta años; a Silvina la sorprendió verlas dispuestas a pasar la noche en la calle, acampar en la vereda y pintar sus carteles que pedían BASTA BASTA DE QUEMARNOS.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13</cp:revision>
  <dcterms:created xsi:type="dcterms:W3CDTF">2025-06-24T01:26:16Z</dcterms:created>
  <dcterms:modified xsi:type="dcterms:W3CDTF">2025-06-27T14:34:09Z</dcterms:modified>
</cp:coreProperties>
</file>