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5" r:id="rId4"/>
    <p:sldId id="266" r:id="rId5"/>
    <p:sldId id="268" r:id="rId6"/>
    <p:sldId id="257" r:id="rId7"/>
    <p:sldId id="258" r:id="rId8"/>
    <p:sldId id="260" r:id="rId9"/>
    <p:sldId id="261" r:id="rId10"/>
    <p:sldId id="267" r:id="rId11"/>
    <p:sldId id="263" r:id="rId12"/>
    <p:sldId id="264" r:id="rId13"/>
    <p:sldId id="262" r:id="rId14"/>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124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38A041-0CD6-A29F-5ED9-829783C18ED8}"/>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L"/>
          </a:p>
        </p:txBody>
      </p:sp>
      <p:sp>
        <p:nvSpPr>
          <p:cNvPr id="3" name="Subtítulo 2">
            <a:extLst>
              <a:ext uri="{FF2B5EF4-FFF2-40B4-BE49-F238E27FC236}">
                <a16:creationId xmlns:a16="http://schemas.microsoft.com/office/drawing/2014/main" id="{E66F2A26-58F9-2FCE-566C-64FFB9BAC7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L"/>
          </a:p>
        </p:txBody>
      </p:sp>
      <p:sp>
        <p:nvSpPr>
          <p:cNvPr id="4" name="Marcador de fecha 3">
            <a:extLst>
              <a:ext uri="{FF2B5EF4-FFF2-40B4-BE49-F238E27FC236}">
                <a16:creationId xmlns:a16="http://schemas.microsoft.com/office/drawing/2014/main" id="{0E22D4FF-0FC3-A595-0EE9-85B1DD9CDC59}"/>
              </a:ext>
            </a:extLst>
          </p:cNvPr>
          <p:cNvSpPr>
            <a:spLocks noGrp="1"/>
          </p:cNvSpPr>
          <p:nvPr>
            <p:ph type="dt" sz="half" idx="10"/>
          </p:nvPr>
        </p:nvSpPr>
        <p:spPr/>
        <p:txBody>
          <a:bodyPr/>
          <a:lstStyle/>
          <a:p>
            <a:fld id="{B7785781-BD7A-4EB2-A106-47A64680330D}" type="datetimeFigureOut">
              <a:rPr lang="es-CL" smtClean="0"/>
              <a:t>30-06-2025</a:t>
            </a:fld>
            <a:endParaRPr lang="es-CL"/>
          </a:p>
        </p:txBody>
      </p:sp>
      <p:sp>
        <p:nvSpPr>
          <p:cNvPr id="5" name="Marcador de pie de página 4">
            <a:extLst>
              <a:ext uri="{FF2B5EF4-FFF2-40B4-BE49-F238E27FC236}">
                <a16:creationId xmlns:a16="http://schemas.microsoft.com/office/drawing/2014/main" id="{734DCDA3-9ECE-561C-4806-EC78E03D517A}"/>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E540B454-6AFA-6DC6-56CD-DFCB57D0D0A5}"/>
              </a:ext>
            </a:extLst>
          </p:cNvPr>
          <p:cNvSpPr>
            <a:spLocks noGrp="1"/>
          </p:cNvSpPr>
          <p:nvPr>
            <p:ph type="sldNum" sz="quarter" idx="12"/>
          </p:nvPr>
        </p:nvSpPr>
        <p:spPr/>
        <p:txBody>
          <a:bodyPr/>
          <a:lstStyle/>
          <a:p>
            <a:fld id="{BD466625-AD2D-439E-B6ED-8F63096DDFBE}" type="slidenum">
              <a:rPr lang="es-CL" smtClean="0"/>
              <a:t>‹Nº›</a:t>
            </a:fld>
            <a:endParaRPr lang="es-CL"/>
          </a:p>
        </p:txBody>
      </p:sp>
    </p:spTree>
    <p:extLst>
      <p:ext uri="{BB962C8B-B14F-4D97-AF65-F5344CB8AC3E}">
        <p14:creationId xmlns:p14="http://schemas.microsoft.com/office/powerpoint/2010/main" val="1067931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137578-0EBA-D784-6897-71931D338242}"/>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7A10080A-DE47-35C2-C65D-78735306F9B1}"/>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ACF3490B-7B49-0A55-F546-3EDBC598DD77}"/>
              </a:ext>
            </a:extLst>
          </p:cNvPr>
          <p:cNvSpPr>
            <a:spLocks noGrp="1"/>
          </p:cNvSpPr>
          <p:nvPr>
            <p:ph type="dt" sz="half" idx="10"/>
          </p:nvPr>
        </p:nvSpPr>
        <p:spPr/>
        <p:txBody>
          <a:bodyPr/>
          <a:lstStyle/>
          <a:p>
            <a:fld id="{B7785781-BD7A-4EB2-A106-47A64680330D}" type="datetimeFigureOut">
              <a:rPr lang="es-CL" smtClean="0"/>
              <a:t>30-06-2025</a:t>
            </a:fld>
            <a:endParaRPr lang="es-CL"/>
          </a:p>
        </p:txBody>
      </p:sp>
      <p:sp>
        <p:nvSpPr>
          <p:cNvPr id="5" name="Marcador de pie de página 4">
            <a:extLst>
              <a:ext uri="{FF2B5EF4-FFF2-40B4-BE49-F238E27FC236}">
                <a16:creationId xmlns:a16="http://schemas.microsoft.com/office/drawing/2014/main" id="{9A42B4CB-579D-4684-84A3-E8DFBD6A4F95}"/>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171EC392-E1CD-C3E6-0317-CDB982CFF727}"/>
              </a:ext>
            </a:extLst>
          </p:cNvPr>
          <p:cNvSpPr>
            <a:spLocks noGrp="1"/>
          </p:cNvSpPr>
          <p:nvPr>
            <p:ph type="sldNum" sz="quarter" idx="12"/>
          </p:nvPr>
        </p:nvSpPr>
        <p:spPr/>
        <p:txBody>
          <a:bodyPr/>
          <a:lstStyle/>
          <a:p>
            <a:fld id="{BD466625-AD2D-439E-B6ED-8F63096DDFBE}" type="slidenum">
              <a:rPr lang="es-CL" smtClean="0"/>
              <a:t>‹Nº›</a:t>
            </a:fld>
            <a:endParaRPr lang="es-CL"/>
          </a:p>
        </p:txBody>
      </p:sp>
    </p:spTree>
    <p:extLst>
      <p:ext uri="{BB962C8B-B14F-4D97-AF65-F5344CB8AC3E}">
        <p14:creationId xmlns:p14="http://schemas.microsoft.com/office/powerpoint/2010/main" val="1323280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282381-012C-2066-95A2-21EB6D607DF9}"/>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4D595AF0-6559-1F0F-3AD8-95CF23DC5B7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EB708A9F-3B38-07CF-C4FC-9CD931C60F20}"/>
              </a:ext>
            </a:extLst>
          </p:cNvPr>
          <p:cNvSpPr>
            <a:spLocks noGrp="1"/>
          </p:cNvSpPr>
          <p:nvPr>
            <p:ph type="dt" sz="half" idx="10"/>
          </p:nvPr>
        </p:nvSpPr>
        <p:spPr/>
        <p:txBody>
          <a:bodyPr/>
          <a:lstStyle/>
          <a:p>
            <a:fld id="{B7785781-BD7A-4EB2-A106-47A64680330D}" type="datetimeFigureOut">
              <a:rPr lang="es-CL" smtClean="0"/>
              <a:t>30-06-2025</a:t>
            </a:fld>
            <a:endParaRPr lang="es-CL"/>
          </a:p>
        </p:txBody>
      </p:sp>
      <p:sp>
        <p:nvSpPr>
          <p:cNvPr id="5" name="Marcador de pie de página 4">
            <a:extLst>
              <a:ext uri="{FF2B5EF4-FFF2-40B4-BE49-F238E27FC236}">
                <a16:creationId xmlns:a16="http://schemas.microsoft.com/office/drawing/2014/main" id="{E82DB7A2-546C-22ED-F58A-E252ACC45B50}"/>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1A7FFE9A-64D7-1B6E-9736-7B4BD295A881}"/>
              </a:ext>
            </a:extLst>
          </p:cNvPr>
          <p:cNvSpPr>
            <a:spLocks noGrp="1"/>
          </p:cNvSpPr>
          <p:nvPr>
            <p:ph type="sldNum" sz="quarter" idx="12"/>
          </p:nvPr>
        </p:nvSpPr>
        <p:spPr/>
        <p:txBody>
          <a:bodyPr/>
          <a:lstStyle/>
          <a:p>
            <a:fld id="{BD466625-AD2D-439E-B6ED-8F63096DDFBE}" type="slidenum">
              <a:rPr lang="es-CL" smtClean="0"/>
              <a:t>‹Nº›</a:t>
            </a:fld>
            <a:endParaRPr lang="es-CL"/>
          </a:p>
        </p:txBody>
      </p:sp>
    </p:spTree>
    <p:extLst>
      <p:ext uri="{BB962C8B-B14F-4D97-AF65-F5344CB8AC3E}">
        <p14:creationId xmlns:p14="http://schemas.microsoft.com/office/powerpoint/2010/main" val="3603668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005BC3-153B-2A33-AB50-28BC61BCEE12}"/>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6307AC7B-CA90-7F91-1C79-C6C57B2425DF}"/>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contenido 3">
            <a:extLst>
              <a:ext uri="{FF2B5EF4-FFF2-40B4-BE49-F238E27FC236}">
                <a16:creationId xmlns:a16="http://schemas.microsoft.com/office/drawing/2014/main" id="{F34CE964-054C-34CC-FF23-31AEE41EDE12}"/>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fecha 4">
            <a:extLst>
              <a:ext uri="{FF2B5EF4-FFF2-40B4-BE49-F238E27FC236}">
                <a16:creationId xmlns:a16="http://schemas.microsoft.com/office/drawing/2014/main" id="{84EF1202-249D-3CC6-5CAC-F0579D1BCB7D}"/>
              </a:ext>
            </a:extLst>
          </p:cNvPr>
          <p:cNvSpPr>
            <a:spLocks noGrp="1"/>
          </p:cNvSpPr>
          <p:nvPr>
            <p:ph type="dt" sz="half" idx="10"/>
          </p:nvPr>
        </p:nvSpPr>
        <p:spPr/>
        <p:txBody>
          <a:bodyPr/>
          <a:lstStyle/>
          <a:p>
            <a:fld id="{B7785781-BD7A-4EB2-A106-47A64680330D}" type="datetimeFigureOut">
              <a:rPr lang="es-CL" smtClean="0"/>
              <a:t>30-06-2025</a:t>
            </a:fld>
            <a:endParaRPr lang="es-CL"/>
          </a:p>
        </p:txBody>
      </p:sp>
      <p:sp>
        <p:nvSpPr>
          <p:cNvPr id="6" name="Marcador de pie de página 5">
            <a:extLst>
              <a:ext uri="{FF2B5EF4-FFF2-40B4-BE49-F238E27FC236}">
                <a16:creationId xmlns:a16="http://schemas.microsoft.com/office/drawing/2014/main" id="{67B6461B-4BAF-8876-763C-5FDD9CA06E18}"/>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9D76A2B2-1311-2123-45A3-D206064622A7}"/>
              </a:ext>
            </a:extLst>
          </p:cNvPr>
          <p:cNvSpPr>
            <a:spLocks noGrp="1"/>
          </p:cNvSpPr>
          <p:nvPr>
            <p:ph type="sldNum" sz="quarter" idx="12"/>
          </p:nvPr>
        </p:nvSpPr>
        <p:spPr/>
        <p:txBody>
          <a:bodyPr/>
          <a:lstStyle/>
          <a:p>
            <a:fld id="{BD466625-AD2D-439E-B6ED-8F63096DDFBE}" type="slidenum">
              <a:rPr lang="es-CL" smtClean="0"/>
              <a:t>‹Nº›</a:t>
            </a:fld>
            <a:endParaRPr lang="es-CL"/>
          </a:p>
        </p:txBody>
      </p:sp>
    </p:spTree>
    <p:extLst>
      <p:ext uri="{BB962C8B-B14F-4D97-AF65-F5344CB8AC3E}">
        <p14:creationId xmlns:p14="http://schemas.microsoft.com/office/powerpoint/2010/main" val="4094503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9D276E-92A9-BACC-C91F-E3BC78533A32}"/>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E3097175-21E7-96A8-8674-3001502EB1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1131611B-372E-8CB4-6346-60B5BABF91BC}"/>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texto 4">
            <a:extLst>
              <a:ext uri="{FF2B5EF4-FFF2-40B4-BE49-F238E27FC236}">
                <a16:creationId xmlns:a16="http://schemas.microsoft.com/office/drawing/2014/main" id="{A46716AA-F0BD-C7E8-E7C0-931C2E8FA4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AA60464E-D5F0-F8F6-52D4-DE4E11190498}"/>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7" name="Marcador de fecha 6">
            <a:extLst>
              <a:ext uri="{FF2B5EF4-FFF2-40B4-BE49-F238E27FC236}">
                <a16:creationId xmlns:a16="http://schemas.microsoft.com/office/drawing/2014/main" id="{FA7DA7D9-300D-CFD7-90C4-9CB1D3F1A3BF}"/>
              </a:ext>
            </a:extLst>
          </p:cNvPr>
          <p:cNvSpPr>
            <a:spLocks noGrp="1"/>
          </p:cNvSpPr>
          <p:nvPr>
            <p:ph type="dt" sz="half" idx="10"/>
          </p:nvPr>
        </p:nvSpPr>
        <p:spPr/>
        <p:txBody>
          <a:bodyPr/>
          <a:lstStyle/>
          <a:p>
            <a:fld id="{B7785781-BD7A-4EB2-A106-47A64680330D}" type="datetimeFigureOut">
              <a:rPr lang="es-CL" smtClean="0"/>
              <a:t>30-06-2025</a:t>
            </a:fld>
            <a:endParaRPr lang="es-CL"/>
          </a:p>
        </p:txBody>
      </p:sp>
      <p:sp>
        <p:nvSpPr>
          <p:cNvPr id="8" name="Marcador de pie de página 7">
            <a:extLst>
              <a:ext uri="{FF2B5EF4-FFF2-40B4-BE49-F238E27FC236}">
                <a16:creationId xmlns:a16="http://schemas.microsoft.com/office/drawing/2014/main" id="{00B42149-DBC7-F870-423F-0B160D01302C}"/>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BDD2F4C6-41B4-CD05-28D8-CFB655028882}"/>
              </a:ext>
            </a:extLst>
          </p:cNvPr>
          <p:cNvSpPr>
            <a:spLocks noGrp="1"/>
          </p:cNvSpPr>
          <p:nvPr>
            <p:ph type="sldNum" sz="quarter" idx="12"/>
          </p:nvPr>
        </p:nvSpPr>
        <p:spPr/>
        <p:txBody>
          <a:bodyPr/>
          <a:lstStyle/>
          <a:p>
            <a:fld id="{BD466625-AD2D-439E-B6ED-8F63096DDFBE}" type="slidenum">
              <a:rPr lang="es-CL" smtClean="0"/>
              <a:t>‹Nº›</a:t>
            </a:fld>
            <a:endParaRPr lang="es-CL"/>
          </a:p>
        </p:txBody>
      </p:sp>
    </p:spTree>
    <p:extLst>
      <p:ext uri="{BB962C8B-B14F-4D97-AF65-F5344CB8AC3E}">
        <p14:creationId xmlns:p14="http://schemas.microsoft.com/office/powerpoint/2010/main" val="4272577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D4B8F4-6AF6-F2CC-D758-2A7BB50F9F70}"/>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fecha 2">
            <a:extLst>
              <a:ext uri="{FF2B5EF4-FFF2-40B4-BE49-F238E27FC236}">
                <a16:creationId xmlns:a16="http://schemas.microsoft.com/office/drawing/2014/main" id="{1DAC5C6E-7F26-C8F5-9729-95B93B4CF077}"/>
              </a:ext>
            </a:extLst>
          </p:cNvPr>
          <p:cNvSpPr>
            <a:spLocks noGrp="1"/>
          </p:cNvSpPr>
          <p:nvPr>
            <p:ph type="dt" sz="half" idx="10"/>
          </p:nvPr>
        </p:nvSpPr>
        <p:spPr/>
        <p:txBody>
          <a:bodyPr/>
          <a:lstStyle/>
          <a:p>
            <a:fld id="{B7785781-BD7A-4EB2-A106-47A64680330D}" type="datetimeFigureOut">
              <a:rPr lang="es-CL" smtClean="0"/>
              <a:t>30-06-2025</a:t>
            </a:fld>
            <a:endParaRPr lang="es-CL"/>
          </a:p>
        </p:txBody>
      </p:sp>
      <p:sp>
        <p:nvSpPr>
          <p:cNvPr id="4" name="Marcador de pie de página 3">
            <a:extLst>
              <a:ext uri="{FF2B5EF4-FFF2-40B4-BE49-F238E27FC236}">
                <a16:creationId xmlns:a16="http://schemas.microsoft.com/office/drawing/2014/main" id="{37537FDD-7159-22DB-44FA-477025095B9B}"/>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B9C48C88-6D78-1E88-C2BE-5E829411E629}"/>
              </a:ext>
            </a:extLst>
          </p:cNvPr>
          <p:cNvSpPr>
            <a:spLocks noGrp="1"/>
          </p:cNvSpPr>
          <p:nvPr>
            <p:ph type="sldNum" sz="quarter" idx="12"/>
          </p:nvPr>
        </p:nvSpPr>
        <p:spPr/>
        <p:txBody>
          <a:bodyPr/>
          <a:lstStyle/>
          <a:p>
            <a:fld id="{BD466625-AD2D-439E-B6ED-8F63096DDFBE}" type="slidenum">
              <a:rPr lang="es-CL" smtClean="0"/>
              <a:t>‹Nº›</a:t>
            </a:fld>
            <a:endParaRPr lang="es-CL"/>
          </a:p>
        </p:txBody>
      </p:sp>
    </p:spTree>
    <p:extLst>
      <p:ext uri="{BB962C8B-B14F-4D97-AF65-F5344CB8AC3E}">
        <p14:creationId xmlns:p14="http://schemas.microsoft.com/office/powerpoint/2010/main" val="1012879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24FF3F7-AFD5-6CF6-E04F-3834371DBC32}"/>
              </a:ext>
            </a:extLst>
          </p:cNvPr>
          <p:cNvSpPr>
            <a:spLocks noGrp="1"/>
          </p:cNvSpPr>
          <p:nvPr>
            <p:ph type="dt" sz="half" idx="10"/>
          </p:nvPr>
        </p:nvSpPr>
        <p:spPr/>
        <p:txBody>
          <a:bodyPr/>
          <a:lstStyle/>
          <a:p>
            <a:fld id="{B7785781-BD7A-4EB2-A106-47A64680330D}" type="datetimeFigureOut">
              <a:rPr lang="es-CL" smtClean="0"/>
              <a:t>30-06-2025</a:t>
            </a:fld>
            <a:endParaRPr lang="es-CL"/>
          </a:p>
        </p:txBody>
      </p:sp>
      <p:sp>
        <p:nvSpPr>
          <p:cNvPr id="3" name="Marcador de pie de página 2">
            <a:extLst>
              <a:ext uri="{FF2B5EF4-FFF2-40B4-BE49-F238E27FC236}">
                <a16:creationId xmlns:a16="http://schemas.microsoft.com/office/drawing/2014/main" id="{B47611EF-04E7-770E-5D7C-4BA499BB134B}"/>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668491EB-1CF9-E796-6F1F-0C917140C816}"/>
              </a:ext>
            </a:extLst>
          </p:cNvPr>
          <p:cNvSpPr>
            <a:spLocks noGrp="1"/>
          </p:cNvSpPr>
          <p:nvPr>
            <p:ph type="sldNum" sz="quarter" idx="12"/>
          </p:nvPr>
        </p:nvSpPr>
        <p:spPr/>
        <p:txBody>
          <a:bodyPr/>
          <a:lstStyle/>
          <a:p>
            <a:fld id="{BD466625-AD2D-439E-B6ED-8F63096DDFBE}" type="slidenum">
              <a:rPr lang="es-CL" smtClean="0"/>
              <a:t>‹Nº›</a:t>
            </a:fld>
            <a:endParaRPr lang="es-CL"/>
          </a:p>
        </p:txBody>
      </p:sp>
    </p:spTree>
    <p:extLst>
      <p:ext uri="{BB962C8B-B14F-4D97-AF65-F5344CB8AC3E}">
        <p14:creationId xmlns:p14="http://schemas.microsoft.com/office/powerpoint/2010/main" val="1325852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9DF151-0D8A-4ED4-83E2-E1FE891489C9}"/>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987EDB4B-5713-06E7-92C3-79C7A0AA30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texto 3">
            <a:extLst>
              <a:ext uri="{FF2B5EF4-FFF2-40B4-BE49-F238E27FC236}">
                <a16:creationId xmlns:a16="http://schemas.microsoft.com/office/drawing/2014/main" id="{D37C7DDD-A4ED-35E0-0724-CE66FB4123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6841B606-AF7A-4A45-ACB4-B8BAB00CC804}"/>
              </a:ext>
            </a:extLst>
          </p:cNvPr>
          <p:cNvSpPr>
            <a:spLocks noGrp="1"/>
          </p:cNvSpPr>
          <p:nvPr>
            <p:ph type="dt" sz="half" idx="10"/>
          </p:nvPr>
        </p:nvSpPr>
        <p:spPr/>
        <p:txBody>
          <a:bodyPr/>
          <a:lstStyle/>
          <a:p>
            <a:fld id="{B7785781-BD7A-4EB2-A106-47A64680330D}" type="datetimeFigureOut">
              <a:rPr lang="es-CL" smtClean="0"/>
              <a:t>30-06-2025</a:t>
            </a:fld>
            <a:endParaRPr lang="es-CL"/>
          </a:p>
        </p:txBody>
      </p:sp>
      <p:sp>
        <p:nvSpPr>
          <p:cNvPr id="6" name="Marcador de pie de página 5">
            <a:extLst>
              <a:ext uri="{FF2B5EF4-FFF2-40B4-BE49-F238E27FC236}">
                <a16:creationId xmlns:a16="http://schemas.microsoft.com/office/drawing/2014/main" id="{9DC5CDDB-316E-576C-4538-07CFB026479B}"/>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D5A497E0-ED0D-7BA3-80A9-4118194DC62E}"/>
              </a:ext>
            </a:extLst>
          </p:cNvPr>
          <p:cNvSpPr>
            <a:spLocks noGrp="1"/>
          </p:cNvSpPr>
          <p:nvPr>
            <p:ph type="sldNum" sz="quarter" idx="12"/>
          </p:nvPr>
        </p:nvSpPr>
        <p:spPr/>
        <p:txBody>
          <a:bodyPr/>
          <a:lstStyle/>
          <a:p>
            <a:fld id="{BD466625-AD2D-439E-B6ED-8F63096DDFBE}" type="slidenum">
              <a:rPr lang="es-CL" smtClean="0"/>
              <a:t>‹Nº›</a:t>
            </a:fld>
            <a:endParaRPr lang="es-CL"/>
          </a:p>
        </p:txBody>
      </p:sp>
    </p:spTree>
    <p:extLst>
      <p:ext uri="{BB962C8B-B14F-4D97-AF65-F5344CB8AC3E}">
        <p14:creationId xmlns:p14="http://schemas.microsoft.com/office/powerpoint/2010/main" val="2994069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D7A252-F07A-C5D6-2190-8C555EAE85FF}"/>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posición de imagen 2">
            <a:extLst>
              <a:ext uri="{FF2B5EF4-FFF2-40B4-BE49-F238E27FC236}">
                <a16:creationId xmlns:a16="http://schemas.microsoft.com/office/drawing/2014/main" id="{6E818B28-5BC7-23D1-F66F-73F29C6568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DFE0B9D4-E778-E335-C5E6-5279D2B099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7248252E-4914-4D71-BE56-186F688CC198}"/>
              </a:ext>
            </a:extLst>
          </p:cNvPr>
          <p:cNvSpPr>
            <a:spLocks noGrp="1"/>
          </p:cNvSpPr>
          <p:nvPr>
            <p:ph type="dt" sz="half" idx="10"/>
          </p:nvPr>
        </p:nvSpPr>
        <p:spPr/>
        <p:txBody>
          <a:bodyPr/>
          <a:lstStyle/>
          <a:p>
            <a:fld id="{B7785781-BD7A-4EB2-A106-47A64680330D}" type="datetimeFigureOut">
              <a:rPr lang="es-CL" smtClean="0"/>
              <a:t>30-06-2025</a:t>
            </a:fld>
            <a:endParaRPr lang="es-CL"/>
          </a:p>
        </p:txBody>
      </p:sp>
      <p:sp>
        <p:nvSpPr>
          <p:cNvPr id="6" name="Marcador de pie de página 5">
            <a:extLst>
              <a:ext uri="{FF2B5EF4-FFF2-40B4-BE49-F238E27FC236}">
                <a16:creationId xmlns:a16="http://schemas.microsoft.com/office/drawing/2014/main" id="{F30A8AEB-6CC3-1313-D09C-6BD4117C0D43}"/>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9785D04F-FF2A-2A44-5CB9-112BDF4D6E84}"/>
              </a:ext>
            </a:extLst>
          </p:cNvPr>
          <p:cNvSpPr>
            <a:spLocks noGrp="1"/>
          </p:cNvSpPr>
          <p:nvPr>
            <p:ph type="sldNum" sz="quarter" idx="12"/>
          </p:nvPr>
        </p:nvSpPr>
        <p:spPr/>
        <p:txBody>
          <a:bodyPr/>
          <a:lstStyle/>
          <a:p>
            <a:fld id="{BD466625-AD2D-439E-B6ED-8F63096DDFBE}" type="slidenum">
              <a:rPr lang="es-CL" smtClean="0"/>
              <a:t>‹Nº›</a:t>
            </a:fld>
            <a:endParaRPr lang="es-CL"/>
          </a:p>
        </p:txBody>
      </p:sp>
    </p:spTree>
    <p:extLst>
      <p:ext uri="{BB962C8B-B14F-4D97-AF65-F5344CB8AC3E}">
        <p14:creationId xmlns:p14="http://schemas.microsoft.com/office/powerpoint/2010/main" val="3147968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231BB8-EC11-7F0A-7CCA-71C2036F46B6}"/>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BE990646-7991-F999-DFF2-C60CD00C2C08}"/>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8BD1698F-149E-2E50-D90C-F2753C3F75B4}"/>
              </a:ext>
            </a:extLst>
          </p:cNvPr>
          <p:cNvSpPr>
            <a:spLocks noGrp="1"/>
          </p:cNvSpPr>
          <p:nvPr>
            <p:ph type="dt" sz="half" idx="10"/>
          </p:nvPr>
        </p:nvSpPr>
        <p:spPr/>
        <p:txBody>
          <a:bodyPr/>
          <a:lstStyle/>
          <a:p>
            <a:fld id="{B7785781-BD7A-4EB2-A106-47A64680330D}" type="datetimeFigureOut">
              <a:rPr lang="es-CL" smtClean="0"/>
              <a:t>30-06-2025</a:t>
            </a:fld>
            <a:endParaRPr lang="es-CL"/>
          </a:p>
        </p:txBody>
      </p:sp>
      <p:sp>
        <p:nvSpPr>
          <p:cNvPr id="5" name="Marcador de pie de página 4">
            <a:extLst>
              <a:ext uri="{FF2B5EF4-FFF2-40B4-BE49-F238E27FC236}">
                <a16:creationId xmlns:a16="http://schemas.microsoft.com/office/drawing/2014/main" id="{DA53AE15-6588-4F67-0A91-F587CE8F79E5}"/>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7EE168F6-7CFB-C617-15A4-215B5C1B8F20}"/>
              </a:ext>
            </a:extLst>
          </p:cNvPr>
          <p:cNvSpPr>
            <a:spLocks noGrp="1"/>
          </p:cNvSpPr>
          <p:nvPr>
            <p:ph type="sldNum" sz="quarter" idx="12"/>
          </p:nvPr>
        </p:nvSpPr>
        <p:spPr/>
        <p:txBody>
          <a:bodyPr/>
          <a:lstStyle/>
          <a:p>
            <a:fld id="{BD466625-AD2D-439E-B6ED-8F63096DDFBE}" type="slidenum">
              <a:rPr lang="es-CL" smtClean="0"/>
              <a:t>‹Nº›</a:t>
            </a:fld>
            <a:endParaRPr lang="es-CL"/>
          </a:p>
        </p:txBody>
      </p:sp>
    </p:spTree>
    <p:extLst>
      <p:ext uri="{BB962C8B-B14F-4D97-AF65-F5344CB8AC3E}">
        <p14:creationId xmlns:p14="http://schemas.microsoft.com/office/powerpoint/2010/main" val="3696236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BF489FF-68B5-C9D9-CA19-9CA65D3E0BF3}"/>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BEFF71D8-5E52-ACA8-F92F-F979CB7AEDDD}"/>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798DB2DA-CBDD-F057-7A22-723A68A86540}"/>
              </a:ext>
            </a:extLst>
          </p:cNvPr>
          <p:cNvSpPr>
            <a:spLocks noGrp="1"/>
          </p:cNvSpPr>
          <p:nvPr>
            <p:ph type="dt" sz="half" idx="10"/>
          </p:nvPr>
        </p:nvSpPr>
        <p:spPr/>
        <p:txBody>
          <a:bodyPr/>
          <a:lstStyle/>
          <a:p>
            <a:fld id="{B7785781-BD7A-4EB2-A106-47A64680330D}" type="datetimeFigureOut">
              <a:rPr lang="es-CL" smtClean="0"/>
              <a:t>30-06-2025</a:t>
            </a:fld>
            <a:endParaRPr lang="es-CL"/>
          </a:p>
        </p:txBody>
      </p:sp>
      <p:sp>
        <p:nvSpPr>
          <p:cNvPr id="5" name="Marcador de pie de página 4">
            <a:extLst>
              <a:ext uri="{FF2B5EF4-FFF2-40B4-BE49-F238E27FC236}">
                <a16:creationId xmlns:a16="http://schemas.microsoft.com/office/drawing/2014/main" id="{0F3B3FC1-B7EF-C2C9-5FE2-FE7B1015D9EC}"/>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D6E8ECC0-12C2-23AC-9D47-79581BA2C068}"/>
              </a:ext>
            </a:extLst>
          </p:cNvPr>
          <p:cNvSpPr>
            <a:spLocks noGrp="1"/>
          </p:cNvSpPr>
          <p:nvPr>
            <p:ph type="sldNum" sz="quarter" idx="12"/>
          </p:nvPr>
        </p:nvSpPr>
        <p:spPr/>
        <p:txBody>
          <a:bodyPr/>
          <a:lstStyle/>
          <a:p>
            <a:fld id="{BD466625-AD2D-439E-B6ED-8F63096DDFBE}" type="slidenum">
              <a:rPr lang="es-CL" smtClean="0"/>
              <a:t>‹Nº›</a:t>
            </a:fld>
            <a:endParaRPr lang="es-CL"/>
          </a:p>
        </p:txBody>
      </p:sp>
    </p:spTree>
    <p:extLst>
      <p:ext uri="{BB962C8B-B14F-4D97-AF65-F5344CB8AC3E}">
        <p14:creationId xmlns:p14="http://schemas.microsoft.com/office/powerpoint/2010/main" val="764018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8214AC3-DA4E-6F6E-290E-35988A8964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6E6AD0CD-AE2D-D08A-A9DF-39DB49E90C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77AFD952-C79C-3D6B-0A1E-56B973B84C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7785781-BD7A-4EB2-A106-47A64680330D}" type="datetimeFigureOut">
              <a:rPr lang="es-CL" smtClean="0"/>
              <a:t>30-06-2025</a:t>
            </a:fld>
            <a:endParaRPr lang="es-CL"/>
          </a:p>
        </p:txBody>
      </p:sp>
      <p:sp>
        <p:nvSpPr>
          <p:cNvPr id="5" name="Marcador de pie de página 4">
            <a:extLst>
              <a:ext uri="{FF2B5EF4-FFF2-40B4-BE49-F238E27FC236}">
                <a16:creationId xmlns:a16="http://schemas.microsoft.com/office/drawing/2014/main" id="{85929493-5E3D-64E1-F9B8-D0D8425C86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L"/>
          </a:p>
        </p:txBody>
      </p:sp>
      <p:sp>
        <p:nvSpPr>
          <p:cNvPr id="6" name="Marcador de número de diapositiva 5">
            <a:extLst>
              <a:ext uri="{FF2B5EF4-FFF2-40B4-BE49-F238E27FC236}">
                <a16:creationId xmlns:a16="http://schemas.microsoft.com/office/drawing/2014/main" id="{8B54B9B7-7594-5F84-E56A-D6BCA90782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D466625-AD2D-439E-B6ED-8F63096DDFBE}" type="slidenum">
              <a:rPr lang="es-CL" smtClean="0"/>
              <a:t>‹Nº›</a:t>
            </a:fld>
            <a:endParaRPr lang="es-CL"/>
          </a:p>
        </p:txBody>
      </p:sp>
    </p:spTree>
    <p:extLst>
      <p:ext uri="{BB962C8B-B14F-4D97-AF65-F5344CB8AC3E}">
        <p14:creationId xmlns:p14="http://schemas.microsoft.com/office/powerpoint/2010/main" val="2871934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Rita Indiana al cine - La Tempestad">
            <a:extLst>
              <a:ext uri="{FF2B5EF4-FFF2-40B4-BE49-F238E27FC236}">
                <a16:creationId xmlns:a16="http://schemas.microsoft.com/office/drawing/2014/main" id="{48FA0047-B3F9-1470-19C4-6CFC55E433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091" r="25882" b="-2"/>
          <a:stretch>
            <a:fillRect/>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521C4F56-42FA-61CD-FE24-EAF0919E8E35}"/>
              </a:ext>
            </a:extLst>
          </p:cNvPr>
          <p:cNvSpPr>
            <a:spLocks noGrp="1"/>
          </p:cNvSpPr>
          <p:nvPr>
            <p:ph type="ctrTitle"/>
          </p:nvPr>
        </p:nvSpPr>
        <p:spPr>
          <a:xfrm>
            <a:off x="477981" y="1122363"/>
            <a:ext cx="4023360" cy="3204134"/>
          </a:xfrm>
        </p:spPr>
        <p:txBody>
          <a:bodyPr anchor="b">
            <a:normAutofit/>
          </a:bodyPr>
          <a:lstStyle/>
          <a:p>
            <a:pPr algn="l"/>
            <a:endParaRPr lang="es-CL" sz="4800">
              <a:solidFill>
                <a:schemeClr val="bg1"/>
              </a:solidFill>
            </a:endParaRPr>
          </a:p>
        </p:txBody>
      </p:sp>
      <p:sp>
        <p:nvSpPr>
          <p:cNvPr id="3" name="Subtítulo 2">
            <a:extLst>
              <a:ext uri="{FF2B5EF4-FFF2-40B4-BE49-F238E27FC236}">
                <a16:creationId xmlns:a16="http://schemas.microsoft.com/office/drawing/2014/main" id="{17EC9A67-DC5E-E5F6-BF9D-1EA31B7DE01A}"/>
              </a:ext>
            </a:extLst>
          </p:cNvPr>
          <p:cNvSpPr>
            <a:spLocks noGrp="1"/>
          </p:cNvSpPr>
          <p:nvPr>
            <p:ph type="subTitle" idx="1"/>
          </p:nvPr>
        </p:nvSpPr>
        <p:spPr>
          <a:xfrm>
            <a:off x="477980" y="4872922"/>
            <a:ext cx="4023359" cy="1208141"/>
          </a:xfrm>
        </p:spPr>
        <p:txBody>
          <a:bodyPr>
            <a:normAutofit/>
          </a:bodyPr>
          <a:lstStyle/>
          <a:p>
            <a:pPr algn="l"/>
            <a:endParaRPr lang="es-CL" sz="2000">
              <a:solidFill>
                <a:schemeClr val="bg1"/>
              </a:solidFill>
            </a:endParaRPr>
          </a:p>
        </p:txBody>
      </p:sp>
      <p:sp>
        <p:nvSpPr>
          <p:cNvPr id="1035" name="Rectangle 103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37" name="Rectangle 103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8" name="Picture 4" descr="Libro">
            <a:extLst>
              <a:ext uri="{FF2B5EF4-FFF2-40B4-BE49-F238E27FC236}">
                <a16:creationId xmlns:a16="http://schemas.microsoft.com/office/drawing/2014/main" id="{2A402074-02B1-71F2-5F44-F4465446E3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3810" y="1122363"/>
            <a:ext cx="3057525"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2462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70300C2-54A6-2FF2-F2F9-F0BCD8300133}"/>
            </a:ext>
          </a:extLst>
        </p:cNvPr>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026FEAA-8AF1-2827-9BAD-45FC287C25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Rita Indiana al cine - La Tempestad">
            <a:extLst>
              <a:ext uri="{FF2B5EF4-FFF2-40B4-BE49-F238E27FC236}">
                <a16:creationId xmlns:a16="http://schemas.microsoft.com/office/drawing/2014/main" id="{50C9664D-1DFB-9875-2777-ADB5907F97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091" r="25882" b="-2"/>
          <a:stretch>
            <a:fillRect/>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4E4327A9-B30D-6286-AD64-754B48C361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A9B2E22E-10E7-5AE5-F8E1-13D58D37EFC1}"/>
              </a:ext>
            </a:extLst>
          </p:cNvPr>
          <p:cNvSpPr>
            <a:spLocks noGrp="1"/>
          </p:cNvSpPr>
          <p:nvPr>
            <p:ph type="ctrTitle"/>
          </p:nvPr>
        </p:nvSpPr>
        <p:spPr>
          <a:xfrm>
            <a:off x="477980" y="1122363"/>
            <a:ext cx="4932219" cy="1521558"/>
          </a:xfrm>
        </p:spPr>
        <p:txBody>
          <a:bodyPr anchor="b">
            <a:noAutofit/>
          </a:bodyPr>
          <a:lstStyle/>
          <a:p>
            <a:pPr algn="l"/>
            <a:r>
              <a:rPr lang="es-CL" sz="2800" dirty="0">
                <a:solidFill>
                  <a:schemeClr val="bg1"/>
                </a:solidFill>
              </a:rPr>
              <a:t>Rita Indiana Hernández </a:t>
            </a:r>
            <a:r>
              <a:rPr lang="pt-BR" sz="2800" dirty="0">
                <a:solidFill>
                  <a:schemeClr val="bg1"/>
                </a:solidFill>
              </a:rPr>
              <a:t>(11 de junio de 1977, Santo Domingo, República Dominicana)</a:t>
            </a:r>
            <a:endParaRPr lang="es-CL" sz="2800" dirty="0">
              <a:solidFill>
                <a:schemeClr val="bg1"/>
              </a:solidFill>
            </a:endParaRPr>
          </a:p>
        </p:txBody>
      </p:sp>
      <p:sp>
        <p:nvSpPr>
          <p:cNvPr id="3" name="Subtítulo 2">
            <a:extLst>
              <a:ext uri="{FF2B5EF4-FFF2-40B4-BE49-F238E27FC236}">
                <a16:creationId xmlns:a16="http://schemas.microsoft.com/office/drawing/2014/main" id="{DB7CFC35-6E76-60B4-BAF2-F686DB78060D}"/>
              </a:ext>
            </a:extLst>
          </p:cNvPr>
          <p:cNvSpPr>
            <a:spLocks noGrp="1"/>
          </p:cNvSpPr>
          <p:nvPr>
            <p:ph type="subTitle" idx="1"/>
          </p:nvPr>
        </p:nvSpPr>
        <p:spPr>
          <a:xfrm>
            <a:off x="477980" y="2841172"/>
            <a:ext cx="4932219" cy="3777342"/>
          </a:xfrm>
        </p:spPr>
        <p:txBody>
          <a:bodyPr>
            <a:normAutofit fontScale="92500" lnSpcReduction="20000"/>
          </a:bodyPr>
          <a:lstStyle/>
          <a:p>
            <a:pPr marL="342900" indent="-342900" algn="l">
              <a:buFont typeface="Arial" panose="020B0604020202020204" pitchFamily="34" charset="0"/>
              <a:buChar char="•"/>
            </a:pP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Escritora de novelas y cuentos, compositora, cantante, activista y también profesora universitaria. Actualmente, se desempeña como directora del máster de escritura creativa de la NYU. Ha trabajado como letrista para artistas como Julieta Venegas y Calle 13. </a:t>
            </a:r>
          </a:p>
          <a:p>
            <a:pPr marL="342900" indent="-342900" algn="l">
              <a:buFont typeface="Arial" panose="020B0604020202020204" pitchFamily="34" charset="0"/>
              <a:buChar char="•"/>
            </a:pP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Su carrera artística ha sido un constante ejercicio de transgresión creativa. Su estilo narrativo mezcla mitología, política, ciencia ficción y referencias culturales caribeñas en dosis nunca convencionales. </a:t>
            </a:r>
          </a:p>
          <a:p>
            <a:pPr marL="342900" indent="-342900" algn="l">
              <a:buFont typeface="Arial" panose="020B0604020202020204" pitchFamily="34" charset="0"/>
              <a:buChar char="•"/>
            </a:pP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En </a:t>
            </a:r>
            <a:r>
              <a:rPr lang="es-MX" sz="2000" dirty="0">
                <a:solidFill>
                  <a:srgbClr val="FFC000"/>
                </a:solidFill>
                <a:latin typeface="Calibri" panose="020F0502020204030204" pitchFamily="34" charset="0"/>
                <a:ea typeface="Calibri" panose="020F0502020204030204" pitchFamily="34" charset="0"/>
                <a:cs typeface="Calibri" panose="020F0502020204030204" pitchFamily="34" charset="0"/>
              </a:rPr>
              <a:t>Papi</a:t>
            </a: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 (2005) su creación literaria se nutre de los giros coloquiales del lenguaje marginal y popular dominicano a partir de la voz de una niña que espera a su padre.</a:t>
            </a:r>
            <a:endParaRPr lang="es-CL"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035" name="Rectangle 1034">
            <a:extLst>
              <a:ext uri="{FF2B5EF4-FFF2-40B4-BE49-F238E27FC236}">
                <a16:creationId xmlns:a16="http://schemas.microsoft.com/office/drawing/2014/main" id="{9CA9FD96-8A29-2C63-BA3C-3E79A35F64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37" name="Rectangle 1036">
            <a:extLst>
              <a:ext uri="{FF2B5EF4-FFF2-40B4-BE49-F238E27FC236}">
                <a16:creationId xmlns:a16="http://schemas.microsoft.com/office/drawing/2014/main" id="{DF801A5E-F584-6C14-B742-B50A419903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4956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a:extLst>
              <a:ext uri="{FF2B5EF4-FFF2-40B4-BE49-F238E27FC236}">
                <a16:creationId xmlns:a16="http://schemas.microsoft.com/office/drawing/2014/main" id="{B6DCA5E4-7B30-18BB-9570-94035AA8B0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159" r="22945" b="1"/>
          <a:stretch>
            <a:fillRect/>
          </a:stretch>
        </p:blipFill>
        <p:spPr bwMode="auto">
          <a:xfrm>
            <a:off x="3522468" y="10"/>
            <a:ext cx="8669532" cy="6857990"/>
          </a:xfrm>
          <a:prstGeom prst="rect">
            <a:avLst/>
          </a:prstGeom>
          <a:noFill/>
          <a:extLst>
            <a:ext uri="{909E8E84-426E-40DD-AFC4-6F175D3DCCD1}">
              <a14:hiddenFill xmlns:a14="http://schemas.microsoft.com/office/drawing/2010/main">
                <a:solidFill>
                  <a:srgbClr val="FFFFFF"/>
                </a:solidFill>
              </a14:hiddenFill>
            </a:ext>
          </a:extLst>
        </p:spPr>
      </p:pic>
      <p:sp>
        <p:nvSpPr>
          <p:cNvPr id="4105" name="Rectangle 410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A803DC27-7149-9ADD-E6AF-00722AA65219}"/>
              </a:ext>
            </a:extLst>
          </p:cNvPr>
          <p:cNvSpPr>
            <a:spLocks noGrp="1"/>
          </p:cNvSpPr>
          <p:nvPr>
            <p:ph type="title"/>
          </p:nvPr>
        </p:nvSpPr>
        <p:spPr>
          <a:xfrm>
            <a:off x="371093" y="1161288"/>
            <a:ext cx="4625449" cy="1124712"/>
          </a:xfrm>
        </p:spPr>
        <p:txBody>
          <a:bodyPr anchor="b">
            <a:normAutofit/>
          </a:bodyPr>
          <a:lstStyle/>
          <a:p>
            <a:r>
              <a:rPr lang="es-CL" sz="2400" dirty="0">
                <a:solidFill>
                  <a:schemeClr val="bg1"/>
                </a:solidFill>
              </a:rPr>
              <a:t>Papi, el héroe de una sociedad patriarcal neoliberal</a:t>
            </a:r>
          </a:p>
        </p:txBody>
      </p:sp>
      <p:sp>
        <p:nvSpPr>
          <p:cNvPr id="4107" name="Rectangle 4106">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109" name="Rectangle 410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3384D6CA-97E3-20F1-C19C-6C94E1FF8519}"/>
              </a:ext>
            </a:extLst>
          </p:cNvPr>
          <p:cNvSpPr>
            <a:spLocks noGrp="1"/>
          </p:cNvSpPr>
          <p:nvPr>
            <p:ph idx="1"/>
          </p:nvPr>
        </p:nvSpPr>
        <p:spPr>
          <a:xfrm>
            <a:off x="371093" y="2610105"/>
            <a:ext cx="6149449" cy="4149924"/>
          </a:xfrm>
        </p:spPr>
        <p:txBody>
          <a:bodyPr anchor="t">
            <a:normAutofit lnSpcReduction="10000"/>
          </a:bodyPr>
          <a:lstStyle/>
          <a:p>
            <a:pPr marL="0" indent="0">
              <a:buNone/>
            </a:pPr>
            <a:r>
              <a:rPr lang="es-MX" sz="1800" dirty="0">
                <a:solidFill>
                  <a:schemeClr val="bg1"/>
                </a:solidFill>
                <a:latin typeface="Calibri" panose="020F0502020204030204" pitchFamily="34" charset="0"/>
                <a:ea typeface="Calibri" panose="020F0502020204030204" pitchFamily="34" charset="0"/>
                <a:cs typeface="Calibri" panose="020F0502020204030204" pitchFamily="34" charset="0"/>
              </a:rPr>
              <a:t>La narradora es una niña dominicana de ocho años. Describe en un estilo frenético, obsesivo e hiperbólico los encuentros con su papá y sobre todo la espera eterna del adorado padre todopoderoso y acaudalado, cuya riqueza proviene de unos negocios sucios, entre los cuales se destaca la venta de carros traídos de Estados Unidos.</a:t>
            </a:r>
          </a:p>
          <a:p>
            <a:pPr marL="0" indent="0">
              <a:buNone/>
            </a:pPr>
            <a:endParaRPr lang="es-MX"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rPr>
              <a:t>Papi, un barón de la droga nacido como “un niño pobre, en un piso de tierra”. Se aleja de su origen modesto acumulando bienes y mujeres, dos valores de cambio equivalentes en la economía del capital simbólico.</a:t>
            </a:r>
          </a:p>
          <a:p>
            <a:pPr marL="0" indent="0">
              <a:buNone/>
            </a:pPr>
            <a:endPar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es-MX" sz="1800" dirty="0">
                <a:solidFill>
                  <a:srgbClr val="FFC000"/>
                </a:solidFill>
                <a:latin typeface="Calibri" panose="020F0502020204030204" pitchFamily="34" charset="0"/>
                <a:ea typeface="Calibri" panose="020F0502020204030204" pitchFamily="34" charset="0"/>
                <a:cs typeface="Calibri" panose="020F0502020204030204" pitchFamily="34" charset="0"/>
              </a:rPr>
              <a:t>ELEMENTOS DE AUTOFICCIÓN: </a:t>
            </a:r>
            <a:r>
              <a:rPr lang="es-MX" sz="1800" dirty="0">
                <a:solidFill>
                  <a:schemeClr val="bg1"/>
                </a:solidFill>
                <a:latin typeface="Calibri" panose="020F0502020204030204" pitchFamily="34" charset="0"/>
                <a:ea typeface="Calibri" panose="020F0502020204030204" pitchFamily="34" charset="0"/>
                <a:cs typeface="Calibri" panose="020F0502020204030204" pitchFamily="34" charset="0"/>
              </a:rPr>
              <a:t>“Yo tenía que bregar con temas que había engavetado tras la muerte de mi papá a balazos en el Bronx cuando yo tenía 12 años y qué mejor manera de curarme que haciendo del muerto un superhéroe”  (Rita Indiana)</a:t>
            </a:r>
            <a:endPar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62762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F2CFEC-6C6C-FB72-E49F-CD0E184F9C34}"/>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DAB94BD4-F12B-FC55-D0EA-BF843AF6FE9F}"/>
              </a:ext>
            </a:extLst>
          </p:cNvPr>
          <p:cNvPicPr>
            <a:picLocks noChangeAspect="1"/>
          </p:cNvPicPr>
          <p:nvPr/>
        </p:nvPicPr>
        <p:blipFill>
          <a:blip r:embed="rId2"/>
          <a:stretch>
            <a:fillRect/>
          </a:stretch>
        </p:blipFill>
        <p:spPr>
          <a:xfrm>
            <a:off x="121218" y="340378"/>
            <a:ext cx="7804483" cy="5287536"/>
          </a:xfrm>
          <a:prstGeom prst="rect">
            <a:avLst/>
          </a:prstGeom>
        </p:spPr>
      </p:pic>
      <p:pic>
        <p:nvPicPr>
          <p:cNvPr id="6150" name="Picture 6">
            <a:extLst>
              <a:ext uri="{FF2B5EF4-FFF2-40B4-BE49-F238E27FC236}">
                <a16:creationId xmlns:a16="http://schemas.microsoft.com/office/drawing/2014/main" id="{D1796FFD-D46C-1174-D4C6-76A448DBCB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5615" y="509587"/>
            <a:ext cx="2733675" cy="4791075"/>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8">
            <a:extLst>
              <a:ext uri="{FF2B5EF4-FFF2-40B4-BE49-F238E27FC236}">
                <a16:creationId xmlns:a16="http://schemas.microsoft.com/office/drawing/2014/main" id="{F093FCD9-16DC-2A66-5B5E-0D58598391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2880" y="3145973"/>
            <a:ext cx="6544056" cy="3690257"/>
          </a:xfrm>
          <a:prstGeom prst="rect">
            <a:avLst/>
          </a:prstGeom>
        </p:spPr>
      </p:pic>
    </p:spTree>
    <p:extLst>
      <p:ext uri="{BB962C8B-B14F-4D97-AF65-F5344CB8AC3E}">
        <p14:creationId xmlns:p14="http://schemas.microsoft.com/office/powerpoint/2010/main" val="1758145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82" name="Rectangle 7181">
            <a:extLst>
              <a:ext uri="{FF2B5EF4-FFF2-40B4-BE49-F238E27FC236}">
                <a16:creationId xmlns:a16="http://schemas.microsoft.com/office/drawing/2014/main" id="{5F9CFCE6-877F-4858-B8BD-2C52CA8AF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15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4" name="Rectangle 7183">
            <a:extLst>
              <a:ext uri="{FF2B5EF4-FFF2-40B4-BE49-F238E27FC236}">
                <a16:creationId xmlns:a16="http://schemas.microsoft.com/office/drawing/2014/main" id="{8213F8A0-12AE-4514-8372-0DD766EC2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4" name="Picture 6" descr="Cien años de soledad (Edición conmemorativa de la RAE y la ASALE)">
            <a:extLst>
              <a:ext uri="{FF2B5EF4-FFF2-40B4-BE49-F238E27FC236}">
                <a16:creationId xmlns:a16="http://schemas.microsoft.com/office/drawing/2014/main" id="{B42A65EA-8B4B-63E5-9DBB-3696E7DE26F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190806" y="643467"/>
            <a:ext cx="3590242" cy="5571066"/>
          </a:xfrm>
          <a:prstGeom prst="rect">
            <a:avLst/>
          </a:prstGeom>
          <a:noFill/>
          <a:extLst>
            <a:ext uri="{909E8E84-426E-40DD-AFC4-6F175D3DCCD1}">
              <a14:hiddenFill xmlns:a14="http://schemas.microsoft.com/office/drawing/2010/main">
                <a:solidFill>
                  <a:srgbClr val="FFFFFF"/>
                </a:solidFill>
              </a14:hiddenFill>
            </a:ext>
          </a:extLst>
        </p:spPr>
      </p:pic>
      <p:sp>
        <p:nvSpPr>
          <p:cNvPr id="7186" name="Rectangle 7185">
            <a:extLst>
              <a:ext uri="{FF2B5EF4-FFF2-40B4-BE49-F238E27FC236}">
                <a16:creationId xmlns:a16="http://schemas.microsoft.com/office/drawing/2014/main" id="{9EFF17D4-9A8C-4CE5-B096-D8CCD4400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a:extLst>
              <a:ext uri="{FF2B5EF4-FFF2-40B4-BE49-F238E27FC236}">
                <a16:creationId xmlns:a16="http://schemas.microsoft.com/office/drawing/2014/main" id="{78D5D296-3F6E-7B2C-13BC-E7C5205B78C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r="-2" b="16751"/>
          <a:stretch>
            <a:fillRect/>
          </a:stretch>
        </p:blipFill>
        <p:spPr bwMode="auto">
          <a:xfrm>
            <a:off x="641180" y="1714164"/>
            <a:ext cx="5129784" cy="3429672"/>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623E89DF-A1BC-9C66-8E43-8573B467B944}"/>
              </a:ext>
            </a:extLst>
          </p:cNvPr>
          <p:cNvSpPr txBox="1"/>
          <p:nvPr/>
        </p:nvSpPr>
        <p:spPr>
          <a:xfrm>
            <a:off x="1197429" y="849086"/>
            <a:ext cx="3962400" cy="523220"/>
          </a:xfrm>
          <a:prstGeom prst="rect">
            <a:avLst/>
          </a:prstGeom>
          <a:noFill/>
        </p:spPr>
        <p:txBody>
          <a:bodyPr wrap="square" rtlCol="0">
            <a:spAutoFit/>
          </a:bodyPr>
          <a:lstStyle/>
          <a:p>
            <a:pPr algn="ctr"/>
            <a:r>
              <a:rPr lang="es-CL" sz="2800" b="1" dirty="0">
                <a:latin typeface="Calibri" panose="020F0502020204030204" pitchFamily="34" charset="0"/>
                <a:ea typeface="Calibri" panose="020F0502020204030204" pitchFamily="34" charset="0"/>
                <a:cs typeface="Calibri" panose="020F0502020204030204" pitchFamily="34" charset="0"/>
              </a:rPr>
              <a:t>SCARFACE</a:t>
            </a:r>
            <a:endParaRPr lang="es-CL"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07985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ítulo 1">
            <a:extLst>
              <a:ext uri="{FF2B5EF4-FFF2-40B4-BE49-F238E27FC236}">
                <a16:creationId xmlns:a16="http://schemas.microsoft.com/office/drawing/2014/main" id="{BF18E408-2221-7F0C-57CD-75FEEB31F0D9}"/>
              </a:ext>
            </a:extLst>
          </p:cNvPr>
          <p:cNvSpPr>
            <a:spLocks noGrp="1"/>
          </p:cNvSpPr>
          <p:nvPr>
            <p:ph type="title"/>
          </p:nvPr>
        </p:nvSpPr>
        <p:spPr>
          <a:xfrm>
            <a:off x="838200" y="669925"/>
            <a:ext cx="4508946" cy="1325563"/>
          </a:xfrm>
        </p:spPr>
        <p:txBody>
          <a:bodyPr anchor="b">
            <a:normAutofit/>
          </a:bodyPr>
          <a:lstStyle/>
          <a:p>
            <a:pPr algn="r"/>
            <a:r>
              <a:rPr lang="es-CL">
                <a:solidFill>
                  <a:schemeClr val="bg1"/>
                </a:solidFill>
                <a:latin typeface="Calibri" panose="020F0502020204030204" pitchFamily="34" charset="0"/>
                <a:ea typeface="Calibri" panose="020F0502020204030204" pitchFamily="34" charset="0"/>
                <a:cs typeface="Calibri" panose="020F0502020204030204" pitchFamily="34" charset="0"/>
              </a:rPr>
              <a:t>Papi como narrativa delirante</a:t>
            </a:r>
          </a:p>
        </p:txBody>
      </p:sp>
      <p:cxnSp>
        <p:nvCxnSpPr>
          <p:cNvPr id="10" name="Straight Connector 9">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1192255E-B7B3-3A9B-6BDE-944A2825E586}"/>
              </a:ext>
            </a:extLst>
          </p:cNvPr>
          <p:cNvSpPr>
            <a:spLocks noGrp="1"/>
          </p:cNvSpPr>
          <p:nvPr>
            <p:ph idx="1"/>
          </p:nvPr>
        </p:nvSpPr>
        <p:spPr>
          <a:xfrm>
            <a:off x="1392667" y="2398957"/>
            <a:ext cx="9406666" cy="3526144"/>
          </a:xfrm>
        </p:spPr>
        <p:txBody>
          <a:bodyPr>
            <a:normAutofit/>
          </a:bodyPr>
          <a:lstStyle/>
          <a:p>
            <a:pPr algn="just"/>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La narrativa delirante de la niña-narradora demuele la masculinidad hegemónica e hipersexualizada del padre. Ese trance narrativo, paroxístico, esquizofrénicamente inquietante, vacía el sistema de sentido para crear uno nuevo. Semejante al gesto de inflar un globo para intencionalmente explotarlo, la estética del delirio infla la imagen espectacular de papi para destrozarla. En esa mecánica de descomposición-deconstrucción, dos recursos atesoran indudable importancia: la repetición y la hipérbole verbal.</a:t>
            </a:r>
          </a:p>
          <a:p>
            <a:pPr algn="just"/>
            <a:endPar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indent="0" algn="r">
              <a:buNone/>
            </a:pPr>
            <a:r>
              <a:rPr lang="es-CL" sz="2000" i="1" dirty="0">
                <a:solidFill>
                  <a:schemeClr val="bg1"/>
                </a:solidFill>
                <a:latin typeface="Calibri" panose="020F0502020204030204" pitchFamily="34" charset="0"/>
                <a:ea typeface="Calibri" panose="020F0502020204030204" pitchFamily="34" charset="0"/>
                <a:cs typeface="Calibri" panose="020F0502020204030204" pitchFamily="34" charset="0"/>
              </a:rPr>
              <a:t>Julio </a:t>
            </a:r>
            <a:r>
              <a:rPr lang="es-CL" sz="2000" i="1" dirty="0" err="1">
                <a:solidFill>
                  <a:schemeClr val="bg1"/>
                </a:solidFill>
                <a:latin typeface="Calibri" panose="020F0502020204030204" pitchFamily="34" charset="0"/>
                <a:ea typeface="Calibri" panose="020F0502020204030204" pitchFamily="34" charset="0"/>
                <a:cs typeface="Calibri" panose="020F0502020204030204" pitchFamily="34" charset="0"/>
              </a:rPr>
              <a:t>Penenrey</a:t>
            </a:r>
            <a:r>
              <a:rPr lang="es-CL" sz="2000" i="1" dirty="0">
                <a:solidFill>
                  <a:schemeClr val="bg1"/>
                </a:solidFill>
                <a:latin typeface="Calibri" panose="020F0502020204030204" pitchFamily="34" charset="0"/>
                <a:ea typeface="Calibri" panose="020F0502020204030204" pitchFamily="34" charset="0"/>
                <a:cs typeface="Calibri" panose="020F0502020204030204" pitchFamily="34" charset="0"/>
              </a:rPr>
              <a:t> </a:t>
            </a:r>
            <a:endParaRPr lang="es-MX" sz="1600" i="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5481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1242F"/>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B2A6DB5-E9D4-92E8-FEE7-3D280B66CD8A}"/>
              </a:ext>
            </a:extLst>
          </p:cNvPr>
          <p:cNvSpPr>
            <a:spLocks noGrp="1"/>
          </p:cNvSpPr>
          <p:nvPr>
            <p:ph idx="1"/>
          </p:nvPr>
        </p:nvSpPr>
        <p:spPr>
          <a:xfrm>
            <a:off x="4434826" y="685800"/>
            <a:ext cx="7445829" cy="5719763"/>
          </a:xfrm>
        </p:spPr>
        <p:txBody>
          <a:bodyPr>
            <a:normAutofit fontScale="70000" lnSpcReduction="20000"/>
          </a:bodyPr>
          <a:lstStyle/>
          <a:p>
            <a:pPr algn="just"/>
            <a:r>
              <a:rPr lang="es-MX" dirty="0">
                <a:solidFill>
                  <a:srgbClr val="FFFF00"/>
                </a:solidFill>
                <a:latin typeface="Calibri" panose="020F0502020204030204" pitchFamily="34" charset="0"/>
                <a:ea typeface="Calibri" panose="020F0502020204030204" pitchFamily="34" charset="0"/>
                <a:cs typeface="Calibri" panose="020F0502020204030204" pitchFamily="34" charset="0"/>
              </a:rPr>
              <a:t>Mi papi tiene tanta ropa y tiene tantos closets para guardarla que a veces cuando quiere ponerse una camisa tiene que comprarla de nuevo porque se olvida en cual closet es que está. Y tantos </a:t>
            </a:r>
            <a:r>
              <a:rPr lang="es-MX" dirty="0" err="1">
                <a:solidFill>
                  <a:srgbClr val="FFFF00"/>
                </a:solidFill>
                <a:latin typeface="Calibri" panose="020F0502020204030204" pitchFamily="34" charset="0"/>
                <a:ea typeface="Calibri" panose="020F0502020204030204" pitchFamily="34" charset="0"/>
                <a:cs typeface="Calibri" panose="020F0502020204030204" pitchFamily="34" charset="0"/>
              </a:rPr>
              <a:t>poloshirts</a:t>
            </a:r>
            <a:r>
              <a:rPr lang="es-MX" dirty="0">
                <a:solidFill>
                  <a:srgbClr val="FFFF00"/>
                </a:solidFill>
                <a:latin typeface="Calibri" panose="020F0502020204030204" pitchFamily="34" charset="0"/>
                <a:ea typeface="Calibri" panose="020F0502020204030204" pitchFamily="34" charset="0"/>
                <a:cs typeface="Calibri" panose="020F0502020204030204" pitchFamily="34" charset="0"/>
              </a:rPr>
              <a:t> con el hombrecito jugando polo en el pecho que tiene como quince closets para guardar los </a:t>
            </a:r>
            <a:r>
              <a:rPr lang="es-MX" dirty="0" err="1">
                <a:solidFill>
                  <a:srgbClr val="FFFF00"/>
                </a:solidFill>
                <a:latin typeface="Calibri" panose="020F0502020204030204" pitchFamily="34" charset="0"/>
                <a:ea typeface="Calibri" panose="020F0502020204030204" pitchFamily="34" charset="0"/>
                <a:cs typeface="Calibri" panose="020F0502020204030204" pitchFamily="34" charset="0"/>
              </a:rPr>
              <a:t>poloshirts</a:t>
            </a:r>
            <a:r>
              <a:rPr lang="es-MX" dirty="0">
                <a:solidFill>
                  <a:srgbClr val="FFFF00"/>
                </a:solidFill>
                <a:latin typeface="Calibri" panose="020F0502020204030204" pitchFamily="34" charset="0"/>
                <a:ea typeface="Calibri" panose="020F0502020204030204" pitchFamily="34" charset="0"/>
                <a:cs typeface="Calibri" panose="020F0502020204030204" pitchFamily="34" charset="0"/>
              </a:rPr>
              <a:t>, uno para cada día de su vida, si él quiere. Y estos </a:t>
            </a:r>
            <a:r>
              <a:rPr lang="es-MX" dirty="0" err="1">
                <a:solidFill>
                  <a:srgbClr val="FFFF00"/>
                </a:solidFill>
                <a:latin typeface="Calibri" panose="020F0502020204030204" pitchFamily="34" charset="0"/>
                <a:ea typeface="Calibri" panose="020F0502020204030204" pitchFamily="34" charset="0"/>
                <a:cs typeface="Calibri" panose="020F0502020204030204" pitchFamily="34" charset="0"/>
              </a:rPr>
              <a:t>poloshirts</a:t>
            </a:r>
            <a:r>
              <a:rPr lang="es-MX" dirty="0">
                <a:solidFill>
                  <a:srgbClr val="FFFF00"/>
                </a:solidFill>
                <a:latin typeface="Calibri" panose="020F0502020204030204" pitchFamily="34" charset="0"/>
                <a:ea typeface="Calibri" panose="020F0502020204030204" pitchFamily="34" charset="0"/>
                <a:cs typeface="Calibri" panose="020F0502020204030204" pitchFamily="34" charset="0"/>
              </a:rPr>
              <a:t> aunque los laven tienen el perfume de papi todo el tiempo, y aunque los laven se les queda, y aunque papi los mande a lavar no se les quita, y cuando papi quiere cambiar de perfume tiene que cambiar toda su ropa y comprarse toda esa ropa de nuevo y comenzar por el principio. Mi papi tiene más carros que el diablo. </a:t>
            </a:r>
          </a:p>
          <a:p>
            <a:pPr algn="just"/>
            <a:r>
              <a:rPr lang="es-MX" dirty="0">
                <a:solidFill>
                  <a:srgbClr val="FFFF00"/>
                </a:solidFill>
                <a:latin typeface="Calibri" panose="020F0502020204030204" pitchFamily="34" charset="0"/>
                <a:ea typeface="Calibri" panose="020F0502020204030204" pitchFamily="34" charset="0"/>
                <a:cs typeface="Calibri" panose="020F0502020204030204" pitchFamily="34" charset="0"/>
              </a:rPr>
              <a:t>Mi papi tiene tantos carros, tantos pianos, tantos botes, metralletas, botas, chaquetas, chamarras, helipuertos, mi papi tiene tantas botas, tiene más botas, mi papi tiene tantas novias, mi papi tiene tantas botas, de vaquero con águilas y serpientes dibujadas en la piel, botas de cuero, de hule, botas negras, marrones, rojas, blancas, color caramelo, color vino, verde olivo, azules como el azul de la bandera. Botas feas también. Botas para jugar polo y para cortar la grama. Botas de hacer motocross, mi papi tiene motores, motonetas, motores ninja, animales domésticos, </a:t>
            </a:r>
            <a:r>
              <a:rPr lang="es-MX" dirty="0" err="1">
                <a:solidFill>
                  <a:srgbClr val="FFFF00"/>
                </a:solidFill>
                <a:latin typeface="Calibri" panose="020F0502020204030204" pitchFamily="34" charset="0"/>
                <a:ea typeface="Calibri" panose="020F0502020204030204" pitchFamily="34" charset="0"/>
                <a:cs typeface="Calibri" panose="020F0502020204030204" pitchFamily="34" charset="0"/>
              </a:rPr>
              <a:t>four</a:t>
            </a:r>
            <a:r>
              <a:rPr lang="es-MX" dirty="0">
                <a:solidFill>
                  <a:srgbClr val="FFFF00"/>
                </a:solidFill>
                <a:latin typeface="Calibri" panose="020F0502020204030204" pitchFamily="34" charset="0"/>
                <a:ea typeface="Calibri" panose="020F0502020204030204" pitchFamily="34" charset="0"/>
                <a:cs typeface="Calibri" panose="020F0502020204030204" pitchFamily="34" charset="0"/>
              </a:rPr>
              <a:t> </a:t>
            </a:r>
            <a:r>
              <a:rPr lang="es-MX" dirty="0" err="1">
                <a:solidFill>
                  <a:srgbClr val="FFFF00"/>
                </a:solidFill>
                <a:latin typeface="Calibri" panose="020F0502020204030204" pitchFamily="34" charset="0"/>
                <a:ea typeface="Calibri" panose="020F0502020204030204" pitchFamily="34" charset="0"/>
                <a:cs typeface="Calibri" panose="020F0502020204030204" pitchFamily="34" charset="0"/>
              </a:rPr>
              <a:t>wheels</a:t>
            </a:r>
            <a:r>
              <a:rPr lang="es-MX" dirty="0">
                <a:solidFill>
                  <a:srgbClr val="FFFF00"/>
                </a:solidFill>
                <a:latin typeface="Calibri" panose="020F0502020204030204" pitchFamily="34" charset="0"/>
                <a:ea typeface="Calibri" panose="020F0502020204030204" pitchFamily="34" charset="0"/>
                <a:cs typeface="Calibri" panose="020F0502020204030204" pitchFamily="34" charset="0"/>
              </a:rPr>
              <a:t> y velocípedos.</a:t>
            </a:r>
          </a:p>
          <a:p>
            <a:r>
              <a:rPr lang="es-CL" dirty="0">
                <a:solidFill>
                  <a:srgbClr val="FFFF00"/>
                </a:solidFill>
              </a:rPr>
              <a:t>Papi tiene más </a:t>
            </a:r>
            <a:r>
              <a:rPr lang="es-MX" dirty="0">
                <a:solidFill>
                  <a:srgbClr val="FFFF00"/>
                </a:solidFill>
              </a:rPr>
              <a:t>de </a:t>
            </a:r>
            <a:r>
              <a:rPr lang="es-MX" dirty="0" err="1">
                <a:solidFill>
                  <a:srgbClr val="FFFF00"/>
                </a:solidFill>
              </a:rPr>
              <a:t>to</a:t>
            </a:r>
            <a:r>
              <a:rPr lang="es-MX" dirty="0">
                <a:solidFill>
                  <a:srgbClr val="FFFF00"/>
                </a:solidFill>
              </a:rPr>
              <a:t> que el tuyo, más fuerza que el tuyo, más pelo, más músculo, más dinero y más </a:t>
            </a:r>
            <a:r>
              <a:rPr lang="es-CL" dirty="0">
                <a:solidFill>
                  <a:srgbClr val="FFFF00"/>
                </a:solidFill>
              </a:rPr>
              <a:t>novias que el tuyo</a:t>
            </a:r>
            <a:endParaRPr lang="es-CL" dirty="0">
              <a:solidFill>
                <a:srgbClr val="FFFF00"/>
              </a:solidFill>
              <a:latin typeface="Calibri" panose="020F0502020204030204" pitchFamily="34" charset="0"/>
              <a:ea typeface="Calibri" panose="020F0502020204030204" pitchFamily="34" charset="0"/>
              <a:cs typeface="Calibri" panose="020F0502020204030204" pitchFamily="34" charset="0"/>
            </a:endParaRPr>
          </a:p>
        </p:txBody>
      </p:sp>
      <p:pic>
        <p:nvPicPr>
          <p:cNvPr id="2050" name="Picture 2" descr="portada Papi: A Novel ">
            <a:extLst>
              <a:ext uri="{FF2B5EF4-FFF2-40B4-BE49-F238E27FC236}">
                <a16:creationId xmlns:a16="http://schemas.microsoft.com/office/drawing/2014/main" id="{8F384258-192E-6538-7156-5D6AD5C84F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6826"/>
          <a:stretch>
            <a:fillRect/>
          </a:stretch>
        </p:blipFill>
        <p:spPr bwMode="auto">
          <a:xfrm>
            <a:off x="54430" y="870857"/>
            <a:ext cx="4034261" cy="4561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3327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A4588A-55D5-49B8-BE41-54ACDCFF2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BDA22BA8-39EF-1E37-F228-E0F4B68B5B81}"/>
              </a:ext>
            </a:extLst>
          </p:cNvPr>
          <p:cNvPicPr>
            <a:picLocks noChangeAspect="1"/>
          </p:cNvPicPr>
          <p:nvPr/>
        </p:nvPicPr>
        <p:blipFill>
          <a:blip r:embed="rId2"/>
          <a:srcRect t="818" b="11967"/>
          <a:stretch>
            <a:fillRect/>
          </a:stretch>
        </p:blipFill>
        <p:spPr>
          <a:xfrm>
            <a:off x="20" y="-22292"/>
            <a:ext cx="12191980" cy="4465973"/>
          </a:xfrm>
          <a:prstGeom prst="rect">
            <a:avLst/>
          </a:prstGeom>
        </p:spPr>
      </p:pic>
      <p:sp>
        <p:nvSpPr>
          <p:cNvPr id="12" name="Rectangle: Rounded Corners 11">
            <a:extLst>
              <a:ext uri="{FF2B5EF4-FFF2-40B4-BE49-F238E27FC236}">
                <a16:creationId xmlns:a16="http://schemas.microsoft.com/office/drawing/2014/main" id="{F97E7EA2-EDCD-47E9-81BC-415C606D1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19552"/>
            <a:ext cx="9382538"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ítulo 1">
            <a:extLst>
              <a:ext uri="{FF2B5EF4-FFF2-40B4-BE49-F238E27FC236}">
                <a16:creationId xmlns:a16="http://schemas.microsoft.com/office/drawing/2014/main" id="{7CF7F1A1-D962-C767-EF04-A8135BA1D316}"/>
              </a:ext>
            </a:extLst>
          </p:cNvPr>
          <p:cNvSpPr>
            <a:spLocks noGrp="1"/>
          </p:cNvSpPr>
          <p:nvPr>
            <p:ph type="title"/>
          </p:nvPr>
        </p:nvSpPr>
        <p:spPr>
          <a:xfrm>
            <a:off x="566928" y="4203278"/>
            <a:ext cx="8557193" cy="536063"/>
          </a:xfrm>
        </p:spPr>
        <p:txBody>
          <a:bodyPr>
            <a:normAutofit/>
          </a:bodyPr>
          <a:lstStyle/>
          <a:p>
            <a:r>
              <a:rPr lang="es-CL" sz="2800">
                <a:solidFill>
                  <a:schemeClr val="bg1"/>
                </a:solidFill>
                <a:latin typeface="Calibri" panose="020F0502020204030204" pitchFamily="34" charset="0"/>
                <a:ea typeface="Calibri" panose="020F0502020204030204" pitchFamily="34" charset="0"/>
                <a:cs typeface="Calibri" panose="020F0502020204030204" pitchFamily="34" charset="0"/>
              </a:rPr>
              <a:t>Masculinidad hegemónica</a:t>
            </a:r>
          </a:p>
        </p:txBody>
      </p:sp>
      <p:sp>
        <p:nvSpPr>
          <p:cNvPr id="3" name="Marcador de contenido 2">
            <a:extLst>
              <a:ext uri="{FF2B5EF4-FFF2-40B4-BE49-F238E27FC236}">
                <a16:creationId xmlns:a16="http://schemas.microsoft.com/office/drawing/2014/main" id="{276015F2-A595-BBB0-B8AF-CB584EBBA6AF}"/>
              </a:ext>
            </a:extLst>
          </p:cNvPr>
          <p:cNvSpPr>
            <a:spLocks noGrp="1"/>
          </p:cNvSpPr>
          <p:nvPr>
            <p:ph idx="1"/>
          </p:nvPr>
        </p:nvSpPr>
        <p:spPr>
          <a:xfrm>
            <a:off x="566928" y="4900559"/>
            <a:ext cx="11058144" cy="2169315"/>
          </a:xfrm>
        </p:spPr>
        <p:txBody>
          <a:bodyPr>
            <a:normAutofit/>
          </a:bodyPr>
          <a:lstStyle/>
          <a:p>
            <a:r>
              <a:rPr lang="es-MX" sz="1800" dirty="0">
                <a:latin typeface="Calibri" panose="020F0502020204030204" pitchFamily="34" charset="0"/>
                <a:ea typeface="Calibri" panose="020F0502020204030204" pitchFamily="34" charset="0"/>
                <a:cs typeface="Calibri" panose="020F0502020204030204" pitchFamily="34" charset="0"/>
              </a:rPr>
              <a:t>Masculinidad como la posición asumida en </a:t>
            </a:r>
          </a:p>
          <a:p>
            <a:pPr marL="914400" lvl="1" indent="-457200">
              <a:buAutoNum type="arabicParenR"/>
            </a:pPr>
            <a:r>
              <a:rPr lang="es-MX" sz="1800" dirty="0">
                <a:latin typeface="Calibri" panose="020F0502020204030204" pitchFamily="34" charset="0"/>
                <a:ea typeface="Calibri" panose="020F0502020204030204" pitchFamily="34" charset="0"/>
                <a:cs typeface="Calibri" panose="020F0502020204030204" pitchFamily="34" charset="0"/>
              </a:rPr>
              <a:t>las relaciones de género; </a:t>
            </a:r>
          </a:p>
          <a:p>
            <a:pPr marL="914400" lvl="1" indent="-457200">
              <a:buAutoNum type="arabicParenR"/>
            </a:pPr>
            <a:r>
              <a:rPr lang="es-MX" sz="1800" dirty="0">
                <a:latin typeface="Calibri" panose="020F0502020204030204" pitchFamily="34" charset="0"/>
                <a:ea typeface="Calibri" panose="020F0502020204030204" pitchFamily="34" charset="0"/>
                <a:cs typeface="Calibri" panose="020F0502020204030204" pitchFamily="34" charset="0"/>
              </a:rPr>
              <a:t>las prácticas por las cuales hombres y mujeres están comprometidos con esa posición y</a:t>
            </a:r>
          </a:p>
          <a:p>
            <a:pPr marL="914400" lvl="1" indent="-457200">
              <a:buAutoNum type="arabicParenR"/>
            </a:pPr>
            <a:r>
              <a:rPr lang="es-MX" sz="1800" dirty="0">
                <a:latin typeface="Calibri" panose="020F0502020204030204" pitchFamily="34" charset="0"/>
                <a:ea typeface="Calibri" panose="020F0502020204030204" pitchFamily="34" charset="0"/>
                <a:cs typeface="Calibri" panose="020F0502020204030204" pitchFamily="34" charset="0"/>
              </a:rPr>
              <a:t>los efectos de esas prácticas en la experiencia corporal, en la personalidad y en la cultura misma.</a:t>
            </a:r>
          </a:p>
          <a:p>
            <a:r>
              <a:rPr lang="es-MX" sz="1800" dirty="0">
                <a:latin typeface="Calibri" panose="020F0502020204030204" pitchFamily="34" charset="0"/>
                <a:ea typeface="Calibri" panose="020F0502020204030204" pitchFamily="34" charset="0"/>
                <a:cs typeface="Calibri" panose="020F0502020204030204" pitchFamily="34" charset="0"/>
              </a:rPr>
              <a:t>Se entiende por masculinidad hegemónica al tipo de masculinidad capaz de legitimar el pensamiento patriarcal (opresión, sexismo, etc.) y garantizar la posición dominante de los hombres y la subordinación de las mujeres</a:t>
            </a:r>
          </a:p>
          <a:p>
            <a:pPr marL="914400" lvl="1" indent="-457200">
              <a:buAutoNum type="arabicParenR"/>
            </a:pPr>
            <a:endParaRPr lang="es-MX" sz="900" dirty="0"/>
          </a:p>
          <a:p>
            <a:pPr marL="914400" lvl="1" indent="-457200">
              <a:buAutoNum type="arabicParenR"/>
            </a:pPr>
            <a:endParaRPr lang="es-CL" sz="900" dirty="0"/>
          </a:p>
        </p:txBody>
      </p:sp>
    </p:spTree>
    <p:extLst>
      <p:ext uri="{BB962C8B-B14F-4D97-AF65-F5344CB8AC3E}">
        <p14:creationId xmlns:p14="http://schemas.microsoft.com/office/powerpoint/2010/main" val="1013420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C4E30EA-4668-8300-F182-BCECD189049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1901433-9B71-66C0-10CE-0C1EEEE4B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E74E7852-0316-3D60-3F0D-DCFCF92831B6}"/>
              </a:ext>
            </a:extLst>
          </p:cNvPr>
          <p:cNvPicPr>
            <a:picLocks noChangeAspect="1"/>
          </p:cNvPicPr>
          <p:nvPr/>
        </p:nvPicPr>
        <p:blipFill>
          <a:blip r:embed="rId2"/>
          <a:srcRect t="818" b="11967"/>
          <a:stretch>
            <a:fillRect/>
          </a:stretch>
        </p:blipFill>
        <p:spPr>
          <a:xfrm>
            <a:off x="20" y="-22292"/>
            <a:ext cx="12191980" cy="4465973"/>
          </a:xfrm>
          <a:prstGeom prst="rect">
            <a:avLst/>
          </a:prstGeom>
        </p:spPr>
      </p:pic>
      <p:sp>
        <p:nvSpPr>
          <p:cNvPr id="12" name="Rectangle: Rounded Corners 11">
            <a:extLst>
              <a:ext uri="{FF2B5EF4-FFF2-40B4-BE49-F238E27FC236}">
                <a16:creationId xmlns:a16="http://schemas.microsoft.com/office/drawing/2014/main" id="{4A653B54-F6D8-A6CD-D568-C819C2D17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19552"/>
            <a:ext cx="9382538"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ítulo 1">
            <a:extLst>
              <a:ext uri="{FF2B5EF4-FFF2-40B4-BE49-F238E27FC236}">
                <a16:creationId xmlns:a16="http://schemas.microsoft.com/office/drawing/2014/main" id="{8CCC8AC7-9C04-0533-6E86-85A588380FCE}"/>
              </a:ext>
            </a:extLst>
          </p:cNvPr>
          <p:cNvSpPr>
            <a:spLocks noGrp="1"/>
          </p:cNvSpPr>
          <p:nvPr>
            <p:ph type="title"/>
          </p:nvPr>
        </p:nvSpPr>
        <p:spPr>
          <a:xfrm>
            <a:off x="566928" y="4203278"/>
            <a:ext cx="8557193" cy="536063"/>
          </a:xfrm>
        </p:spPr>
        <p:txBody>
          <a:bodyPr>
            <a:normAutofit/>
          </a:bodyPr>
          <a:lstStyle/>
          <a:p>
            <a:r>
              <a:rPr lang="es-CL" sz="2800">
                <a:solidFill>
                  <a:schemeClr val="bg1"/>
                </a:solidFill>
                <a:latin typeface="Calibri" panose="020F0502020204030204" pitchFamily="34" charset="0"/>
                <a:ea typeface="Calibri" panose="020F0502020204030204" pitchFamily="34" charset="0"/>
                <a:cs typeface="Calibri" panose="020F0502020204030204" pitchFamily="34" charset="0"/>
              </a:rPr>
              <a:t>Masculinidad hegemónica</a:t>
            </a:r>
          </a:p>
        </p:txBody>
      </p:sp>
      <p:sp>
        <p:nvSpPr>
          <p:cNvPr id="3" name="Marcador de contenido 2">
            <a:extLst>
              <a:ext uri="{FF2B5EF4-FFF2-40B4-BE49-F238E27FC236}">
                <a16:creationId xmlns:a16="http://schemas.microsoft.com/office/drawing/2014/main" id="{B1106E35-C54F-1F9F-EFF5-2437BEFE60F7}"/>
              </a:ext>
            </a:extLst>
          </p:cNvPr>
          <p:cNvSpPr>
            <a:spLocks noGrp="1"/>
          </p:cNvSpPr>
          <p:nvPr>
            <p:ph idx="1"/>
          </p:nvPr>
        </p:nvSpPr>
        <p:spPr>
          <a:xfrm>
            <a:off x="566928" y="4900559"/>
            <a:ext cx="11058144" cy="2169315"/>
          </a:xfrm>
        </p:spPr>
        <p:txBody>
          <a:bodyPr>
            <a:normAutofit/>
          </a:bodyPr>
          <a:lstStyle/>
          <a:p>
            <a:r>
              <a:rPr lang="es-MX" sz="1900" dirty="0">
                <a:latin typeface="Calibri" panose="020F0502020204030204" pitchFamily="34" charset="0"/>
                <a:ea typeface="Calibri" panose="020F0502020204030204" pitchFamily="34" charset="0"/>
                <a:cs typeface="Calibri" panose="020F0502020204030204" pitchFamily="34" charset="0"/>
              </a:rPr>
              <a:t>Papi es un honorable de redentor o benefactor, un </a:t>
            </a:r>
            <a:r>
              <a:rPr lang="es-MX" sz="1900" dirty="0" err="1">
                <a:latin typeface="Calibri" panose="020F0502020204030204" pitchFamily="34" charset="0"/>
                <a:ea typeface="Calibri" panose="020F0502020204030204" pitchFamily="34" charset="0"/>
                <a:cs typeface="Calibri" panose="020F0502020204030204" pitchFamily="34" charset="0"/>
              </a:rPr>
              <a:t>protohombre</a:t>
            </a:r>
            <a:r>
              <a:rPr lang="es-MX" sz="1900" dirty="0">
                <a:latin typeface="Calibri" panose="020F0502020204030204" pitchFamily="34" charset="0"/>
                <a:ea typeface="Calibri" panose="020F0502020204030204" pitchFamily="34" charset="0"/>
                <a:cs typeface="Calibri" panose="020F0502020204030204" pitchFamily="34" charset="0"/>
              </a:rPr>
              <a:t>, de macho insaciable. Su hazaña máxima de esta fachada </a:t>
            </a:r>
            <a:r>
              <a:rPr lang="es-MX" sz="1900" dirty="0" err="1">
                <a:latin typeface="Calibri" panose="020F0502020204030204" pitchFamily="34" charset="0"/>
                <a:ea typeface="Calibri" panose="020F0502020204030204" pitchFamily="34" charset="0"/>
                <a:cs typeface="Calibri" panose="020F0502020204030204" pitchFamily="34" charset="0"/>
              </a:rPr>
              <a:t>hipermasculina</a:t>
            </a:r>
            <a:r>
              <a:rPr lang="es-MX" sz="1900" dirty="0">
                <a:latin typeface="Calibri" panose="020F0502020204030204" pitchFamily="34" charset="0"/>
                <a:ea typeface="Calibri" panose="020F0502020204030204" pitchFamily="34" charset="0"/>
                <a:cs typeface="Calibri" panose="020F0502020204030204" pitchFamily="34" charset="0"/>
              </a:rPr>
              <a:t> se explica por el hecho de “haber saltado el charco”, salir de la isla, migrar a los Estados Unidos y reclamar suyo el viejo sueño americano, traducido por el personaje en bienes, servicios, mercancías y </a:t>
            </a:r>
            <a:r>
              <a:rPr lang="es-CL" sz="1900" dirty="0">
                <a:latin typeface="Calibri" panose="020F0502020204030204" pitchFamily="34" charset="0"/>
                <a:ea typeface="Calibri" panose="020F0502020204030204" pitchFamily="34" charset="0"/>
                <a:cs typeface="Calibri" panose="020F0502020204030204" pitchFamily="34" charset="0"/>
              </a:rPr>
              <a:t>artefactos del consumo.</a:t>
            </a:r>
          </a:p>
          <a:p>
            <a:r>
              <a:rPr lang="es-CL" sz="1900" dirty="0">
                <a:latin typeface="Calibri" panose="020F0502020204030204" pitchFamily="34" charset="0"/>
                <a:ea typeface="Calibri" panose="020F0502020204030204" pitchFamily="34" charset="0"/>
                <a:cs typeface="Calibri" panose="020F0502020204030204" pitchFamily="34" charset="0"/>
              </a:rPr>
              <a:t>Hipérbole, exceso espectacular que rodea a “papi” desbordan y desactivan al macho patriarcal</a:t>
            </a:r>
            <a:r>
              <a:rPr lang="es-MX" sz="1900" dirty="0">
                <a:latin typeface="Calibri" panose="020F0502020204030204" pitchFamily="34" charset="0"/>
                <a:ea typeface="Calibri" panose="020F0502020204030204" pitchFamily="34" charset="0"/>
                <a:cs typeface="Calibri" panose="020F0502020204030204" pitchFamily="34" charset="0"/>
              </a:rPr>
              <a:t>.</a:t>
            </a:r>
          </a:p>
          <a:p>
            <a:pPr marL="914400" lvl="1" indent="-457200">
              <a:buAutoNum type="arabicParenR"/>
            </a:pPr>
            <a:endParaRPr lang="es-CL" sz="900" dirty="0"/>
          </a:p>
        </p:txBody>
      </p:sp>
    </p:spTree>
    <p:extLst>
      <p:ext uri="{BB962C8B-B14F-4D97-AF65-F5344CB8AC3E}">
        <p14:creationId xmlns:p14="http://schemas.microsoft.com/office/powerpoint/2010/main" val="2458107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Libro de Rita Indiana llega al cine">
            <a:extLst>
              <a:ext uri="{FF2B5EF4-FFF2-40B4-BE49-F238E27FC236}">
                <a16:creationId xmlns:a16="http://schemas.microsoft.com/office/drawing/2014/main" id="{FB6CFF0C-FE15-65FE-40D2-E181C45B10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359" r="29136" b="9091"/>
          <a:stretch>
            <a:fillRect/>
          </a:stretch>
        </p:blipFill>
        <p:spPr bwMode="auto">
          <a:xfrm>
            <a:off x="3522468" y="10"/>
            <a:ext cx="8669532" cy="6857990"/>
          </a:xfrm>
          <a:prstGeom prst="rect">
            <a:avLst/>
          </a:prstGeom>
          <a:noFill/>
          <a:extLst>
            <a:ext uri="{909E8E84-426E-40DD-AFC4-6F175D3DCCD1}">
              <a14:hiddenFill xmlns:a14="http://schemas.microsoft.com/office/drawing/2010/main">
                <a:solidFill>
                  <a:srgbClr val="FFFFFF"/>
                </a:solidFill>
              </a14:hiddenFill>
            </a:ext>
          </a:extLst>
        </p:spPr>
      </p:pic>
      <p:sp>
        <p:nvSpPr>
          <p:cNvPr id="5129" name="Rectangle 5128">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0FB4954B-7B33-28C5-9653-B6E8BDABFEAC}"/>
              </a:ext>
            </a:extLst>
          </p:cNvPr>
          <p:cNvSpPr>
            <a:spLocks noGrp="1"/>
          </p:cNvSpPr>
          <p:nvPr>
            <p:ph type="title"/>
          </p:nvPr>
        </p:nvSpPr>
        <p:spPr>
          <a:xfrm>
            <a:off x="371094" y="1161288"/>
            <a:ext cx="4723420" cy="1124712"/>
          </a:xfrm>
        </p:spPr>
        <p:txBody>
          <a:bodyPr anchor="b">
            <a:normAutofit/>
          </a:bodyPr>
          <a:lstStyle/>
          <a:p>
            <a:r>
              <a:rPr lang="es-CL" sz="2800" dirty="0">
                <a:solidFill>
                  <a:schemeClr val="bg1"/>
                </a:solidFill>
              </a:rPr>
              <a:t>¿Cómo destruir al Padre?</a:t>
            </a:r>
          </a:p>
        </p:txBody>
      </p:sp>
      <p:sp>
        <p:nvSpPr>
          <p:cNvPr id="5131" name="Rectangle 5130">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133" name="Rectangle 513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ED11840E-04C5-048C-0CBE-861D6745B0B2}"/>
              </a:ext>
            </a:extLst>
          </p:cNvPr>
          <p:cNvSpPr>
            <a:spLocks noGrp="1"/>
          </p:cNvSpPr>
          <p:nvPr>
            <p:ph idx="1"/>
          </p:nvPr>
        </p:nvSpPr>
        <p:spPr>
          <a:xfrm>
            <a:off x="371094" y="2718053"/>
            <a:ext cx="4799620" cy="3650089"/>
          </a:xfrm>
        </p:spPr>
        <p:txBody>
          <a:bodyPr anchor="t">
            <a:normAutofit/>
          </a:bodyPr>
          <a:lstStyle/>
          <a:p>
            <a:r>
              <a:rPr lang="es-MX" sz="1700" dirty="0">
                <a:solidFill>
                  <a:schemeClr val="bg1"/>
                </a:solidFill>
              </a:rPr>
              <a:t>De acuerdo con Hernández, esta novela es símbolo del poder total; semilla del exceso y el autoritarismo incluso cuando Trujillo (el eterno dictador dominicano) ya no está. </a:t>
            </a:r>
          </a:p>
          <a:p>
            <a:r>
              <a:rPr lang="es-MX" sz="1700" dirty="0">
                <a:solidFill>
                  <a:schemeClr val="bg1"/>
                </a:solidFill>
              </a:rPr>
              <a:t>De ahí que se “bombardee” la idea del padre.</a:t>
            </a:r>
          </a:p>
          <a:p>
            <a:r>
              <a:rPr lang="es-MX" sz="1700" dirty="0">
                <a:solidFill>
                  <a:schemeClr val="bg1"/>
                </a:solidFill>
              </a:rPr>
              <a:t>El objetivo es “repetirlo hasta destruirlo”.</a:t>
            </a:r>
            <a:endParaRPr lang="es-CL" sz="1700" dirty="0">
              <a:solidFill>
                <a:schemeClr val="bg1"/>
              </a:solidFill>
            </a:endParaRPr>
          </a:p>
        </p:txBody>
      </p:sp>
    </p:spTree>
    <p:extLst>
      <p:ext uri="{BB962C8B-B14F-4D97-AF65-F5344CB8AC3E}">
        <p14:creationId xmlns:p14="http://schemas.microsoft.com/office/powerpoint/2010/main" val="1771489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8" name="Rectangle 3087">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ítulo 1">
            <a:extLst>
              <a:ext uri="{FF2B5EF4-FFF2-40B4-BE49-F238E27FC236}">
                <a16:creationId xmlns:a16="http://schemas.microsoft.com/office/drawing/2014/main" id="{AFF9C2F8-CDA3-28ED-3ACD-0FEE4B6EE071}"/>
              </a:ext>
            </a:extLst>
          </p:cNvPr>
          <p:cNvSpPr>
            <a:spLocks noGrp="1"/>
          </p:cNvSpPr>
          <p:nvPr>
            <p:ph type="title"/>
          </p:nvPr>
        </p:nvSpPr>
        <p:spPr>
          <a:xfrm>
            <a:off x="1295400" y="669925"/>
            <a:ext cx="4800600" cy="1325563"/>
          </a:xfrm>
        </p:spPr>
        <p:txBody>
          <a:bodyPr anchor="b">
            <a:normAutofit/>
          </a:bodyPr>
          <a:lstStyle/>
          <a:p>
            <a:r>
              <a:rPr lang="es-CL" dirty="0">
                <a:solidFill>
                  <a:schemeClr val="bg1"/>
                </a:solidFill>
                <a:latin typeface="Calibri" panose="020F0502020204030204" pitchFamily="34" charset="0"/>
                <a:ea typeface="Calibri" panose="020F0502020204030204" pitchFamily="34" charset="0"/>
                <a:cs typeface="Calibri" panose="020F0502020204030204" pitchFamily="34" charset="0"/>
              </a:rPr>
              <a:t>Muerte de papi</a:t>
            </a:r>
          </a:p>
        </p:txBody>
      </p:sp>
      <p:cxnSp>
        <p:nvCxnSpPr>
          <p:cNvPr id="3090" name="Straight Connector 3089">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2848CCAA-781F-454F-DC43-E02BD9D8FE6F}"/>
              </a:ext>
            </a:extLst>
          </p:cNvPr>
          <p:cNvSpPr>
            <a:spLocks noGrp="1"/>
          </p:cNvSpPr>
          <p:nvPr>
            <p:ph idx="1"/>
          </p:nvPr>
        </p:nvSpPr>
        <p:spPr>
          <a:xfrm>
            <a:off x="1295400" y="2288833"/>
            <a:ext cx="6640286" cy="4275253"/>
          </a:xfrm>
        </p:spPr>
        <p:txBody>
          <a:bodyPr>
            <a:normAutofit/>
          </a:bodyPr>
          <a:lstStyle/>
          <a:p>
            <a:pPr marL="0" indent="0" algn="just">
              <a:buNone/>
            </a:pP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Cuando la niña abre el ataúd para mirarlo, comenta: “Pero a mí no me engañan, éste no es papi. Ya les he dicho a todos que es un robot, pero nadie quiere creerme” </a:t>
            </a:r>
          </a:p>
          <a:p>
            <a:pPr marL="0" indent="0" algn="just">
              <a:buNone/>
            </a:pP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 Para comprobarlo le clava un tenedor plástico en un ojo. Sin embargo, al abrirle la boca al supuesto robot, le encuentra el diente falso que el padre tenía. La niña saldrá corriendo con el diente en el bolsillo para luego tragárselo. </a:t>
            </a:r>
          </a:p>
          <a:p>
            <a:pPr marL="0" indent="0" algn="just">
              <a:buNone/>
            </a:pPr>
            <a:r>
              <a:rPr lang="es-CL" sz="2000" dirty="0">
                <a:solidFill>
                  <a:schemeClr val="bg1"/>
                </a:solidFill>
                <a:latin typeface="Calibri" panose="020F0502020204030204" pitchFamily="34" charset="0"/>
                <a:ea typeface="Calibri" panose="020F0502020204030204" pitchFamily="34" charset="0"/>
                <a:cs typeface="Calibri" panose="020F0502020204030204" pitchFamily="34" charset="0"/>
              </a:rPr>
              <a:t>“Papi </a:t>
            </a: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estaba en mí y yo en papi […]. Yo era igualita a papi. Yo era papi. Yo soy papi”</a:t>
            </a:r>
          </a:p>
          <a:p>
            <a:pPr marL="0" indent="0" algn="just">
              <a:buNone/>
            </a:pP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El padre, símbolo del exceso, se ha tornado figura descompuesta y abyecta en el imaginario afectivo de la hija.</a:t>
            </a:r>
            <a:endParaRPr lang="es-CL"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3074" name="Picture 2" descr="undefined">
            <a:extLst>
              <a:ext uri="{FF2B5EF4-FFF2-40B4-BE49-F238E27FC236}">
                <a16:creationId xmlns:a16="http://schemas.microsoft.com/office/drawing/2014/main" id="{B6832E6A-145C-1279-2EF4-9F4391B42ED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454381" y="-6"/>
            <a:ext cx="3737609" cy="6857999"/>
          </a:xfrm>
          <a:prstGeom prst="rect">
            <a:avLst/>
          </a:prstGeom>
          <a:noFill/>
          <a:extLst>
            <a:ext uri="{909E8E84-426E-40DD-AFC4-6F175D3DCCD1}">
              <a14:hiddenFill xmlns:a14="http://schemas.microsoft.com/office/drawing/2010/main">
                <a:solidFill>
                  <a:srgbClr val="FFFFFF"/>
                </a:solidFill>
              </a14:hiddenFill>
            </a:ext>
          </a:extLst>
        </p:spPr>
      </p:pic>
      <p:cxnSp>
        <p:nvCxnSpPr>
          <p:cNvPr id="3092" name="Straight Connector 3091">
            <a:extLst>
              <a:ext uri="{FF2B5EF4-FFF2-40B4-BE49-F238E27FC236}">
                <a16:creationId xmlns:a16="http://schemas.microsoft.com/office/drawing/2014/main" id="{B7188D9B-1674-419B-A379-D1632A7EC3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29053"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1604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86CA4EB-FBB8-69B1-D458-C1D528EC1911}"/>
            </a:ext>
          </a:extLst>
        </p:cNvPr>
        <p:cNvGrpSpPr/>
        <p:nvPr/>
      </p:nvGrpSpPr>
      <p:grpSpPr>
        <a:xfrm>
          <a:off x="0" y="0"/>
          <a:ext cx="0" cy="0"/>
          <a:chOff x="0" y="0"/>
          <a:chExt cx="0" cy="0"/>
        </a:xfrm>
      </p:grpSpPr>
      <p:sp>
        <p:nvSpPr>
          <p:cNvPr id="3088" name="Rectangle 3087">
            <a:extLst>
              <a:ext uri="{FF2B5EF4-FFF2-40B4-BE49-F238E27FC236}">
                <a16:creationId xmlns:a16="http://schemas.microsoft.com/office/drawing/2014/main" id="{18595F00-9365-A1AE-B1C3-2476B3209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ítulo 1">
            <a:extLst>
              <a:ext uri="{FF2B5EF4-FFF2-40B4-BE49-F238E27FC236}">
                <a16:creationId xmlns:a16="http://schemas.microsoft.com/office/drawing/2014/main" id="{FF89A300-267C-0427-E2BC-0D11FC9209F0}"/>
              </a:ext>
            </a:extLst>
          </p:cNvPr>
          <p:cNvSpPr>
            <a:spLocks noGrp="1"/>
          </p:cNvSpPr>
          <p:nvPr>
            <p:ph type="title"/>
          </p:nvPr>
        </p:nvSpPr>
        <p:spPr>
          <a:xfrm>
            <a:off x="1295400" y="669925"/>
            <a:ext cx="4800600" cy="1325563"/>
          </a:xfrm>
        </p:spPr>
        <p:txBody>
          <a:bodyPr anchor="b">
            <a:normAutofit/>
          </a:bodyPr>
          <a:lstStyle/>
          <a:p>
            <a:r>
              <a:rPr lang="es-CL" dirty="0">
                <a:solidFill>
                  <a:schemeClr val="bg1"/>
                </a:solidFill>
                <a:latin typeface="Calibri" panose="020F0502020204030204" pitchFamily="34" charset="0"/>
                <a:ea typeface="Calibri" panose="020F0502020204030204" pitchFamily="34" charset="0"/>
                <a:cs typeface="Calibri" panose="020F0502020204030204" pitchFamily="34" charset="0"/>
              </a:rPr>
              <a:t>Muerte de papi</a:t>
            </a:r>
          </a:p>
        </p:txBody>
      </p:sp>
      <p:cxnSp>
        <p:nvCxnSpPr>
          <p:cNvPr id="3090" name="Straight Connector 3089">
            <a:extLst>
              <a:ext uri="{FF2B5EF4-FFF2-40B4-BE49-F238E27FC236}">
                <a16:creationId xmlns:a16="http://schemas.microsoft.com/office/drawing/2014/main" id="{FF56D24F-E23E-ED88-DE6D-2C206BDC52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CB16A9E8-69BD-99EA-570E-DF332591026C}"/>
              </a:ext>
            </a:extLst>
          </p:cNvPr>
          <p:cNvSpPr>
            <a:spLocks noGrp="1"/>
          </p:cNvSpPr>
          <p:nvPr>
            <p:ph idx="1"/>
          </p:nvPr>
        </p:nvSpPr>
        <p:spPr>
          <a:xfrm>
            <a:off x="1295400" y="2288833"/>
            <a:ext cx="6640286" cy="4275253"/>
          </a:xfrm>
        </p:spPr>
        <p:txBody>
          <a:bodyPr>
            <a:normAutofit lnSpcReduction="10000"/>
          </a:bodyPr>
          <a:lstStyle/>
          <a:p>
            <a:pPr marL="0" indent="0">
              <a:buNone/>
            </a:pP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Pero, en la novela, papi no desaparece del todo y regresa en apariciones, y es así como un día se le presenta a la hija en una máquina expendedora  de Coca-Cola. Vuelve</a:t>
            </a:r>
          </a:p>
          <a:p>
            <a:pPr marL="0" indent="0" algn="just">
              <a:buNone/>
            </a:pP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“con el traje con que lo habían enterrado […], con el hoyo mal cosido en la frente, jediondo y amoratado como un </a:t>
            </a:r>
            <a:r>
              <a:rPr lang="es-MX"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zombie</a:t>
            </a: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 Abrió la boca y se señaló el diente falso, el hueco adonde estuvo el diente que yo le había sacado y que me había tragado antes de escapar de su funeral. Yo ese diente lo cagué hace tiempo, papi, me oí que le dije, y él cerró la boca de donde le salía un bajo a peo y la lata de Coca-Cola por fin cayó y pude recogerla. </a:t>
            </a:r>
          </a:p>
          <a:p>
            <a:pPr marL="0" indent="0">
              <a:buNone/>
            </a:pP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Pero este papi no vuelve resurrecto ni retorna para predicar su salvación. Por el contrario, vuelve para seguir descomponiéndose: “[…] me daba pena verlo por ahí perdido como una aparición sin saber que pronto iba a convertirse en abono” </a:t>
            </a:r>
          </a:p>
        </p:txBody>
      </p:sp>
      <p:pic>
        <p:nvPicPr>
          <p:cNvPr id="3074" name="Picture 2" descr="undefined">
            <a:extLst>
              <a:ext uri="{FF2B5EF4-FFF2-40B4-BE49-F238E27FC236}">
                <a16:creationId xmlns:a16="http://schemas.microsoft.com/office/drawing/2014/main" id="{E94AF806-BA3F-1D6A-8DDF-13222D5163A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454381" y="-6"/>
            <a:ext cx="3737609" cy="6857999"/>
          </a:xfrm>
          <a:prstGeom prst="rect">
            <a:avLst/>
          </a:prstGeom>
          <a:noFill/>
          <a:extLst>
            <a:ext uri="{909E8E84-426E-40DD-AFC4-6F175D3DCCD1}">
              <a14:hiddenFill xmlns:a14="http://schemas.microsoft.com/office/drawing/2010/main">
                <a:solidFill>
                  <a:srgbClr val="FFFFFF"/>
                </a:solidFill>
              </a14:hiddenFill>
            </a:ext>
          </a:extLst>
        </p:spPr>
      </p:pic>
      <p:cxnSp>
        <p:nvCxnSpPr>
          <p:cNvPr id="3092" name="Straight Connector 3091">
            <a:extLst>
              <a:ext uri="{FF2B5EF4-FFF2-40B4-BE49-F238E27FC236}">
                <a16:creationId xmlns:a16="http://schemas.microsoft.com/office/drawing/2014/main" id="{523A4909-4B95-F1D1-C189-F0F003AB894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29053"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8960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0492CA8-1FBE-8D05-E857-970537A8D52B}"/>
              </a:ext>
            </a:extLst>
          </p:cNvPr>
          <p:cNvSpPr>
            <a:spLocks noGrp="1"/>
          </p:cNvSpPr>
          <p:nvPr>
            <p:ph type="title"/>
          </p:nvPr>
        </p:nvSpPr>
        <p:spPr>
          <a:xfrm>
            <a:off x="686834" y="1153572"/>
            <a:ext cx="3200400" cy="4461163"/>
          </a:xfrm>
        </p:spPr>
        <p:txBody>
          <a:bodyPr>
            <a:normAutofit/>
          </a:bodyPr>
          <a:lstStyle/>
          <a:p>
            <a:r>
              <a:rPr lang="es-CL" sz="3700" dirty="0">
                <a:solidFill>
                  <a:srgbClr val="FFFFFF"/>
                </a:solidFill>
              </a:rPr>
              <a:t>Parodia y desacralización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C019993E-CC3B-380E-E56C-2CC54D4B65F3}"/>
              </a:ext>
            </a:extLst>
          </p:cNvPr>
          <p:cNvSpPr>
            <a:spLocks noGrp="1"/>
          </p:cNvSpPr>
          <p:nvPr>
            <p:ph idx="1"/>
          </p:nvPr>
        </p:nvSpPr>
        <p:spPr>
          <a:xfrm>
            <a:off x="4447308" y="591344"/>
            <a:ext cx="6906491" cy="5585619"/>
          </a:xfrm>
        </p:spPr>
        <p:txBody>
          <a:bodyPr anchor="ctr">
            <a:normAutofit/>
          </a:bodyPr>
          <a:lstStyle/>
          <a:p>
            <a:r>
              <a:rPr lang="es-CL" dirty="0"/>
              <a:t>La parodia es un elemento central en la obra de Rita Indiana Hernández y permite desacralizar los discursos que legitiman una masculinidad hegemónica</a:t>
            </a:r>
          </a:p>
          <a:p>
            <a:r>
              <a:rPr lang="es-CL" dirty="0"/>
              <a:t>El consumismo, por ejemplo, es ridiculizado en Papi en que hasta en su muerte adquiere el valor de una mercancía. Después del fallecimiento de su padre, la narradora describe una ceremonia espectacular en la que se hace entrega del féretro mediante un contenedor que baja del cielo</a:t>
            </a:r>
          </a:p>
        </p:txBody>
      </p:sp>
    </p:spTree>
    <p:extLst>
      <p:ext uri="{BB962C8B-B14F-4D97-AF65-F5344CB8AC3E}">
        <p14:creationId xmlns:p14="http://schemas.microsoft.com/office/powerpoint/2010/main" val="7544376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1815</TotalTime>
  <Words>1280</Words>
  <Application>Microsoft Office PowerPoint</Application>
  <PresentationFormat>Panorámica</PresentationFormat>
  <Paragraphs>43</Paragraphs>
  <Slides>13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vt:i4>
      </vt:variant>
    </vt:vector>
  </HeadingPairs>
  <TitlesOfParts>
    <vt:vector size="18" baseType="lpstr">
      <vt:lpstr>Aptos</vt:lpstr>
      <vt:lpstr>Aptos Display</vt:lpstr>
      <vt:lpstr>Arial</vt:lpstr>
      <vt:lpstr>Calibri</vt:lpstr>
      <vt:lpstr>Tema de Office</vt:lpstr>
      <vt:lpstr>Presentación de PowerPoint</vt:lpstr>
      <vt:lpstr>Rita Indiana Hernández (11 de junio de 1977, Santo Domingo, República Dominicana)</vt:lpstr>
      <vt:lpstr>Papi, el héroe de una sociedad patriarcal neoliberal</vt:lpstr>
      <vt:lpstr>Presentación de PowerPoint</vt:lpstr>
      <vt:lpstr>Presentación de PowerPoint</vt:lpstr>
      <vt:lpstr>Papi como narrativa delirante</vt:lpstr>
      <vt:lpstr>Presentación de PowerPoint</vt:lpstr>
      <vt:lpstr>Masculinidad hegemónica</vt:lpstr>
      <vt:lpstr>Masculinidad hegemónica</vt:lpstr>
      <vt:lpstr>¿Cómo destruir al Padre?</vt:lpstr>
      <vt:lpstr>Muerte de papi</vt:lpstr>
      <vt:lpstr>Muerte de papi</vt:lpstr>
      <vt:lpstr>Parodia y desacralización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Roberto Suazo</dc:creator>
  <cp:lastModifiedBy>Roberto Suazo</cp:lastModifiedBy>
  <cp:revision>9</cp:revision>
  <dcterms:created xsi:type="dcterms:W3CDTF">2025-06-30T11:59:18Z</dcterms:created>
  <dcterms:modified xsi:type="dcterms:W3CDTF">2025-07-01T18:14:26Z</dcterms:modified>
</cp:coreProperties>
</file>