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57" r:id="rId4"/>
    <p:sldId id="264" r:id="rId5"/>
    <p:sldId id="259" r:id="rId6"/>
    <p:sldId id="269" r:id="rId7"/>
    <p:sldId id="260" r:id="rId8"/>
    <p:sldId id="262" r:id="rId9"/>
    <p:sldId id="261" r:id="rId10"/>
    <p:sldId id="270" r:id="rId11"/>
    <p:sldId id="263" r:id="rId12"/>
    <p:sldId id="268" r:id="rId13"/>
    <p:sldId id="265" r:id="rId14"/>
    <p:sldId id="266" r:id="rId15"/>
    <p:sldId id="267" r:id="rId16"/>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2949D8-3CA8-5788-4F73-68E9949EAA0D}"/>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L"/>
          </a:p>
        </p:txBody>
      </p:sp>
      <p:sp>
        <p:nvSpPr>
          <p:cNvPr id="3" name="Subtítulo 2">
            <a:extLst>
              <a:ext uri="{FF2B5EF4-FFF2-40B4-BE49-F238E27FC236}">
                <a16:creationId xmlns:a16="http://schemas.microsoft.com/office/drawing/2014/main" id="{1D459EC7-2E11-4B6D-EF93-63482FCADF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L"/>
          </a:p>
        </p:txBody>
      </p:sp>
      <p:sp>
        <p:nvSpPr>
          <p:cNvPr id="4" name="Marcador de fecha 3">
            <a:extLst>
              <a:ext uri="{FF2B5EF4-FFF2-40B4-BE49-F238E27FC236}">
                <a16:creationId xmlns:a16="http://schemas.microsoft.com/office/drawing/2014/main" id="{6DE903D9-34AE-6863-4337-BCB4092F0C01}"/>
              </a:ext>
            </a:extLst>
          </p:cNvPr>
          <p:cNvSpPr>
            <a:spLocks noGrp="1"/>
          </p:cNvSpPr>
          <p:nvPr>
            <p:ph type="dt" sz="half" idx="10"/>
          </p:nvPr>
        </p:nvSpPr>
        <p:spPr/>
        <p:txBody>
          <a:bodyPr/>
          <a:lstStyle/>
          <a:p>
            <a:fld id="{21F701E8-DD21-485E-A183-D1E12F188EBD}" type="datetimeFigureOut">
              <a:rPr lang="es-CL" smtClean="0"/>
              <a:t>17-06-2025</a:t>
            </a:fld>
            <a:endParaRPr lang="es-CL"/>
          </a:p>
        </p:txBody>
      </p:sp>
      <p:sp>
        <p:nvSpPr>
          <p:cNvPr id="5" name="Marcador de pie de página 4">
            <a:extLst>
              <a:ext uri="{FF2B5EF4-FFF2-40B4-BE49-F238E27FC236}">
                <a16:creationId xmlns:a16="http://schemas.microsoft.com/office/drawing/2014/main" id="{394D2F53-1C4D-CC6B-A095-2B0C82DEE63C}"/>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03CD439B-9C41-0CB7-8B86-B36BDAA12BB9}"/>
              </a:ext>
            </a:extLst>
          </p:cNvPr>
          <p:cNvSpPr>
            <a:spLocks noGrp="1"/>
          </p:cNvSpPr>
          <p:nvPr>
            <p:ph type="sldNum" sz="quarter" idx="12"/>
          </p:nvPr>
        </p:nvSpPr>
        <p:spPr/>
        <p:txBody>
          <a:bodyPr/>
          <a:lstStyle/>
          <a:p>
            <a:fld id="{251DC0CD-50C4-4B2C-810E-8D10508F4D09}" type="slidenum">
              <a:rPr lang="es-CL" smtClean="0"/>
              <a:t>‹Nº›</a:t>
            </a:fld>
            <a:endParaRPr lang="es-CL"/>
          </a:p>
        </p:txBody>
      </p:sp>
    </p:spTree>
    <p:extLst>
      <p:ext uri="{BB962C8B-B14F-4D97-AF65-F5344CB8AC3E}">
        <p14:creationId xmlns:p14="http://schemas.microsoft.com/office/powerpoint/2010/main" val="2500175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801380-5423-B306-1244-1DB3388638D4}"/>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A3CF49BE-2930-5340-F745-9367F4241FA3}"/>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5D4097E9-9AC5-235D-E02F-047C562B138F}"/>
              </a:ext>
            </a:extLst>
          </p:cNvPr>
          <p:cNvSpPr>
            <a:spLocks noGrp="1"/>
          </p:cNvSpPr>
          <p:nvPr>
            <p:ph type="dt" sz="half" idx="10"/>
          </p:nvPr>
        </p:nvSpPr>
        <p:spPr/>
        <p:txBody>
          <a:bodyPr/>
          <a:lstStyle/>
          <a:p>
            <a:fld id="{21F701E8-DD21-485E-A183-D1E12F188EBD}" type="datetimeFigureOut">
              <a:rPr lang="es-CL" smtClean="0"/>
              <a:t>17-06-2025</a:t>
            </a:fld>
            <a:endParaRPr lang="es-CL"/>
          </a:p>
        </p:txBody>
      </p:sp>
      <p:sp>
        <p:nvSpPr>
          <p:cNvPr id="5" name="Marcador de pie de página 4">
            <a:extLst>
              <a:ext uri="{FF2B5EF4-FFF2-40B4-BE49-F238E27FC236}">
                <a16:creationId xmlns:a16="http://schemas.microsoft.com/office/drawing/2014/main" id="{42C803FB-9F30-961D-C786-3571B89AC2DA}"/>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43C6F85B-186E-CA1C-EC9D-0AECD052A500}"/>
              </a:ext>
            </a:extLst>
          </p:cNvPr>
          <p:cNvSpPr>
            <a:spLocks noGrp="1"/>
          </p:cNvSpPr>
          <p:nvPr>
            <p:ph type="sldNum" sz="quarter" idx="12"/>
          </p:nvPr>
        </p:nvSpPr>
        <p:spPr/>
        <p:txBody>
          <a:bodyPr/>
          <a:lstStyle/>
          <a:p>
            <a:fld id="{251DC0CD-50C4-4B2C-810E-8D10508F4D09}" type="slidenum">
              <a:rPr lang="es-CL" smtClean="0"/>
              <a:t>‹Nº›</a:t>
            </a:fld>
            <a:endParaRPr lang="es-CL"/>
          </a:p>
        </p:txBody>
      </p:sp>
    </p:spTree>
    <p:extLst>
      <p:ext uri="{BB962C8B-B14F-4D97-AF65-F5344CB8AC3E}">
        <p14:creationId xmlns:p14="http://schemas.microsoft.com/office/powerpoint/2010/main" val="2087325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8A0469-806D-D418-F35E-1A5B97A30D06}"/>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7213CB99-A692-E916-17DD-384B7D7F120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3240EF82-0207-5DEB-218C-AC4AF782B63D}"/>
              </a:ext>
            </a:extLst>
          </p:cNvPr>
          <p:cNvSpPr>
            <a:spLocks noGrp="1"/>
          </p:cNvSpPr>
          <p:nvPr>
            <p:ph type="dt" sz="half" idx="10"/>
          </p:nvPr>
        </p:nvSpPr>
        <p:spPr/>
        <p:txBody>
          <a:bodyPr/>
          <a:lstStyle/>
          <a:p>
            <a:fld id="{21F701E8-DD21-485E-A183-D1E12F188EBD}" type="datetimeFigureOut">
              <a:rPr lang="es-CL" smtClean="0"/>
              <a:t>17-06-2025</a:t>
            </a:fld>
            <a:endParaRPr lang="es-CL"/>
          </a:p>
        </p:txBody>
      </p:sp>
      <p:sp>
        <p:nvSpPr>
          <p:cNvPr id="5" name="Marcador de pie de página 4">
            <a:extLst>
              <a:ext uri="{FF2B5EF4-FFF2-40B4-BE49-F238E27FC236}">
                <a16:creationId xmlns:a16="http://schemas.microsoft.com/office/drawing/2014/main" id="{8704C17B-9BEC-96AC-5FB4-D4DA159DB380}"/>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01950381-936F-90B1-6883-62E5E5CB9804}"/>
              </a:ext>
            </a:extLst>
          </p:cNvPr>
          <p:cNvSpPr>
            <a:spLocks noGrp="1"/>
          </p:cNvSpPr>
          <p:nvPr>
            <p:ph type="sldNum" sz="quarter" idx="12"/>
          </p:nvPr>
        </p:nvSpPr>
        <p:spPr/>
        <p:txBody>
          <a:bodyPr/>
          <a:lstStyle/>
          <a:p>
            <a:fld id="{251DC0CD-50C4-4B2C-810E-8D10508F4D09}" type="slidenum">
              <a:rPr lang="es-CL" smtClean="0"/>
              <a:t>‹Nº›</a:t>
            </a:fld>
            <a:endParaRPr lang="es-CL"/>
          </a:p>
        </p:txBody>
      </p:sp>
    </p:spTree>
    <p:extLst>
      <p:ext uri="{BB962C8B-B14F-4D97-AF65-F5344CB8AC3E}">
        <p14:creationId xmlns:p14="http://schemas.microsoft.com/office/powerpoint/2010/main" val="4067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A4FAE-D354-93F1-D855-EFF97121832B}"/>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0A096A97-B2C4-0B65-39CA-C9387668C03E}"/>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contenido 3">
            <a:extLst>
              <a:ext uri="{FF2B5EF4-FFF2-40B4-BE49-F238E27FC236}">
                <a16:creationId xmlns:a16="http://schemas.microsoft.com/office/drawing/2014/main" id="{3163BE18-B2C6-8123-8DA7-DF8B075C70F5}"/>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fecha 4">
            <a:extLst>
              <a:ext uri="{FF2B5EF4-FFF2-40B4-BE49-F238E27FC236}">
                <a16:creationId xmlns:a16="http://schemas.microsoft.com/office/drawing/2014/main" id="{A41CEC9D-F6DF-DBBF-3464-DF2E198DBBE6}"/>
              </a:ext>
            </a:extLst>
          </p:cNvPr>
          <p:cNvSpPr>
            <a:spLocks noGrp="1"/>
          </p:cNvSpPr>
          <p:nvPr>
            <p:ph type="dt" sz="half" idx="10"/>
          </p:nvPr>
        </p:nvSpPr>
        <p:spPr/>
        <p:txBody>
          <a:bodyPr/>
          <a:lstStyle/>
          <a:p>
            <a:fld id="{21F701E8-DD21-485E-A183-D1E12F188EBD}" type="datetimeFigureOut">
              <a:rPr lang="es-CL" smtClean="0"/>
              <a:t>17-06-2025</a:t>
            </a:fld>
            <a:endParaRPr lang="es-CL"/>
          </a:p>
        </p:txBody>
      </p:sp>
      <p:sp>
        <p:nvSpPr>
          <p:cNvPr id="6" name="Marcador de pie de página 5">
            <a:extLst>
              <a:ext uri="{FF2B5EF4-FFF2-40B4-BE49-F238E27FC236}">
                <a16:creationId xmlns:a16="http://schemas.microsoft.com/office/drawing/2014/main" id="{F3BB093E-E67D-9F5D-A158-9D43A9A58E1D}"/>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570C7005-7DCD-3F16-8143-44D20160BAAE}"/>
              </a:ext>
            </a:extLst>
          </p:cNvPr>
          <p:cNvSpPr>
            <a:spLocks noGrp="1"/>
          </p:cNvSpPr>
          <p:nvPr>
            <p:ph type="sldNum" sz="quarter" idx="12"/>
          </p:nvPr>
        </p:nvSpPr>
        <p:spPr/>
        <p:txBody>
          <a:bodyPr/>
          <a:lstStyle/>
          <a:p>
            <a:fld id="{251DC0CD-50C4-4B2C-810E-8D10508F4D09}" type="slidenum">
              <a:rPr lang="es-CL" smtClean="0"/>
              <a:t>‹Nº›</a:t>
            </a:fld>
            <a:endParaRPr lang="es-CL"/>
          </a:p>
        </p:txBody>
      </p:sp>
    </p:spTree>
    <p:extLst>
      <p:ext uri="{BB962C8B-B14F-4D97-AF65-F5344CB8AC3E}">
        <p14:creationId xmlns:p14="http://schemas.microsoft.com/office/powerpoint/2010/main" val="4239319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ACCD47-6932-AFA9-DCC8-7B79E8D900AC}"/>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17C9AEAD-77A2-E0F5-890E-ACE448F3EC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73ADC8DB-206E-9DD6-B9BC-A1D3D5CCDC07}"/>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texto 4">
            <a:extLst>
              <a:ext uri="{FF2B5EF4-FFF2-40B4-BE49-F238E27FC236}">
                <a16:creationId xmlns:a16="http://schemas.microsoft.com/office/drawing/2014/main" id="{66865D4D-2D12-8438-D3A0-5E3123D0E3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D26A35C7-DB54-7693-2C09-899CCE0F68F1}"/>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7" name="Marcador de fecha 6">
            <a:extLst>
              <a:ext uri="{FF2B5EF4-FFF2-40B4-BE49-F238E27FC236}">
                <a16:creationId xmlns:a16="http://schemas.microsoft.com/office/drawing/2014/main" id="{3A6E179D-0D7C-1B51-F6BC-FBC835EF9B31}"/>
              </a:ext>
            </a:extLst>
          </p:cNvPr>
          <p:cNvSpPr>
            <a:spLocks noGrp="1"/>
          </p:cNvSpPr>
          <p:nvPr>
            <p:ph type="dt" sz="half" idx="10"/>
          </p:nvPr>
        </p:nvSpPr>
        <p:spPr/>
        <p:txBody>
          <a:bodyPr/>
          <a:lstStyle/>
          <a:p>
            <a:fld id="{21F701E8-DD21-485E-A183-D1E12F188EBD}" type="datetimeFigureOut">
              <a:rPr lang="es-CL" smtClean="0"/>
              <a:t>17-06-2025</a:t>
            </a:fld>
            <a:endParaRPr lang="es-CL"/>
          </a:p>
        </p:txBody>
      </p:sp>
      <p:sp>
        <p:nvSpPr>
          <p:cNvPr id="8" name="Marcador de pie de página 7">
            <a:extLst>
              <a:ext uri="{FF2B5EF4-FFF2-40B4-BE49-F238E27FC236}">
                <a16:creationId xmlns:a16="http://schemas.microsoft.com/office/drawing/2014/main" id="{D09D113E-FB02-7B6A-2776-31913744EEF2}"/>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FD38EADA-7962-2E82-9D02-36BCEECF1E27}"/>
              </a:ext>
            </a:extLst>
          </p:cNvPr>
          <p:cNvSpPr>
            <a:spLocks noGrp="1"/>
          </p:cNvSpPr>
          <p:nvPr>
            <p:ph type="sldNum" sz="quarter" idx="12"/>
          </p:nvPr>
        </p:nvSpPr>
        <p:spPr/>
        <p:txBody>
          <a:bodyPr/>
          <a:lstStyle/>
          <a:p>
            <a:fld id="{251DC0CD-50C4-4B2C-810E-8D10508F4D09}" type="slidenum">
              <a:rPr lang="es-CL" smtClean="0"/>
              <a:t>‹Nº›</a:t>
            </a:fld>
            <a:endParaRPr lang="es-CL"/>
          </a:p>
        </p:txBody>
      </p:sp>
    </p:spTree>
    <p:extLst>
      <p:ext uri="{BB962C8B-B14F-4D97-AF65-F5344CB8AC3E}">
        <p14:creationId xmlns:p14="http://schemas.microsoft.com/office/powerpoint/2010/main" val="4161382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24F55A-6ED1-8422-10A6-5B6ADB4BBB12}"/>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fecha 2">
            <a:extLst>
              <a:ext uri="{FF2B5EF4-FFF2-40B4-BE49-F238E27FC236}">
                <a16:creationId xmlns:a16="http://schemas.microsoft.com/office/drawing/2014/main" id="{8CB17737-63B9-DC4A-551F-513E900AEEE9}"/>
              </a:ext>
            </a:extLst>
          </p:cNvPr>
          <p:cNvSpPr>
            <a:spLocks noGrp="1"/>
          </p:cNvSpPr>
          <p:nvPr>
            <p:ph type="dt" sz="half" idx="10"/>
          </p:nvPr>
        </p:nvSpPr>
        <p:spPr/>
        <p:txBody>
          <a:bodyPr/>
          <a:lstStyle/>
          <a:p>
            <a:fld id="{21F701E8-DD21-485E-A183-D1E12F188EBD}" type="datetimeFigureOut">
              <a:rPr lang="es-CL" smtClean="0"/>
              <a:t>17-06-2025</a:t>
            </a:fld>
            <a:endParaRPr lang="es-CL"/>
          </a:p>
        </p:txBody>
      </p:sp>
      <p:sp>
        <p:nvSpPr>
          <p:cNvPr id="4" name="Marcador de pie de página 3">
            <a:extLst>
              <a:ext uri="{FF2B5EF4-FFF2-40B4-BE49-F238E27FC236}">
                <a16:creationId xmlns:a16="http://schemas.microsoft.com/office/drawing/2014/main" id="{79292B9A-48D0-7310-E3DC-F0A7D166EBC5}"/>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F89E5E54-2233-31D3-34AE-C7414C0839A1}"/>
              </a:ext>
            </a:extLst>
          </p:cNvPr>
          <p:cNvSpPr>
            <a:spLocks noGrp="1"/>
          </p:cNvSpPr>
          <p:nvPr>
            <p:ph type="sldNum" sz="quarter" idx="12"/>
          </p:nvPr>
        </p:nvSpPr>
        <p:spPr/>
        <p:txBody>
          <a:bodyPr/>
          <a:lstStyle/>
          <a:p>
            <a:fld id="{251DC0CD-50C4-4B2C-810E-8D10508F4D09}" type="slidenum">
              <a:rPr lang="es-CL" smtClean="0"/>
              <a:t>‹Nº›</a:t>
            </a:fld>
            <a:endParaRPr lang="es-CL"/>
          </a:p>
        </p:txBody>
      </p:sp>
    </p:spTree>
    <p:extLst>
      <p:ext uri="{BB962C8B-B14F-4D97-AF65-F5344CB8AC3E}">
        <p14:creationId xmlns:p14="http://schemas.microsoft.com/office/powerpoint/2010/main" val="3274165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FB8E94C-0C89-35CD-8608-9C9F40EF0EE1}"/>
              </a:ext>
            </a:extLst>
          </p:cNvPr>
          <p:cNvSpPr>
            <a:spLocks noGrp="1"/>
          </p:cNvSpPr>
          <p:nvPr>
            <p:ph type="dt" sz="half" idx="10"/>
          </p:nvPr>
        </p:nvSpPr>
        <p:spPr/>
        <p:txBody>
          <a:bodyPr/>
          <a:lstStyle/>
          <a:p>
            <a:fld id="{21F701E8-DD21-485E-A183-D1E12F188EBD}" type="datetimeFigureOut">
              <a:rPr lang="es-CL" smtClean="0"/>
              <a:t>17-06-2025</a:t>
            </a:fld>
            <a:endParaRPr lang="es-CL"/>
          </a:p>
        </p:txBody>
      </p:sp>
      <p:sp>
        <p:nvSpPr>
          <p:cNvPr id="3" name="Marcador de pie de página 2">
            <a:extLst>
              <a:ext uri="{FF2B5EF4-FFF2-40B4-BE49-F238E27FC236}">
                <a16:creationId xmlns:a16="http://schemas.microsoft.com/office/drawing/2014/main" id="{C2C9173F-0ABA-2BBA-985B-58B8D48B0FF0}"/>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0D4E36C6-B969-4E82-2A68-947E78FF6255}"/>
              </a:ext>
            </a:extLst>
          </p:cNvPr>
          <p:cNvSpPr>
            <a:spLocks noGrp="1"/>
          </p:cNvSpPr>
          <p:nvPr>
            <p:ph type="sldNum" sz="quarter" idx="12"/>
          </p:nvPr>
        </p:nvSpPr>
        <p:spPr/>
        <p:txBody>
          <a:bodyPr/>
          <a:lstStyle/>
          <a:p>
            <a:fld id="{251DC0CD-50C4-4B2C-810E-8D10508F4D09}" type="slidenum">
              <a:rPr lang="es-CL" smtClean="0"/>
              <a:t>‹Nº›</a:t>
            </a:fld>
            <a:endParaRPr lang="es-CL"/>
          </a:p>
        </p:txBody>
      </p:sp>
    </p:spTree>
    <p:extLst>
      <p:ext uri="{BB962C8B-B14F-4D97-AF65-F5344CB8AC3E}">
        <p14:creationId xmlns:p14="http://schemas.microsoft.com/office/powerpoint/2010/main" val="519005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3038C3-3D4D-FC39-64D1-974F696B5982}"/>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1992456F-79D1-FCD4-3EA9-3965BF8669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texto 3">
            <a:extLst>
              <a:ext uri="{FF2B5EF4-FFF2-40B4-BE49-F238E27FC236}">
                <a16:creationId xmlns:a16="http://schemas.microsoft.com/office/drawing/2014/main" id="{93BF2F85-6449-AA02-BDF4-4B59C650F0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FC7A7200-D420-3B8E-43BF-7AF371977751}"/>
              </a:ext>
            </a:extLst>
          </p:cNvPr>
          <p:cNvSpPr>
            <a:spLocks noGrp="1"/>
          </p:cNvSpPr>
          <p:nvPr>
            <p:ph type="dt" sz="half" idx="10"/>
          </p:nvPr>
        </p:nvSpPr>
        <p:spPr/>
        <p:txBody>
          <a:bodyPr/>
          <a:lstStyle/>
          <a:p>
            <a:fld id="{21F701E8-DD21-485E-A183-D1E12F188EBD}" type="datetimeFigureOut">
              <a:rPr lang="es-CL" smtClean="0"/>
              <a:t>17-06-2025</a:t>
            </a:fld>
            <a:endParaRPr lang="es-CL"/>
          </a:p>
        </p:txBody>
      </p:sp>
      <p:sp>
        <p:nvSpPr>
          <p:cNvPr id="6" name="Marcador de pie de página 5">
            <a:extLst>
              <a:ext uri="{FF2B5EF4-FFF2-40B4-BE49-F238E27FC236}">
                <a16:creationId xmlns:a16="http://schemas.microsoft.com/office/drawing/2014/main" id="{0A3FCF6E-2479-9DA1-ABFE-B3B5869F8C16}"/>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B221B3DA-D3F7-4324-6CA8-B9E40E5D4D2B}"/>
              </a:ext>
            </a:extLst>
          </p:cNvPr>
          <p:cNvSpPr>
            <a:spLocks noGrp="1"/>
          </p:cNvSpPr>
          <p:nvPr>
            <p:ph type="sldNum" sz="quarter" idx="12"/>
          </p:nvPr>
        </p:nvSpPr>
        <p:spPr/>
        <p:txBody>
          <a:bodyPr/>
          <a:lstStyle/>
          <a:p>
            <a:fld id="{251DC0CD-50C4-4B2C-810E-8D10508F4D09}" type="slidenum">
              <a:rPr lang="es-CL" smtClean="0"/>
              <a:t>‹Nº›</a:t>
            </a:fld>
            <a:endParaRPr lang="es-CL"/>
          </a:p>
        </p:txBody>
      </p:sp>
    </p:spTree>
    <p:extLst>
      <p:ext uri="{BB962C8B-B14F-4D97-AF65-F5344CB8AC3E}">
        <p14:creationId xmlns:p14="http://schemas.microsoft.com/office/powerpoint/2010/main" val="1642793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AE17EE-4F34-729A-36A3-4C63378DD414}"/>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posición de imagen 2">
            <a:extLst>
              <a:ext uri="{FF2B5EF4-FFF2-40B4-BE49-F238E27FC236}">
                <a16:creationId xmlns:a16="http://schemas.microsoft.com/office/drawing/2014/main" id="{CA27BF2B-5170-9B3F-8B4C-B2BF2C2316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20A71F16-6C61-583C-2050-F657E464E5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4F9248EA-5213-F6C6-A8F7-1CB94F099B80}"/>
              </a:ext>
            </a:extLst>
          </p:cNvPr>
          <p:cNvSpPr>
            <a:spLocks noGrp="1"/>
          </p:cNvSpPr>
          <p:nvPr>
            <p:ph type="dt" sz="half" idx="10"/>
          </p:nvPr>
        </p:nvSpPr>
        <p:spPr/>
        <p:txBody>
          <a:bodyPr/>
          <a:lstStyle/>
          <a:p>
            <a:fld id="{21F701E8-DD21-485E-A183-D1E12F188EBD}" type="datetimeFigureOut">
              <a:rPr lang="es-CL" smtClean="0"/>
              <a:t>17-06-2025</a:t>
            </a:fld>
            <a:endParaRPr lang="es-CL"/>
          </a:p>
        </p:txBody>
      </p:sp>
      <p:sp>
        <p:nvSpPr>
          <p:cNvPr id="6" name="Marcador de pie de página 5">
            <a:extLst>
              <a:ext uri="{FF2B5EF4-FFF2-40B4-BE49-F238E27FC236}">
                <a16:creationId xmlns:a16="http://schemas.microsoft.com/office/drawing/2014/main" id="{4C5A3D07-93E5-338A-D6DC-4652D3C36469}"/>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AC6F2B8A-6CF5-8F9F-1887-64970150EFC5}"/>
              </a:ext>
            </a:extLst>
          </p:cNvPr>
          <p:cNvSpPr>
            <a:spLocks noGrp="1"/>
          </p:cNvSpPr>
          <p:nvPr>
            <p:ph type="sldNum" sz="quarter" idx="12"/>
          </p:nvPr>
        </p:nvSpPr>
        <p:spPr/>
        <p:txBody>
          <a:bodyPr/>
          <a:lstStyle/>
          <a:p>
            <a:fld id="{251DC0CD-50C4-4B2C-810E-8D10508F4D09}" type="slidenum">
              <a:rPr lang="es-CL" smtClean="0"/>
              <a:t>‹Nº›</a:t>
            </a:fld>
            <a:endParaRPr lang="es-CL"/>
          </a:p>
        </p:txBody>
      </p:sp>
    </p:spTree>
    <p:extLst>
      <p:ext uri="{BB962C8B-B14F-4D97-AF65-F5344CB8AC3E}">
        <p14:creationId xmlns:p14="http://schemas.microsoft.com/office/powerpoint/2010/main" val="1090954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A0CC36-3A4E-9F6A-A2EA-98B72A29E1BC}"/>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DAD348BF-F381-C2D9-F93B-708B46961DD7}"/>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4C01F4B7-61A8-34CB-E068-203422F0F542}"/>
              </a:ext>
            </a:extLst>
          </p:cNvPr>
          <p:cNvSpPr>
            <a:spLocks noGrp="1"/>
          </p:cNvSpPr>
          <p:nvPr>
            <p:ph type="dt" sz="half" idx="10"/>
          </p:nvPr>
        </p:nvSpPr>
        <p:spPr/>
        <p:txBody>
          <a:bodyPr/>
          <a:lstStyle/>
          <a:p>
            <a:fld id="{21F701E8-DD21-485E-A183-D1E12F188EBD}" type="datetimeFigureOut">
              <a:rPr lang="es-CL" smtClean="0"/>
              <a:t>17-06-2025</a:t>
            </a:fld>
            <a:endParaRPr lang="es-CL"/>
          </a:p>
        </p:txBody>
      </p:sp>
      <p:sp>
        <p:nvSpPr>
          <p:cNvPr id="5" name="Marcador de pie de página 4">
            <a:extLst>
              <a:ext uri="{FF2B5EF4-FFF2-40B4-BE49-F238E27FC236}">
                <a16:creationId xmlns:a16="http://schemas.microsoft.com/office/drawing/2014/main" id="{5CC9564F-D8B6-667D-BF30-1F2CA15488F7}"/>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3F756ACA-7EEF-F19A-EFDE-56E3FA5A37F6}"/>
              </a:ext>
            </a:extLst>
          </p:cNvPr>
          <p:cNvSpPr>
            <a:spLocks noGrp="1"/>
          </p:cNvSpPr>
          <p:nvPr>
            <p:ph type="sldNum" sz="quarter" idx="12"/>
          </p:nvPr>
        </p:nvSpPr>
        <p:spPr/>
        <p:txBody>
          <a:bodyPr/>
          <a:lstStyle/>
          <a:p>
            <a:fld id="{251DC0CD-50C4-4B2C-810E-8D10508F4D09}" type="slidenum">
              <a:rPr lang="es-CL" smtClean="0"/>
              <a:t>‹Nº›</a:t>
            </a:fld>
            <a:endParaRPr lang="es-CL"/>
          </a:p>
        </p:txBody>
      </p:sp>
    </p:spTree>
    <p:extLst>
      <p:ext uri="{BB962C8B-B14F-4D97-AF65-F5344CB8AC3E}">
        <p14:creationId xmlns:p14="http://schemas.microsoft.com/office/powerpoint/2010/main" val="259537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CD39944-6869-421F-E27F-28CAFAAEEED4}"/>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A00471AD-0BBE-209D-AE88-3C0840CD8FCA}"/>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E149304A-286B-AD3F-02A4-BD7C2468C7EA}"/>
              </a:ext>
            </a:extLst>
          </p:cNvPr>
          <p:cNvSpPr>
            <a:spLocks noGrp="1"/>
          </p:cNvSpPr>
          <p:nvPr>
            <p:ph type="dt" sz="half" idx="10"/>
          </p:nvPr>
        </p:nvSpPr>
        <p:spPr/>
        <p:txBody>
          <a:bodyPr/>
          <a:lstStyle/>
          <a:p>
            <a:fld id="{21F701E8-DD21-485E-A183-D1E12F188EBD}" type="datetimeFigureOut">
              <a:rPr lang="es-CL" smtClean="0"/>
              <a:t>17-06-2025</a:t>
            </a:fld>
            <a:endParaRPr lang="es-CL"/>
          </a:p>
        </p:txBody>
      </p:sp>
      <p:sp>
        <p:nvSpPr>
          <p:cNvPr id="5" name="Marcador de pie de página 4">
            <a:extLst>
              <a:ext uri="{FF2B5EF4-FFF2-40B4-BE49-F238E27FC236}">
                <a16:creationId xmlns:a16="http://schemas.microsoft.com/office/drawing/2014/main" id="{344BE52E-AD01-232C-02B6-444104123B7C}"/>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9EC1B2FF-4DB8-DD4F-61EB-2B7A7800B2F0}"/>
              </a:ext>
            </a:extLst>
          </p:cNvPr>
          <p:cNvSpPr>
            <a:spLocks noGrp="1"/>
          </p:cNvSpPr>
          <p:nvPr>
            <p:ph type="sldNum" sz="quarter" idx="12"/>
          </p:nvPr>
        </p:nvSpPr>
        <p:spPr/>
        <p:txBody>
          <a:bodyPr/>
          <a:lstStyle/>
          <a:p>
            <a:fld id="{251DC0CD-50C4-4B2C-810E-8D10508F4D09}" type="slidenum">
              <a:rPr lang="es-CL" smtClean="0"/>
              <a:t>‹Nº›</a:t>
            </a:fld>
            <a:endParaRPr lang="es-CL"/>
          </a:p>
        </p:txBody>
      </p:sp>
    </p:spTree>
    <p:extLst>
      <p:ext uri="{BB962C8B-B14F-4D97-AF65-F5344CB8AC3E}">
        <p14:creationId xmlns:p14="http://schemas.microsoft.com/office/powerpoint/2010/main" val="11451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0286BEC-178E-EA7D-5A5F-C76D47D7DF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86F06516-C347-B1D0-5BC3-FF4F4D826F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1468B8FD-2586-10C9-40D9-E6E7D7010A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F701E8-DD21-485E-A183-D1E12F188EBD}" type="datetimeFigureOut">
              <a:rPr lang="es-CL" smtClean="0"/>
              <a:t>17-06-2025</a:t>
            </a:fld>
            <a:endParaRPr lang="es-CL"/>
          </a:p>
        </p:txBody>
      </p:sp>
      <p:sp>
        <p:nvSpPr>
          <p:cNvPr id="5" name="Marcador de pie de página 4">
            <a:extLst>
              <a:ext uri="{FF2B5EF4-FFF2-40B4-BE49-F238E27FC236}">
                <a16:creationId xmlns:a16="http://schemas.microsoft.com/office/drawing/2014/main" id="{51ACB84F-A788-21E4-8125-28BFBA39D0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L"/>
          </a:p>
        </p:txBody>
      </p:sp>
      <p:sp>
        <p:nvSpPr>
          <p:cNvPr id="6" name="Marcador de número de diapositiva 5">
            <a:extLst>
              <a:ext uri="{FF2B5EF4-FFF2-40B4-BE49-F238E27FC236}">
                <a16:creationId xmlns:a16="http://schemas.microsoft.com/office/drawing/2014/main" id="{BBA28ADC-177E-0397-BE23-5C78883A51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51DC0CD-50C4-4B2C-810E-8D10508F4D09}" type="slidenum">
              <a:rPr lang="es-CL" smtClean="0"/>
              <a:t>‹Nº›</a:t>
            </a:fld>
            <a:endParaRPr lang="es-CL"/>
          </a:p>
        </p:txBody>
      </p:sp>
    </p:spTree>
    <p:extLst>
      <p:ext uri="{BB962C8B-B14F-4D97-AF65-F5344CB8AC3E}">
        <p14:creationId xmlns:p14="http://schemas.microsoft.com/office/powerpoint/2010/main" val="19910371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1" name="Rectangle 3080">
            <a:extLst>
              <a:ext uri="{FF2B5EF4-FFF2-40B4-BE49-F238E27FC236}">
                <a16:creationId xmlns:a16="http://schemas.microsoft.com/office/drawing/2014/main" id="{2EAA8ABB-E28C-4BD6-B2CD-376882E92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5D534B8-C56E-792A-426D-1EAC75CB5BC7}"/>
              </a:ext>
            </a:extLst>
          </p:cNvPr>
          <p:cNvSpPr>
            <a:spLocks noGrp="1"/>
          </p:cNvSpPr>
          <p:nvPr>
            <p:ph type="ctrTitle"/>
          </p:nvPr>
        </p:nvSpPr>
        <p:spPr>
          <a:xfrm>
            <a:off x="8763604" y="679731"/>
            <a:ext cx="3090345" cy="3736540"/>
          </a:xfrm>
        </p:spPr>
        <p:txBody>
          <a:bodyPr>
            <a:normAutofit/>
          </a:bodyPr>
          <a:lstStyle/>
          <a:p>
            <a:pPr algn="l"/>
            <a:r>
              <a:rPr lang="es-CL" sz="4600"/>
              <a:t>Las novelas chilenas de Roberto Bolaño</a:t>
            </a:r>
          </a:p>
        </p:txBody>
      </p:sp>
      <p:sp>
        <p:nvSpPr>
          <p:cNvPr id="3" name="Subtítulo 2">
            <a:extLst>
              <a:ext uri="{FF2B5EF4-FFF2-40B4-BE49-F238E27FC236}">
                <a16:creationId xmlns:a16="http://schemas.microsoft.com/office/drawing/2014/main" id="{43040FE8-092B-6FFC-01C7-96F37652C6DF}"/>
              </a:ext>
            </a:extLst>
          </p:cNvPr>
          <p:cNvSpPr>
            <a:spLocks noGrp="1"/>
          </p:cNvSpPr>
          <p:nvPr>
            <p:ph type="subTitle" idx="1"/>
          </p:nvPr>
        </p:nvSpPr>
        <p:spPr>
          <a:xfrm>
            <a:off x="8763604" y="4685288"/>
            <a:ext cx="3090345" cy="1035781"/>
          </a:xfrm>
        </p:spPr>
        <p:txBody>
          <a:bodyPr>
            <a:normAutofit/>
          </a:bodyPr>
          <a:lstStyle/>
          <a:p>
            <a:pPr algn="l"/>
            <a:r>
              <a:rPr lang="es-CL" sz="1800" dirty="0"/>
              <a:t>Literatura Latinoamericana III</a:t>
            </a:r>
          </a:p>
          <a:p>
            <a:r>
              <a:rPr lang="es-CL" sz="1800" dirty="0"/>
              <a:t>UAHC 2025</a:t>
            </a:r>
          </a:p>
        </p:txBody>
      </p:sp>
      <p:grpSp>
        <p:nvGrpSpPr>
          <p:cNvPr id="3083" name="Group 3082">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184" y="1"/>
            <a:ext cx="2446384" cy="5777808"/>
            <a:chOff x="329184" y="1"/>
            <a:chExt cx="524256" cy="5777808"/>
          </a:xfrm>
        </p:grpSpPr>
        <p:cxnSp>
          <p:nvCxnSpPr>
            <p:cNvPr id="3084" name="Straight Connector 3083">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085" name="Rectangle 3084">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87" name="Rectangle 3086">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3" y="679731"/>
            <a:ext cx="7682293" cy="56628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ESTRELLA DISTANTE – FCHDL ONLINE">
            <a:extLst>
              <a:ext uri="{FF2B5EF4-FFF2-40B4-BE49-F238E27FC236}">
                <a16:creationId xmlns:a16="http://schemas.microsoft.com/office/drawing/2014/main" id="{71171D60-9BBF-D919-DD1E-C4BC6047EC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022" r="3" b="3"/>
          <a:stretch>
            <a:fillRect/>
          </a:stretch>
        </p:blipFill>
        <p:spPr bwMode="auto">
          <a:xfrm>
            <a:off x="996363" y="972235"/>
            <a:ext cx="3383280" cy="504773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818D4329-A060-B5F5-31F0-272B3023C7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 b="4422"/>
          <a:stretch>
            <a:fillRect/>
          </a:stretch>
        </p:blipFill>
        <p:spPr bwMode="auto">
          <a:xfrm>
            <a:off x="4683639" y="972235"/>
            <a:ext cx="3383280" cy="5047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9967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7634DD52-57CC-10AE-4765-E782D2A7CF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6854" r="9089" b="-2"/>
          <a:stretch>
            <a:fillRect/>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8AA692DA-D810-F152-72F7-9ADE4C6775A5}"/>
              </a:ext>
            </a:extLst>
          </p:cNvPr>
          <p:cNvSpPr>
            <a:spLocks noGrp="1"/>
          </p:cNvSpPr>
          <p:nvPr>
            <p:ph type="ctrTitle"/>
          </p:nvPr>
        </p:nvSpPr>
        <p:spPr>
          <a:xfrm>
            <a:off x="477981" y="1122363"/>
            <a:ext cx="4023360" cy="1602549"/>
          </a:xfrm>
        </p:spPr>
        <p:txBody>
          <a:bodyPr anchor="b">
            <a:normAutofit fontScale="90000"/>
          </a:bodyPr>
          <a:lstStyle/>
          <a:p>
            <a:pPr algn="l"/>
            <a:r>
              <a:rPr lang="es-CL" sz="4800" dirty="0">
                <a:solidFill>
                  <a:schemeClr val="bg1"/>
                </a:solidFill>
              </a:rPr>
              <a:t>ESTRELLA DISTANTE (1996)</a:t>
            </a:r>
          </a:p>
        </p:txBody>
      </p:sp>
      <p:sp>
        <p:nvSpPr>
          <p:cNvPr id="3" name="Subtítulo 2">
            <a:extLst>
              <a:ext uri="{FF2B5EF4-FFF2-40B4-BE49-F238E27FC236}">
                <a16:creationId xmlns:a16="http://schemas.microsoft.com/office/drawing/2014/main" id="{8C08BF49-7A54-2EF4-FCE9-986CFAC1638B}"/>
              </a:ext>
            </a:extLst>
          </p:cNvPr>
          <p:cNvSpPr>
            <a:spLocks noGrp="1"/>
          </p:cNvSpPr>
          <p:nvPr>
            <p:ph type="subTitle" idx="1"/>
          </p:nvPr>
        </p:nvSpPr>
        <p:spPr>
          <a:xfrm>
            <a:off x="336465" y="3625138"/>
            <a:ext cx="4616534" cy="1843564"/>
          </a:xfrm>
        </p:spPr>
        <p:txBody>
          <a:bodyPr>
            <a:noAutofit/>
          </a:bodyPr>
          <a:lstStyle/>
          <a:p>
            <a:pPr algn="just"/>
            <a:r>
              <a:rPr lang="es-MX" sz="1700" dirty="0">
                <a:solidFill>
                  <a:schemeClr val="bg1"/>
                </a:solidFill>
                <a:latin typeface="Calibri" panose="020F0502020204030204" pitchFamily="34" charset="0"/>
                <a:ea typeface="Calibri" panose="020F0502020204030204" pitchFamily="34" charset="0"/>
                <a:cs typeface="Calibri" panose="020F0502020204030204" pitchFamily="34" charset="0"/>
              </a:rPr>
              <a:t>Afirma Walter </a:t>
            </a:r>
            <a:r>
              <a:rPr lang="es-MX" sz="1700" dirty="0" err="1">
                <a:solidFill>
                  <a:schemeClr val="bg1"/>
                </a:solidFill>
                <a:latin typeface="Calibri" panose="020F0502020204030204" pitchFamily="34" charset="0"/>
                <a:ea typeface="Calibri" panose="020F0502020204030204" pitchFamily="34" charset="0"/>
                <a:cs typeface="Calibri" panose="020F0502020204030204" pitchFamily="34" charset="0"/>
              </a:rPr>
              <a:t>Benjamin</a:t>
            </a:r>
            <a:r>
              <a:rPr lang="es-MX" sz="1700" dirty="0">
                <a:solidFill>
                  <a:schemeClr val="bg1"/>
                </a:solidFill>
                <a:latin typeface="Calibri" panose="020F0502020204030204" pitchFamily="34" charset="0"/>
                <a:ea typeface="Calibri" panose="020F0502020204030204" pitchFamily="34" charset="0"/>
                <a:cs typeface="Calibri" panose="020F0502020204030204" pitchFamily="34" charset="0"/>
              </a:rPr>
              <a:t> que la experiencia del horror provoca una crisis en las posibilidades de intercambiar y transmitir discursivamente lo vivido. Esta crisis de incomunicabilidad está problematizada —como paradoja— en la poesía del piloto militar Carlos </a:t>
            </a:r>
            <a:r>
              <a:rPr lang="es-MX" sz="1700" dirty="0" err="1">
                <a:solidFill>
                  <a:schemeClr val="bg1"/>
                </a:solidFill>
                <a:latin typeface="Calibri" panose="020F0502020204030204" pitchFamily="34" charset="0"/>
                <a:ea typeface="Calibri" panose="020F0502020204030204" pitchFamily="34" charset="0"/>
                <a:cs typeface="Calibri" panose="020F0502020204030204" pitchFamily="34" charset="0"/>
              </a:rPr>
              <a:t>Wieder</a:t>
            </a:r>
            <a:r>
              <a:rPr lang="es-MX" sz="1700" dirty="0">
                <a:solidFill>
                  <a:schemeClr val="bg1"/>
                </a:solidFill>
                <a:latin typeface="Calibri" panose="020F0502020204030204" pitchFamily="34" charset="0"/>
                <a:ea typeface="Calibri" panose="020F0502020204030204" pitchFamily="34" charset="0"/>
                <a:cs typeface="Calibri" panose="020F0502020204030204" pitchFamily="34" charset="0"/>
              </a:rPr>
              <a:t>. La palabra, la imagen, su vida antes y durante un régimen dictatorial latinoamericano, se </a:t>
            </a:r>
            <a:r>
              <a:rPr lang="es-MX" sz="1700" i="1" dirty="0" err="1">
                <a:solidFill>
                  <a:schemeClr val="bg1"/>
                </a:solidFill>
                <a:latin typeface="Calibri" panose="020F0502020204030204" pitchFamily="34" charset="0"/>
                <a:ea typeface="Calibri" panose="020F0502020204030204" pitchFamily="34" charset="0"/>
                <a:cs typeface="Calibri" panose="020F0502020204030204" pitchFamily="34" charset="0"/>
              </a:rPr>
              <a:t>des-dice</a:t>
            </a:r>
            <a:r>
              <a:rPr lang="es-MX" sz="1700" dirty="0">
                <a:solidFill>
                  <a:schemeClr val="bg1"/>
                </a:solidFill>
                <a:latin typeface="Calibri" panose="020F0502020204030204" pitchFamily="34" charset="0"/>
                <a:ea typeface="Calibri" panose="020F0502020204030204" pitchFamily="34" charset="0"/>
                <a:cs typeface="Calibri" panose="020F0502020204030204" pitchFamily="34" charset="0"/>
              </a:rPr>
              <a:t> discursivamente ante la experiencia del desarraigo y la brutalidad del Estado. Queda </a:t>
            </a:r>
            <a:r>
              <a:rPr lang="es-MX" sz="1700" i="1" dirty="0" err="1">
                <a:solidFill>
                  <a:schemeClr val="bg1"/>
                </a:solidFill>
                <a:latin typeface="Calibri" panose="020F0502020204030204" pitchFamily="34" charset="0"/>
                <a:ea typeface="Calibri" panose="020F0502020204030204" pitchFamily="34" charset="0"/>
                <a:cs typeface="Calibri" panose="020F0502020204030204" pitchFamily="34" charset="0"/>
              </a:rPr>
              <a:t>desapalabrado</a:t>
            </a:r>
            <a:r>
              <a:rPr lang="es-MX" sz="1700"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s-CL" sz="17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059" name="Rectangle 205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61" name="Rectangle 206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701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02E99A8-8F68-ADA0-24AB-AF79FC45DAC6}"/>
              </a:ext>
            </a:extLst>
          </p:cNvPr>
          <p:cNvSpPr>
            <a:spLocks noGrp="1"/>
          </p:cNvSpPr>
          <p:nvPr>
            <p:ph type="title"/>
          </p:nvPr>
        </p:nvSpPr>
        <p:spPr>
          <a:xfrm>
            <a:off x="589560" y="856180"/>
            <a:ext cx="4560584" cy="1128068"/>
          </a:xfrm>
        </p:spPr>
        <p:txBody>
          <a:bodyPr anchor="ctr">
            <a:normAutofit/>
          </a:bodyPr>
          <a:lstStyle/>
          <a:p>
            <a:r>
              <a:rPr lang="es-CL" sz="3700"/>
              <a:t>¿Cómo representar el horror?</a:t>
            </a:r>
          </a:p>
        </p:txBody>
      </p:sp>
      <p:grpSp>
        <p:nvGrpSpPr>
          <p:cNvPr id="1033" name="Group 103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034" name="Rectangle 103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37" name="Rectangle 103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A6C3FA17-FD98-22AB-F805-D55947B7DD9C}"/>
              </a:ext>
            </a:extLst>
          </p:cNvPr>
          <p:cNvSpPr>
            <a:spLocks noGrp="1"/>
          </p:cNvSpPr>
          <p:nvPr>
            <p:ph idx="1"/>
          </p:nvPr>
        </p:nvSpPr>
        <p:spPr>
          <a:xfrm>
            <a:off x="382459" y="2431014"/>
            <a:ext cx="4990803" cy="3979585"/>
          </a:xfrm>
        </p:spPr>
        <p:txBody>
          <a:bodyPr anchor="ctr">
            <a:noAutofit/>
          </a:bodyPr>
          <a:lstStyle/>
          <a:p>
            <a:r>
              <a:rPr lang="es-CL" sz="1800" dirty="0">
                <a:latin typeface="Calibri" panose="020F0502020204030204" pitchFamily="34" charset="0"/>
                <a:ea typeface="Calibri" panose="020F0502020204030204" pitchFamily="34" charset="0"/>
                <a:cs typeface="Calibri" panose="020F0502020204030204" pitchFamily="34" charset="0"/>
              </a:rPr>
              <a:t>Estrella Distante es la historia de la búsqueda de un poeta:  Alberto Ruiz-Tagle, Carlos </a:t>
            </a:r>
            <a:r>
              <a:rPr lang="es-CL" sz="1800" dirty="0" err="1">
                <a:latin typeface="Calibri" panose="020F0502020204030204" pitchFamily="34" charset="0"/>
                <a:ea typeface="Calibri" panose="020F0502020204030204" pitchFamily="34" charset="0"/>
                <a:cs typeface="Calibri" panose="020F0502020204030204" pitchFamily="34" charset="0"/>
              </a:rPr>
              <a:t>Wieder</a:t>
            </a:r>
            <a:r>
              <a:rPr lang="es-CL" sz="1800" dirty="0">
                <a:latin typeface="Calibri" panose="020F0502020204030204" pitchFamily="34" charset="0"/>
                <a:ea typeface="Calibri" panose="020F0502020204030204" pitchFamily="34" charset="0"/>
                <a:cs typeface="Calibri" panose="020F0502020204030204" pitchFamily="34" charset="0"/>
              </a:rPr>
              <a:t>, Jules Defoe, Octavio Pacheco, entre otros (antes, en La Literatura nazi en América Latina su nombre era "El infame Ramírez Hoffman" )</a:t>
            </a:r>
          </a:p>
          <a:p>
            <a:r>
              <a:rPr lang="es-CL" sz="1800" dirty="0">
                <a:latin typeface="Calibri" panose="020F0502020204030204" pitchFamily="34" charset="0"/>
                <a:ea typeface="Calibri" panose="020F0502020204030204" pitchFamily="34" charset="0"/>
                <a:cs typeface="Calibri" panose="020F0502020204030204" pitchFamily="34" charset="0"/>
              </a:rPr>
              <a:t>Un personaje borroso: poeta y represor / creador asesino</a:t>
            </a:r>
          </a:p>
          <a:p>
            <a:r>
              <a:rPr lang="es-CL" sz="1800" dirty="0">
                <a:latin typeface="Calibri" panose="020F0502020204030204" pitchFamily="34" charset="0"/>
                <a:ea typeface="Calibri" panose="020F0502020204030204" pitchFamily="34" charset="0"/>
                <a:cs typeface="Calibri" panose="020F0502020204030204" pitchFamily="34" charset="0"/>
              </a:rPr>
              <a:t>Relación entre arte y horror / poesía y aniquilación </a:t>
            </a:r>
          </a:p>
          <a:p>
            <a:r>
              <a:rPr lang="es-MX" sz="1800" dirty="0">
                <a:latin typeface="Calibri" panose="020F0502020204030204" pitchFamily="34" charset="0"/>
                <a:ea typeface="Calibri" panose="020F0502020204030204" pitchFamily="34" charset="0"/>
                <a:cs typeface="Calibri" panose="020F0502020204030204" pitchFamily="34" charset="0"/>
              </a:rPr>
              <a:t>Relación de la poesía, del arte chileno, con la dictadura. Bolaño parece interesado en develar esa suerte de complicidad o de complacencia del medio literario nacional con el proceso dictatorial, o siquiera la falta de una declarada y contundente demarcación, y escisión, entre la poesía y el espectro del poder</a:t>
            </a:r>
            <a:endParaRPr lang="es-CL" sz="1800" dirty="0">
              <a:latin typeface="Calibri" panose="020F0502020204030204" pitchFamily="34" charset="0"/>
              <a:ea typeface="Calibri" panose="020F0502020204030204" pitchFamily="34" charset="0"/>
              <a:cs typeface="Calibri" panose="020F0502020204030204" pitchFamily="34" charset="0"/>
            </a:endParaRPr>
          </a:p>
        </p:txBody>
      </p:sp>
      <p:sp>
        <p:nvSpPr>
          <p:cNvPr id="1039" name="Rectangle 103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Rectangle 104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Fanny Marín. Ilustraciones de la adaptación 'Estrella distante'. ">
            <a:extLst>
              <a:ext uri="{FF2B5EF4-FFF2-40B4-BE49-F238E27FC236}">
                <a16:creationId xmlns:a16="http://schemas.microsoft.com/office/drawing/2014/main" id="{3DC223C3-B0CB-0723-8455-20C6DC5BB4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23419"/>
          <a:stretch>
            <a:fillRect/>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2958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Rectangle 717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170" name="Picture 2">
            <a:extLst>
              <a:ext uri="{FF2B5EF4-FFF2-40B4-BE49-F238E27FC236}">
                <a16:creationId xmlns:a16="http://schemas.microsoft.com/office/drawing/2014/main" id="{931A4818-B172-821A-8574-FA1A68A5DDC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b="18197"/>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5F9AE69E-00EE-2A27-507D-CEFCA38844A3}"/>
              </a:ext>
            </a:extLst>
          </p:cNvPr>
          <p:cNvPicPr>
            <a:picLocks noChangeAspect="1"/>
          </p:cNvPicPr>
          <p:nvPr/>
        </p:nvPicPr>
        <p:blipFill>
          <a:blip r:embed="rId3"/>
          <a:stretch>
            <a:fillRect/>
          </a:stretch>
        </p:blipFill>
        <p:spPr>
          <a:xfrm>
            <a:off x="5684111" y="827765"/>
            <a:ext cx="5420169" cy="4549778"/>
          </a:xfrm>
          <a:prstGeom prst="rect">
            <a:avLst/>
          </a:prstGeom>
        </p:spPr>
      </p:pic>
    </p:spTree>
    <p:extLst>
      <p:ext uri="{BB962C8B-B14F-4D97-AF65-F5344CB8AC3E}">
        <p14:creationId xmlns:p14="http://schemas.microsoft.com/office/powerpoint/2010/main" val="1092836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a:extLst>
              <a:ext uri="{FF2B5EF4-FFF2-40B4-BE49-F238E27FC236}">
                <a16:creationId xmlns:a16="http://schemas.microsoft.com/office/drawing/2014/main" id="{562D9D68-9C68-F3A8-F353-393AE4800105}"/>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t="34971"/>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6D69AB6B-702F-5842-E11E-E60193E6511D}"/>
              </a:ext>
            </a:extLst>
          </p:cNvPr>
          <p:cNvSpPr>
            <a:spLocks noGrp="1"/>
          </p:cNvSpPr>
          <p:nvPr>
            <p:ph idx="1"/>
          </p:nvPr>
        </p:nvSpPr>
        <p:spPr>
          <a:xfrm>
            <a:off x="838200" y="674914"/>
            <a:ext cx="10515600" cy="5502049"/>
          </a:xfrm>
        </p:spPr>
        <p:txBody>
          <a:bodyPr>
            <a:normAutofit/>
          </a:bodyPr>
          <a:lstStyle/>
          <a:p>
            <a:pPr marL="0" indent="0" algn="just">
              <a:buNone/>
            </a:pPr>
            <a:r>
              <a:rPr lang="es-MX" sz="1800" dirty="0">
                <a:solidFill>
                  <a:srgbClr val="FFFFFF"/>
                </a:solidFill>
                <a:latin typeface="Calibri" panose="020F0502020204030204" pitchFamily="34" charset="0"/>
                <a:ea typeface="Calibri" panose="020F0502020204030204" pitchFamily="34" charset="0"/>
                <a:cs typeface="Calibri" panose="020F0502020204030204" pitchFamily="34" charset="0"/>
              </a:rPr>
              <a:t>Lentamente, por entre las nubes, apareció el avión. Al principio era una mancha no superior al tamaño de un mosquito. Calculé que venía de una base aérea de las cercanías, que tras un periplo aéreo por la costa volvía a su base. Poco a poco, pero sin dificultad, como si planeara en el aire, se fue acercando a la ciudad, confundido entre las nubes cilíndricas, que flotaban a gran altura, y las nubes con forma de aguja que eran arrastradas por el viento casi a ras de los techos. </a:t>
            </a:r>
          </a:p>
          <a:p>
            <a:pPr marL="0" indent="0" algn="just">
              <a:buNone/>
            </a:pPr>
            <a:r>
              <a:rPr lang="es-MX" sz="1800" dirty="0">
                <a:solidFill>
                  <a:srgbClr val="FFFFFF"/>
                </a:solidFill>
                <a:latin typeface="Calibri" panose="020F0502020204030204" pitchFamily="34" charset="0"/>
                <a:ea typeface="Calibri" panose="020F0502020204030204" pitchFamily="34" charset="0"/>
                <a:cs typeface="Calibri" panose="020F0502020204030204" pitchFamily="34" charset="0"/>
              </a:rPr>
              <a:t>Daba la impresión de ir tan despacio como las nubes pero no tardé en comprender que aquello sólo era un efecto óptico. Cuando pasó por encima del Centro La Peña el ruido que hizo fue como el de una lavadora estropeada. Desde donde estaba pude ver la figura del piloto y por un instante creí que levantaba la mano y nos decía adiós. Luego subió el morro, tomó altura y ya estaba volando sobre el centro de Concepción. </a:t>
            </a:r>
          </a:p>
          <a:p>
            <a:pPr marL="0" indent="0" algn="just">
              <a:buNone/>
            </a:pPr>
            <a:r>
              <a:rPr lang="es-MX" sz="1800" dirty="0">
                <a:solidFill>
                  <a:srgbClr val="FFFFFF"/>
                </a:solidFill>
                <a:latin typeface="Calibri" panose="020F0502020204030204" pitchFamily="34" charset="0"/>
                <a:ea typeface="Calibri" panose="020F0502020204030204" pitchFamily="34" charset="0"/>
                <a:cs typeface="Calibri" panose="020F0502020204030204" pitchFamily="34" charset="0"/>
              </a:rPr>
              <a:t>Y ahí, en esas alturas, comenzó a escribir un poema en el cielo. Al principio creí que el piloto se había vuelto loco y no me pareció extraño. La locura no era una excepción en aquellos días. Pensé que giraba en el aire deslumbrado por la desesperación y que luego se estrellaría contra algún edificio o plaza de la ciudad. Pero acto seguido, como engendradas por el mismo cielo, en el cielo aparecieron las letras. Letras perfectamente dibujadas de humo gris negro sobre la enorme pantalla de cielo azul rosado que helaban los ojos del que las miraba. IN PRINCIPIO... CREAVIT DEUS... COELUM ET TERRAM, leí como si estuviera dormido. Tuve la impresión -la esperanza- de que se tratara de una campaña publicitaria. Me reí solo. Entonces el avión volvió en dirección nuestra, hacia el oeste, y luego volvió a girar y dio otra pasada. Esta vez el verso fue mucho más largo y se extendió hasta los suburbios del sur. TERRA AUTEM ERAT INANIS... ET VACUA... ET TENEBRAE ERANT... SUPER FA-CIEM ABYSSI... ET SPIRITUS DEL... FEREBATUR SUPER AQUAS... </a:t>
            </a:r>
            <a:endParaRPr lang="es-CL" sz="180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97666640"/>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uadroTexto 4">
            <a:extLst>
              <a:ext uri="{FF2B5EF4-FFF2-40B4-BE49-F238E27FC236}">
                <a16:creationId xmlns:a16="http://schemas.microsoft.com/office/drawing/2014/main" id="{36DF91AB-434F-61F6-F3BB-C6BB262E1B2E}"/>
              </a:ext>
            </a:extLst>
          </p:cNvPr>
          <p:cNvSpPr txBox="1"/>
          <p:nvPr/>
        </p:nvSpPr>
        <p:spPr>
          <a:xfrm>
            <a:off x="645066" y="2031101"/>
            <a:ext cx="4282984" cy="3511943"/>
          </a:xfrm>
          <a:prstGeom prst="rect">
            <a:avLst/>
          </a:prstGeom>
        </p:spPr>
        <p:txBody>
          <a:bodyPr vert="horz" lIns="91440" tIns="45720" rIns="91440" bIns="45720" rtlCol="0" anchor="ctr">
            <a:normAutofit/>
          </a:bodyPr>
          <a:lstStyle/>
          <a:p>
            <a:pPr indent="-228600" algn="just">
              <a:lnSpc>
                <a:spcPct val="90000"/>
              </a:lnSpc>
              <a:spcAft>
                <a:spcPts val="600"/>
              </a:spcAft>
              <a:buFont typeface="Arial" panose="020B0604020202020204" pitchFamily="34" charset="0"/>
              <a:buChar char="•"/>
            </a:pPr>
            <a:r>
              <a:rPr lang="en-US" sz="1700" b="0" i="0" dirty="0" err="1">
                <a:effectLst/>
              </a:rPr>
              <a:t>Aquella</a:t>
            </a:r>
            <a:r>
              <a:rPr lang="en-US" sz="1700" b="0" i="0" dirty="0">
                <a:effectLst/>
              </a:rPr>
              <a:t> </a:t>
            </a:r>
            <a:r>
              <a:rPr lang="en-US" sz="1700" b="0" i="0" dirty="0" err="1">
                <a:effectLst/>
              </a:rPr>
              <a:t>su</a:t>
            </a:r>
            <a:r>
              <a:rPr lang="en-US" sz="1700" b="0" i="0" dirty="0">
                <a:effectLst/>
              </a:rPr>
              <a:t> </a:t>
            </a:r>
            <a:r>
              <a:rPr lang="en-US" sz="1700" b="0" i="0" dirty="0" err="1">
                <a:effectLst/>
              </a:rPr>
              <a:t>primera</a:t>
            </a:r>
            <a:r>
              <a:rPr lang="en-US" sz="1700" b="0" i="0" dirty="0">
                <a:effectLst/>
              </a:rPr>
              <a:t> </a:t>
            </a:r>
            <a:r>
              <a:rPr lang="en-US" sz="1700" b="0" i="0" dirty="0" err="1">
                <a:effectLst/>
              </a:rPr>
              <a:t>acción</a:t>
            </a:r>
            <a:r>
              <a:rPr lang="en-US" sz="1700" b="0" i="0" dirty="0">
                <a:effectLst/>
              </a:rPr>
              <a:t> </a:t>
            </a:r>
            <a:r>
              <a:rPr lang="en-US" sz="1700" b="0" i="0" dirty="0" err="1">
                <a:effectLst/>
              </a:rPr>
              <a:t>poética</a:t>
            </a:r>
            <a:r>
              <a:rPr lang="en-US" sz="1700" b="0" i="0" dirty="0">
                <a:effectLst/>
              </a:rPr>
              <a:t> </a:t>
            </a:r>
            <a:r>
              <a:rPr lang="en-US" sz="1700" b="0" i="0" dirty="0" err="1">
                <a:effectLst/>
              </a:rPr>
              <a:t>sobre</a:t>
            </a:r>
            <a:r>
              <a:rPr lang="en-US" sz="1700" b="0" i="0" dirty="0">
                <a:effectLst/>
              </a:rPr>
              <a:t> </a:t>
            </a:r>
            <a:r>
              <a:rPr lang="en-US" sz="1700" b="0" i="0" dirty="0" err="1">
                <a:effectLst/>
              </a:rPr>
              <a:t>el</a:t>
            </a:r>
            <a:r>
              <a:rPr lang="en-US" sz="1700" b="0" i="0" dirty="0">
                <a:effectLst/>
              </a:rPr>
              <a:t> </a:t>
            </a:r>
            <a:r>
              <a:rPr lang="en-US" sz="1700" b="0" i="0" dirty="0" err="1">
                <a:effectLst/>
              </a:rPr>
              <a:t>cielo</a:t>
            </a:r>
            <a:r>
              <a:rPr lang="en-US" sz="1700" b="0" i="0" dirty="0">
                <a:effectLst/>
              </a:rPr>
              <a:t> de Concepción le </a:t>
            </a:r>
            <a:r>
              <a:rPr lang="en-US" sz="1700" b="0" i="0" dirty="0" err="1">
                <a:effectLst/>
              </a:rPr>
              <a:t>granjeó</a:t>
            </a:r>
            <a:r>
              <a:rPr lang="en-US" sz="1700" b="0" i="0" dirty="0">
                <a:effectLst/>
              </a:rPr>
              <a:t> a Carlos Wieder la </a:t>
            </a:r>
            <a:r>
              <a:rPr lang="en-US" sz="1700" b="0" i="0" dirty="0" err="1">
                <a:effectLst/>
              </a:rPr>
              <a:t>admiración</a:t>
            </a:r>
            <a:r>
              <a:rPr lang="en-US" sz="1700" b="0" i="0" dirty="0">
                <a:effectLst/>
              </a:rPr>
              <a:t> </a:t>
            </a:r>
            <a:r>
              <a:rPr lang="en-US" sz="1700" b="0" i="0" dirty="0" err="1">
                <a:effectLst/>
              </a:rPr>
              <a:t>instantánea</a:t>
            </a:r>
            <a:r>
              <a:rPr lang="en-US" sz="1700" b="0" i="0" dirty="0">
                <a:effectLst/>
              </a:rPr>
              <a:t> de </a:t>
            </a:r>
            <a:r>
              <a:rPr lang="en-US" sz="1700" b="0" i="0" dirty="0" err="1">
                <a:effectLst/>
              </a:rPr>
              <a:t>algunos</a:t>
            </a:r>
            <a:r>
              <a:rPr lang="en-US" sz="1700" b="0" i="0" dirty="0">
                <a:effectLst/>
              </a:rPr>
              <a:t> </a:t>
            </a:r>
            <a:r>
              <a:rPr lang="en-US" sz="1700" b="0" i="0" dirty="0" err="1">
                <a:effectLst/>
              </a:rPr>
              <a:t>espíritus</a:t>
            </a:r>
            <a:r>
              <a:rPr lang="en-US" sz="1700" b="0" i="0" dirty="0">
                <a:effectLst/>
              </a:rPr>
              <a:t> </a:t>
            </a:r>
            <a:r>
              <a:rPr lang="en-US" sz="1700" b="0" i="0" dirty="0" err="1">
                <a:effectLst/>
              </a:rPr>
              <a:t>inquietos</a:t>
            </a:r>
            <a:r>
              <a:rPr lang="en-US" sz="1700" b="0" i="0" dirty="0">
                <a:effectLst/>
              </a:rPr>
              <a:t> de Chile […] Una </a:t>
            </a:r>
            <a:r>
              <a:rPr lang="en-US" sz="1700" b="0" i="0" dirty="0" err="1">
                <a:effectLst/>
              </a:rPr>
              <a:t>carrera</a:t>
            </a:r>
            <a:r>
              <a:rPr lang="en-US" sz="1700" b="0" i="0" dirty="0">
                <a:effectLst/>
              </a:rPr>
              <a:t> que </a:t>
            </a:r>
            <a:r>
              <a:rPr lang="en-US" sz="1700" b="0" i="0" dirty="0" err="1">
                <a:effectLst/>
              </a:rPr>
              <a:t>por</a:t>
            </a:r>
            <a:r>
              <a:rPr lang="en-US" sz="1700" b="0" i="0" dirty="0">
                <a:effectLst/>
              </a:rPr>
              <a:t> </a:t>
            </a:r>
            <a:r>
              <a:rPr lang="en-US" sz="1700" b="0" i="0" dirty="0" err="1">
                <a:effectLst/>
              </a:rPr>
              <a:t>aquellos</a:t>
            </a:r>
            <a:r>
              <a:rPr lang="en-US" sz="1700" b="0" i="0" dirty="0">
                <a:effectLst/>
              </a:rPr>
              <a:t> días, </a:t>
            </a:r>
            <a:r>
              <a:rPr lang="en-US" sz="1700" b="0" i="0" dirty="0" err="1">
                <a:effectLst/>
              </a:rPr>
              <a:t>los</a:t>
            </a:r>
            <a:r>
              <a:rPr lang="en-US" sz="1700" b="0" i="0" dirty="0">
                <a:effectLst/>
              </a:rPr>
              <a:t> días de las </a:t>
            </a:r>
            <a:r>
              <a:rPr lang="en-US" sz="1700" b="0" i="0" dirty="0" err="1">
                <a:effectLst/>
              </a:rPr>
              <a:t>exhibiciones</a:t>
            </a:r>
            <a:r>
              <a:rPr lang="en-US" sz="1700" b="0" i="0" dirty="0">
                <a:effectLst/>
              </a:rPr>
              <a:t> </a:t>
            </a:r>
            <a:r>
              <a:rPr lang="en-US" sz="1700" b="0" i="0" dirty="0" err="1">
                <a:effectLst/>
              </a:rPr>
              <a:t>aéreas</a:t>
            </a:r>
            <a:r>
              <a:rPr lang="en-US" sz="1700" b="0" i="0" dirty="0">
                <a:effectLst/>
              </a:rPr>
              <a:t>, </a:t>
            </a:r>
            <a:r>
              <a:rPr lang="en-US" sz="1700" b="0" i="0" dirty="0" err="1">
                <a:effectLst/>
              </a:rPr>
              <a:t>recibió</a:t>
            </a:r>
            <a:r>
              <a:rPr lang="en-US" sz="1700" b="0" i="0" dirty="0">
                <a:effectLst/>
              </a:rPr>
              <a:t> </a:t>
            </a:r>
            <a:r>
              <a:rPr lang="en-US" sz="1700" b="0" i="0" dirty="0" err="1">
                <a:effectLst/>
              </a:rPr>
              <a:t>el</a:t>
            </a:r>
            <a:r>
              <a:rPr lang="en-US" sz="1700" b="0" i="0" dirty="0">
                <a:effectLst/>
              </a:rPr>
              <a:t> </a:t>
            </a:r>
            <a:r>
              <a:rPr lang="en-US" sz="1700" b="0" i="0" dirty="0" err="1">
                <a:effectLst/>
              </a:rPr>
              <a:t>espaldarazo</a:t>
            </a:r>
            <a:r>
              <a:rPr lang="en-US" sz="1700" b="0" i="0" dirty="0">
                <a:effectLst/>
              </a:rPr>
              <a:t> de uno de </a:t>
            </a:r>
            <a:r>
              <a:rPr lang="en-US" sz="1700" b="0" i="0" dirty="0" err="1">
                <a:effectLst/>
              </a:rPr>
              <a:t>los</a:t>
            </a:r>
            <a:r>
              <a:rPr lang="en-US" sz="1700" b="0" i="0" dirty="0">
                <a:effectLst/>
              </a:rPr>
              <a:t> </a:t>
            </a:r>
            <a:r>
              <a:rPr lang="en-US" sz="1700" b="0" i="0" dirty="0" err="1">
                <a:effectLst/>
              </a:rPr>
              <a:t>más</a:t>
            </a:r>
            <a:r>
              <a:rPr lang="en-US" sz="1700" b="0" i="0" dirty="0">
                <a:effectLst/>
              </a:rPr>
              <a:t> </a:t>
            </a:r>
            <a:r>
              <a:rPr lang="en-US" sz="1700" b="0" i="0" dirty="0" err="1">
                <a:effectLst/>
              </a:rPr>
              <a:t>influyentes</a:t>
            </a:r>
            <a:r>
              <a:rPr lang="en-US" sz="1700" b="0" i="0" dirty="0">
                <a:effectLst/>
              </a:rPr>
              <a:t> </a:t>
            </a:r>
            <a:r>
              <a:rPr lang="en-US" sz="1700" b="0" i="0" dirty="0" err="1">
                <a:effectLst/>
              </a:rPr>
              <a:t>críticos</a:t>
            </a:r>
            <a:r>
              <a:rPr lang="en-US" sz="1700" b="0" i="0" dirty="0">
                <a:effectLst/>
              </a:rPr>
              <a:t> </a:t>
            </a:r>
            <a:r>
              <a:rPr lang="en-US" sz="1700" b="0" i="0" dirty="0" err="1">
                <a:effectLst/>
              </a:rPr>
              <a:t>literarios</a:t>
            </a:r>
            <a:r>
              <a:rPr lang="en-US" sz="1700" b="0" i="0" dirty="0">
                <a:effectLst/>
              </a:rPr>
              <a:t> de Chile […] En </a:t>
            </a:r>
            <a:r>
              <a:rPr lang="en-US" sz="1700" b="0" i="0" dirty="0" err="1">
                <a:effectLst/>
              </a:rPr>
              <a:t>su</a:t>
            </a:r>
            <a:r>
              <a:rPr lang="en-US" sz="1700" b="0" i="0" dirty="0">
                <a:effectLst/>
              </a:rPr>
              <a:t> </a:t>
            </a:r>
            <a:r>
              <a:rPr lang="en-US" sz="1700" b="0" i="0" dirty="0" err="1">
                <a:effectLst/>
              </a:rPr>
              <a:t>columna</a:t>
            </a:r>
            <a:r>
              <a:rPr lang="en-US" sz="1700" b="0" i="0" dirty="0">
                <a:effectLst/>
              </a:rPr>
              <a:t> </a:t>
            </a:r>
            <a:r>
              <a:rPr lang="en-US" sz="1700" b="0" i="0" dirty="0" err="1">
                <a:effectLst/>
              </a:rPr>
              <a:t>semanal</a:t>
            </a:r>
            <a:r>
              <a:rPr lang="en-US" sz="1700" b="0" i="0" dirty="0">
                <a:effectLst/>
              </a:rPr>
              <a:t> de El Mercurio </a:t>
            </a:r>
            <a:r>
              <a:rPr lang="en-US" sz="1700" b="0" i="0" dirty="0" err="1">
                <a:effectLst/>
              </a:rPr>
              <a:t>Ibacache</a:t>
            </a:r>
            <a:r>
              <a:rPr lang="en-US" sz="1700" b="0" i="0" dirty="0">
                <a:effectLst/>
              </a:rPr>
              <a:t> </a:t>
            </a:r>
            <a:r>
              <a:rPr lang="en-US" sz="1700" b="0" i="0" dirty="0" err="1">
                <a:effectLst/>
              </a:rPr>
              <a:t>escribió</a:t>
            </a:r>
            <a:r>
              <a:rPr lang="en-US" sz="1700" b="0" i="0" dirty="0">
                <a:effectLst/>
              </a:rPr>
              <a:t> </a:t>
            </a:r>
            <a:r>
              <a:rPr lang="en-US" sz="1700" b="0" i="0" dirty="0" err="1">
                <a:effectLst/>
              </a:rPr>
              <a:t>una</a:t>
            </a:r>
            <a:r>
              <a:rPr lang="en-US" sz="1700" b="0" i="0" dirty="0">
                <a:effectLst/>
              </a:rPr>
              <a:t> </a:t>
            </a:r>
            <a:r>
              <a:rPr lang="en-US" sz="1700" b="0" i="0" dirty="0" err="1">
                <a:effectLst/>
              </a:rPr>
              <a:t>glosa</a:t>
            </a:r>
            <a:r>
              <a:rPr lang="en-US" sz="1700" b="0" i="0" dirty="0">
                <a:effectLst/>
              </a:rPr>
              <a:t> </a:t>
            </a:r>
            <a:r>
              <a:rPr lang="en-US" sz="1700" b="0" i="0" dirty="0" err="1">
                <a:effectLst/>
              </a:rPr>
              <a:t>sobre</a:t>
            </a:r>
            <a:r>
              <a:rPr lang="en-US" sz="1700" b="0" i="0" dirty="0">
                <a:effectLst/>
              </a:rPr>
              <a:t> la peculiar </a:t>
            </a:r>
            <a:r>
              <a:rPr lang="en-US" sz="1700" b="0" i="0" dirty="0" err="1">
                <a:effectLst/>
              </a:rPr>
              <a:t>poesía</a:t>
            </a:r>
            <a:r>
              <a:rPr lang="en-US" sz="1700" b="0" i="0" dirty="0">
                <a:effectLst/>
              </a:rPr>
              <a:t> de Wieder. El </a:t>
            </a:r>
            <a:r>
              <a:rPr lang="en-US" sz="1700" b="0" i="0" dirty="0" err="1">
                <a:effectLst/>
              </a:rPr>
              <a:t>texto</a:t>
            </a:r>
            <a:r>
              <a:rPr lang="en-US" sz="1700" b="0" i="0" dirty="0">
                <a:effectLst/>
              </a:rPr>
              <a:t> </a:t>
            </a:r>
            <a:r>
              <a:rPr lang="en-US" sz="1700" b="0" i="0" dirty="0" err="1">
                <a:effectLst/>
              </a:rPr>
              <a:t>en</a:t>
            </a:r>
            <a:r>
              <a:rPr lang="en-US" sz="1700" b="0" i="0" dirty="0">
                <a:effectLst/>
              </a:rPr>
              <a:t> </a:t>
            </a:r>
            <a:r>
              <a:rPr lang="en-US" sz="1700" b="0" i="0" dirty="0" err="1">
                <a:effectLst/>
              </a:rPr>
              <a:t>cuestión</a:t>
            </a:r>
            <a:r>
              <a:rPr lang="en-US" sz="1700" b="0" i="0" dirty="0">
                <a:effectLst/>
              </a:rPr>
              <a:t> </a:t>
            </a:r>
            <a:r>
              <a:rPr lang="en-US" sz="1700" b="0" i="0" dirty="0" err="1">
                <a:effectLst/>
              </a:rPr>
              <a:t>decía</a:t>
            </a:r>
            <a:r>
              <a:rPr lang="en-US" sz="1700" b="0" i="0" dirty="0">
                <a:effectLst/>
              </a:rPr>
              <a:t> que </a:t>
            </a:r>
            <a:r>
              <a:rPr lang="en-US" sz="1700" b="0" i="0" dirty="0" err="1">
                <a:effectLst/>
              </a:rPr>
              <a:t>nos</a:t>
            </a:r>
            <a:r>
              <a:rPr lang="en-US" sz="1700" b="0" i="0" dirty="0">
                <a:effectLst/>
              </a:rPr>
              <a:t> </a:t>
            </a:r>
            <a:r>
              <a:rPr lang="en-US" sz="1700" b="0" i="0" dirty="0" err="1">
                <a:effectLst/>
              </a:rPr>
              <a:t>encontrábamos</a:t>
            </a:r>
            <a:r>
              <a:rPr lang="en-US" sz="1700" b="0" i="0" dirty="0">
                <a:effectLst/>
              </a:rPr>
              <a:t> (</a:t>
            </a:r>
            <a:r>
              <a:rPr lang="en-US" sz="1700" b="0" i="0" dirty="0" err="1">
                <a:effectLst/>
              </a:rPr>
              <a:t>los</a:t>
            </a:r>
            <a:r>
              <a:rPr lang="en-US" sz="1700" b="0" i="0" dirty="0">
                <a:effectLst/>
              </a:rPr>
              <a:t> </a:t>
            </a:r>
            <a:r>
              <a:rPr lang="en-US" sz="1700" b="0" i="0" dirty="0" err="1">
                <a:effectLst/>
              </a:rPr>
              <a:t>lectores</a:t>
            </a:r>
            <a:r>
              <a:rPr lang="en-US" sz="1700" b="0" i="0" dirty="0">
                <a:effectLst/>
              </a:rPr>
              <a:t> de Chile) ante </a:t>
            </a:r>
            <a:r>
              <a:rPr lang="en-US" sz="1700" b="0" i="0" dirty="0" err="1">
                <a:effectLst/>
              </a:rPr>
              <a:t>el</a:t>
            </a:r>
            <a:r>
              <a:rPr lang="en-US" sz="1700" b="0" i="0" dirty="0">
                <a:effectLst/>
              </a:rPr>
              <a:t> gran </a:t>
            </a:r>
            <a:r>
              <a:rPr lang="en-US" sz="1700" b="0" i="0" dirty="0" err="1">
                <a:effectLst/>
              </a:rPr>
              <a:t>poeta</a:t>
            </a:r>
            <a:r>
              <a:rPr lang="en-US" sz="1700" b="0" i="0" dirty="0">
                <a:effectLst/>
              </a:rPr>
              <a:t> de </a:t>
            </a:r>
            <a:r>
              <a:rPr lang="en-US" sz="1700" b="0" i="0" dirty="0" err="1">
                <a:effectLst/>
              </a:rPr>
              <a:t>los</a:t>
            </a:r>
            <a:r>
              <a:rPr lang="en-US" sz="1700" b="0" i="0" dirty="0">
                <a:effectLst/>
              </a:rPr>
              <a:t> </a:t>
            </a:r>
            <a:r>
              <a:rPr lang="en-US" sz="1700" b="0" i="0" dirty="0" err="1">
                <a:effectLst/>
              </a:rPr>
              <a:t>nuevos</a:t>
            </a:r>
            <a:r>
              <a:rPr lang="en-US" sz="1700" b="0" i="0" dirty="0">
                <a:effectLst/>
              </a:rPr>
              <a:t> </a:t>
            </a:r>
            <a:r>
              <a:rPr lang="en-US" sz="1700" b="0" i="0" dirty="0" err="1">
                <a:effectLst/>
              </a:rPr>
              <a:t>tiempos</a:t>
            </a:r>
            <a:r>
              <a:rPr lang="en-US" sz="1700" b="0" i="0" dirty="0">
                <a:effectLst/>
              </a:rPr>
              <a:t> </a:t>
            </a:r>
            <a:endParaRPr lang="en-US" sz="1700" dirty="0"/>
          </a:p>
        </p:txBody>
      </p:sp>
      <p:sp>
        <p:nvSpPr>
          <p:cNvPr id="15" name="Rectangle 14">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a:extLst>
              <a:ext uri="{FF2B5EF4-FFF2-40B4-BE49-F238E27FC236}">
                <a16:creationId xmlns:a16="http://schemas.microsoft.com/office/drawing/2014/main" id="{C6E91892-D416-18F0-5301-39506DB0B3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05" r="7060" b="2"/>
          <a:stretch>
            <a:fillRect/>
          </a:stretch>
        </p:blipFill>
        <p:spPr bwMode="auto">
          <a:xfrm>
            <a:off x="5987738" y="650494"/>
            <a:ext cx="5628018" cy="5324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148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5" name="Slide Background">
            <a:extLst>
              <a:ext uri="{FF2B5EF4-FFF2-40B4-BE49-F238E27FC236}">
                <a16:creationId xmlns:a16="http://schemas.microsoft.com/office/drawing/2014/main" id="{AC40FFA8-CDA2-4745-9D0A-854FC4DBE2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ítulo 1">
            <a:extLst>
              <a:ext uri="{FF2B5EF4-FFF2-40B4-BE49-F238E27FC236}">
                <a16:creationId xmlns:a16="http://schemas.microsoft.com/office/drawing/2014/main" id="{26408753-14CD-E95B-0772-744BD0FC2C85}"/>
              </a:ext>
            </a:extLst>
          </p:cNvPr>
          <p:cNvSpPr>
            <a:spLocks noGrp="1"/>
          </p:cNvSpPr>
          <p:nvPr>
            <p:ph type="title"/>
          </p:nvPr>
        </p:nvSpPr>
        <p:spPr>
          <a:xfrm>
            <a:off x="765612" y="3940584"/>
            <a:ext cx="4648051" cy="2405833"/>
          </a:xfrm>
        </p:spPr>
        <p:txBody>
          <a:bodyPr anchor="ctr">
            <a:noAutofit/>
          </a:bodyPr>
          <a:lstStyle/>
          <a:p>
            <a:pPr algn="just"/>
            <a:r>
              <a:rPr lang="es-MX" sz="2000" dirty="0">
                <a:latin typeface="Calibri" panose="020F0502020204030204" pitchFamily="34" charset="0"/>
                <a:ea typeface="Calibri" panose="020F0502020204030204" pitchFamily="34" charset="0"/>
                <a:cs typeface="Calibri" panose="020F0502020204030204" pitchFamily="34" charset="0"/>
              </a:rPr>
              <a:t>El 2 de junio de 1982, cinco aviones surcaron el cielo por encima de los edificios de Queens, Nueva York. Acondicionados para la tarea, escribieron con humo blanco quince frases de aproximadamente 7 kilómetros de largo. Quince versos que componen el poema "La Vida Nueva", del poeta Raúl Zurita, incluido en su libro </a:t>
            </a:r>
            <a:r>
              <a:rPr lang="es-MX" sz="2000" i="1" dirty="0" err="1">
                <a:latin typeface="Calibri" panose="020F0502020204030204" pitchFamily="34" charset="0"/>
                <a:ea typeface="Calibri" panose="020F0502020204030204" pitchFamily="34" charset="0"/>
                <a:cs typeface="Calibri" panose="020F0502020204030204" pitchFamily="34" charset="0"/>
              </a:rPr>
              <a:t>Anteparaíso</a:t>
            </a:r>
            <a:r>
              <a:rPr lang="es-MX" sz="2000" i="1" dirty="0">
                <a:latin typeface="Calibri" panose="020F0502020204030204" pitchFamily="34" charset="0"/>
                <a:ea typeface="Calibri" panose="020F0502020204030204" pitchFamily="34" charset="0"/>
                <a:cs typeface="Calibri" panose="020F0502020204030204" pitchFamily="34" charset="0"/>
              </a:rPr>
              <a:t>: “Mi dios es hambre / mi dios es nieve / mi dios es no / mi dios es desengaño (…) </a:t>
            </a:r>
            <a:endParaRPr lang="es-CL" sz="2000" dirty="0">
              <a:latin typeface="Calibri" panose="020F0502020204030204" pitchFamily="34" charset="0"/>
              <a:ea typeface="Calibri" panose="020F0502020204030204" pitchFamily="34" charset="0"/>
              <a:cs typeface="Calibri" panose="020F0502020204030204" pitchFamily="34" charset="0"/>
            </a:endParaRPr>
          </a:p>
        </p:txBody>
      </p:sp>
      <p:sp useBgFill="1">
        <p:nvSpPr>
          <p:cNvPr id="4107" name="Rectangle 4106">
            <a:extLst>
              <a:ext uri="{FF2B5EF4-FFF2-40B4-BE49-F238E27FC236}">
                <a16:creationId xmlns:a16="http://schemas.microsoft.com/office/drawing/2014/main" id="{A031F918-6C2A-4C3F-8785-651FF6135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7999"/>
          </a:xfrm>
          <a:prstGeom prst="rect">
            <a:avLst/>
          </a:prstGeom>
          <a:ln>
            <a:noFill/>
          </a:ln>
          <a:effectLst>
            <a:outerShdw blurRad="228600" dist="190500" dir="7260000" sx="95000" sy="95000" algn="t" rotWithShape="0">
              <a:srgbClr val="0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0" name="Picture 4">
            <a:extLst>
              <a:ext uri="{FF2B5EF4-FFF2-40B4-BE49-F238E27FC236}">
                <a16:creationId xmlns:a16="http://schemas.microsoft.com/office/drawing/2014/main" id="{E9633703-B831-CAF8-BA96-576C1C1CD8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
            <a:ext cx="6096000" cy="342900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C5E24309-0071-2D96-97A9-1D7D87FBB5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433"/>
          <a:stretch>
            <a:fillRect/>
          </a:stretch>
        </p:blipFill>
        <p:spPr bwMode="auto">
          <a:xfrm>
            <a:off x="6096000" y="-2"/>
            <a:ext cx="6096000" cy="3429001"/>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BF5F4E62-E6C3-BECB-13FE-4DB5540273F8}"/>
              </a:ext>
            </a:extLst>
          </p:cNvPr>
          <p:cNvSpPr>
            <a:spLocks noGrp="1"/>
          </p:cNvSpPr>
          <p:nvPr>
            <p:ph idx="1"/>
          </p:nvPr>
        </p:nvSpPr>
        <p:spPr>
          <a:xfrm>
            <a:off x="6803408" y="3886767"/>
            <a:ext cx="5159992" cy="2513466"/>
          </a:xfrm>
        </p:spPr>
        <p:txBody>
          <a:bodyPr anchor="ctr">
            <a:noAutofit/>
          </a:bodyPr>
          <a:lstStyle/>
          <a:p>
            <a:pPr marL="0" indent="0" algn="just">
              <a:buNone/>
            </a:pPr>
            <a:r>
              <a:rPr lang="es-MX" sz="2000" dirty="0">
                <a:latin typeface="Calibri" panose="020F0502020204030204" pitchFamily="34" charset="0"/>
                <a:ea typeface="Calibri" panose="020F0502020204030204" pitchFamily="34" charset="0"/>
                <a:cs typeface="Calibri" panose="020F0502020204030204" pitchFamily="34" charset="0"/>
              </a:rPr>
              <a:t> “Lo llamaron para que hiciera algo sonado en la capital, algo espectacular que demostrara al mundo que el nuevo régimen y el arte de vanguardia no estaban, ni mucho menos, reñidos”. En esta nueva exhibición, el piloto escribe, en un cielo aquejado por el mal tiempo, un mensaje críptico en el que se leen una serie de versos paralelos encabezados por el sintagma “la muerte”: “La muerte es amistad/La muerte es Chile/La muerte es responsabilidad/La muerte es amor/La muerte es limpieza (…)” </a:t>
            </a:r>
            <a:endParaRPr lang="es-CL"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06143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1" name="Rectangle 615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146" name="Picture 2">
            <a:extLst>
              <a:ext uri="{FF2B5EF4-FFF2-40B4-BE49-F238E27FC236}">
                <a16:creationId xmlns:a16="http://schemas.microsoft.com/office/drawing/2014/main" id="{12859866-F63A-039B-93E4-F7A69D3DF4D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5906" b="5161"/>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4672DC0F-3BCE-0A8A-2828-F2271E7CB261}"/>
              </a:ext>
            </a:extLst>
          </p:cNvPr>
          <p:cNvSpPr txBox="1"/>
          <p:nvPr/>
        </p:nvSpPr>
        <p:spPr>
          <a:xfrm>
            <a:off x="0" y="22584"/>
            <a:ext cx="12192000" cy="7571303"/>
          </a:xfrm>
          <a:prstGeom prst="rect">
            <a:avLst/>
          </a:prstGeom>
          <a:solidFill>
            <a:schemeClr val="bg2">
              <a:lumMod val="10000"/>
              <a:alpha val="70000"/>
            </a:schemeClr>
          </a:solidFill>
        </p:spPr>
        <p:txBody>
          <a:bodyPr wrap="square">
            <a:spAutoFit/>
          </a:bodyPr>
          <a:lstStyle/>
          <a:p>
            <a:endParaRPr lang="es-MX" b="0" i="0" dirty="0">
              <a:solidFill>
                <a:srgbClr val="333333"/>
              </a:solidFill>
              <a:effectLst/>
              <a:latin typeface="Lato" panose="020F0502020204030203" pitchFamily="34" charset="0"/>
            </a:endParaRPr>
          </a:p>
          <a:p>
            <a:endParaRPr lang="es-MX" dirty="0">
              <a:solidFill>
                <a:srgbClr val="333333"/>
              </a:solidFill>
              <a:latin typeface="Lato" panose="020F0502020204030203" pitchFamily="34" charset="0"/>
            </a:endParaRPr>
          </a:p>
          <a:p>
            <a:pPr algn="just"/>
            <a:r>
              <a:rPr lang="es-MX" sz="24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El 12 de julio de 1981, en los cielos de Santiago de Chile, se vieron seis avionetas en formación militar arrojar 400.000 volantes sobre el tranquilo mediodía dominical. En cada avión se encontraba un integrante del Colectivo de Acciones de Arte (CADA). Cinco formaban el grupo, entre ellos, dos escritores muy reconocidos hoy día: Diamela Eltit (1949) y Raúl Zurita (1950); el sociólogo Fernando Balcells (1950) y dos artistas visuales, </a:t>
            </a:r>
            <a:r>
              <a:rPr lang="es-MX" sz="2400" b="0" i="0"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Lotty</a:t>
            </a:r>
            <a:r>
              <a:rPr lang="es-MX" sz="24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Rosenfeld (1943) y Juan Castillo (1952), más un artista visitante invitado a filmar. Tanto los transeúntes casuales, como los artistas en tierra informados de la acción, y expectantes sobre el acontecimiento, leían en el volante la singular propuesta: ...”para cada hombre un trabajo en la felicidad, que por otra parte es la única gran aspiración colectiva/su único desgarro/un trabajo en la felicidad, eso es. Nosotros somos artistas, pero cada hombre que trabaja por la ampliación, aunque sea mental, de sus espacios de vida es un artista. Decimos por lo tanto que el trabajo de ampliación de los niveles habituales de la vida es el único montaje de arte válido/ la única exposición /la única obra de arte que vive (...)</a:t>
            </a:r>
          </a:p>
          <a:p>
            <a:endParaRPr lang="es-MX" dirty="0">
              <a:solidFill>
                <a:srgbClr val="333333"/>
              </a:solidFill>
              <a:latin typeface="Lato" panose="020F0502020204030203" pitchFamily="34" charset="0"/>
            </a:endParaRPr>
          </a:p>
          <a:p>
            <a:endParaRPr lang="es-MX" dirty="0">
              <a:solidFill>
                <a:srgbClr val="333333"/>
              </a:solidFill>
              <a:latin typeface="Lato" panose="020F0502020204030203" pitchFamily="34" charset="0"/>
            </a:endParaRPr>
          </a:p>
          <a:p>
            <a:endParaRPr lang="es-MX" dirty="0">
              <a:solidFill>
                <a:srgbClr val="333333"/>
              </a:solidFill>
              <a:latin typeface="Lato" panose="020F0502020204030203" pitchFamily="34" charset="0"/>
            </a:endParaRPr>
          </a:p>
          <a:p>
            <a:endParaRPr lang="es-MX" dirty="0">
              <a:solidFill>
                <a:srgbClr val="333333"/>
              </a:solidFill>
              <a:latin typeface="Lato" panose="020F0502020204030203" pitchFamily="34" charset="0"/>
            </a:endParaRPr>
          </a:p>
          <a:p>
            <a:endParaRPr lang="es-MX" dirty="0">
              <a:solidFill>
                <a:srgbClr val="333333"/>
              </a:solidFill>
              <a:latin typeface="Lato" panose="020F0502020204030203" pitchFamily="34" charset="0"/>
            </a:endParaRPr>
          </a:p>
          <a:p>
            <a:endParaRPr lang="es-MX" dirty="0">
              <a:solidFill>
                <a:srgbClr val="333333"/>
              </a:solidFill>
              <a:latin typeface="Lato" panose="020F0502020204030203" pitchFamily="34" charset="0"/>
            </a:endParaRPr>
          </a:p>
          <a:p>
            <a:endParaRPr lang="es-MX" dirty="0">
              <a:solidFill>
                <a:srgbClr val="333333"/>
              </a:solidFill>
              <a:latin typeface="Lato" panose="020F0502020204030203" pitchFamily="34" charset="0"/>
            </a:endParaRPr>
          </a:p>
          <a:p>
            <a:endParaRPr lang="es-MX" dirty="0">
              <a:solidFill>
                <a:srgbClr val="333333"/>
              </a:solidFill>
              <a:latin typeface="Lato" panose="020F0502020204030203" pitchFamily="34" charset="0"/>
            </a:endParaRPr>
          </a:p>
          <a:p>
            <a:endParaRPr lang="es-CL" dirty="0"/>
          </a:p>
        </p:txBody>
      </p:sp>
    </p:spTree>
    <p:extLst>
      <p:ext uri="{BB962C8B-B14F-4D97-AF65-F5344CB8AC3E}">
        <p14:creationId xmlns:p14="http://schemas.microsoft.com/office/powerpoint/2010/main" val="40526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5939C36-C09B-3BE2-D6F0-FAB63A82C641}"/>
              </a:ext>
            </a:extLst>
          </p:cNvPr>
          <p:cNvSpPr>
            <a:spLocks noGrp="1"/>
          </p:cNvSpPr>
          <p:nvPr>
            <p:ph idx="1"/>
          </p:nvPr>
        </p:nvSpPr>
        <p:spPr>
          <a:xfrm>
            <a:off x="838200" y="348343"/>
            <a:ext cx="10515600" cy="5828620"/>
          </a:xfrm>
        </p:spPr>
        <p:txBody>
          <a:bodyPr>
            <a:normAutofit fontScale="92500" lnSpcReduction="20000"/>
          </a:bodyPr>
          <a:lstStyle/>
          <a:p>
            <a:pPr marL="0" indent="0" algn="just">
              <a:buNone/>
            </a:pPr>
            <a:r>
              <a:rPr lang="es-MX" sz="2000" dirty="0">
                <a:latin typeface="Calibri" panose="020F0502020204030204" pitchFamily="34" charset="0"/>
                <a:ea typeface="Calibri" panose="020F0502020204030204" pitchFamily="34" charset="0"/>
                <a:cs typeface="Calibri" panose="020F0502020204030204" pitchFamily="34" charset="0"/>
              </a:rPr>
              <a:t>La habitación estaba iluminada de la forma usual. Ni una lámpara de más, ni un foco extra que realzara la visión de las fotos. La habitación no debía semejar una galería de arte sino precisamente una habitación, una pieza prestada, el habitáculo de paso de un joven. Por supuesto, no hubo luces de colores como alguien dijo, ni música de tambores saliendo de un radiocasete oculto bajo la cama. El ambiente debía ser casual, normal, sin estridencias. </a:t>
            </a:r>
          </a:p>
          <a:p>
            <a:pPr marL="0" indent="0" algn="just">
              <a:buNone/>
            </a:pPr>
            <a:r>
              <a:rPr lang="es-MX" sz="2000" dirty="0">
                <a:latin typeface="Calibri" panose="020F0502020204030204" pitchFamily="34" charset="0"/>
                <a:ea typeface="Calibri" panose="020F0502020204030204" pitchFamily="34" charset="0"/>
                <a:cs typeface="Calibri" panose="020F0502020204030204" pitchFamily="34" charset="0"/>
              </a:rPr>
              <a:t>Afuera, la fiesta proseguía. Los jóvenes bebían como jóvenes y como triunfadores y además aguantaban la bebida como chilenos. Las risas eran contagiosas, recuerda Muñoz Cano, ajenas a cualquier amenaza, a cualquier sombra. En alguna parte un trío se puso a cantar abrazados, acompañados por la guitarra de uno de ellos. Apoyados en las paredes, en grupos de dos o de tres, algunos hablaban sobre el futuro o sobre el amor. Todos estaban contentos de estar allí, en la fiesta del piloto poeta; estaban contentos de ser lo que eran y de ser, además, amigos de Carlos </a:t>
            </a:r>
            <a:r>
              <a:rPr lang="es-MX" sz="2000" dirty="0" err="1">
                <a:latin typeface="Calibri" panose="020F0502020204030204" pitchFamily="34" charset="0"/>
                <a:ea typeface="Calibri" panose="020F0502020204030204" pitchFamily="34" charset="0"/>
                <a:cs typeface="Calibri" panose="020F0502020204030204" pitchFamily="34" charset="0"/>
              </a:rPr>
              <a:t>Wieder</a:t>
            </a:r>
            <a:r>
              <a:rPr lang="es-MX" sz="2000" dirty="0">
                <a:latin typeface="Calibri" panose="020F0502020204030204" pitchFamily="34" charset="0"/>
                <a:ea typeface="Calibri" panose="020F0502020204030204" pitchFamily="34" charset="0"/>
                <a:cs typeface="Calibri" panose="020F0502020204030204" pitchFamily="34" charset="0"/>
              </a:rPr>
              <a:t>, aunque no lo entendieran del todo, aunque notaran la diferencia que existía entre ellos y él. En el pasillo la cola se deshacía a cada instante; a unos se les acababa el alcohol e iban a por más, otros se trababan en reafirmaciones de amistad y de lealtad eternas que los llevaban, como una ola protectora, otra vez al living, de donde volvían, mareados, con los pómulos colorados, a recuperar su lugar en la cola. El humo, sobre todo en el pasillo, era considerable. </a:t>
            </a:r>
            <a:r>
              <a:rPr lang="es-MX" sz="2000" dirty="0" err="1">
                <a:latin typeface="Calibri" panose="020F0502020204030204" pitchFamily="34" charset="0"/>
                <a:ea typeface="Calibri" panose="020F0502020204030204" pitchFamily="34" charset="0"/>
                <a:cs typeface="Calibri" panose="020F0502020204030204" pitchFamily="34" charset="0"/>
              </a:rPr>
              <a:t>Wieder</a:t>
            </a:r>
            <a:r>
              <a:rPr lang="es-MX" sz="2000" dirty="0">
                <a:latin typeface="Calibri" panose="020F0502020204030204" pitchFamily="34" charset="0"/>
                <a:ea typeface="Calibri" panose="020F0502020204030204" pitchFamily="34" charset="0"/>
                <a:cs typeface="Calibri" panose="020F0502020204030204" pitchFamily="34" charset="0"/>
              </a:rPr>
              <a:t> permanecía de pie en el quicio de la puerta. Dos tenientes discutían y se empujaban (pero suavemente) en el baño al fondo del pasillo. El padre de </a:t>
            </a:r>
            <a:r>
              <a:rPr lang="es-MX" sz="2000" dirty="0" err="1">
                <a:latin typeface="Calibri" panose="020F0502020204030204" pitchFamily="34" charset="0"/>
                <a:ea typeface="Calibri" panose="020F0502020204030204" pitchFamily="34" charset="0"/>
                <a:cs typeface="Calibri" panose="020F0502020204030204" pitchFamily="34" charset="0"/>
              </a:rPr>
              <a:t>Wieder</a:t>
            </a:r>
            <a:r>
              <a:rPr lang="es-MX" sz="2000" dirty="0">
                <a:latin typeface="Calibri" panose="020F0502020204030204" pitchFamily="34" charset="0"/>
                <a:ea typeface="Calibri" panose="020F0502020204030204" pitchFamily="34" charset="0"/>
                <a:cs typeface="Calibri" panose="020F0502020204030204" pitchFamily="34" charset="0"/>
              </a:rPr>
              <a:t> era de los pocos que estaban serios y firmes en la cola. Muñoz Cano se movía, según confesión propia, arriba y abajo, nervioso y lleno de oscuros presagios. Los dos reporteros surrealistas (o superrealistas) dialogaban con el dueño de la casa. En alguna de sus idas y venidas Muñoz Cano consiguió oír algunas palabras: hablaban de viajes, el Mediterráneo, Miami, playas cálidas, botes de pescadores, mujeres exuberantes. </a:t>
            </a:r>
          </a:p>
          <a:p>
            <a:pPr marL="0" indent="0" algn="just">
              <a:buNone/>
            </a:pPr>
            <a:r>
              <a:rPr lang="es-MX" sz="2000" dirty="0">
                <a:latin typeface="Calibri" panose="020F0502020204030204" pitchFamily="34" charset="0"/>
                <a:ea typeface="Calibri" panose="020F0502020204030204" pitchFamily="34" charset="0"/>
                <a:cs typeface="Calibri" panose="020F0502020204030204" pitchFamily="34" charset="0"/>
              </a:rPr>
              <a:t>No había pasado un minuto cuando Tatiana </a:t>
            </a:r>
            <a:r>
              <a:rPr lang="es-MX" sz="2000" dirty="0" err="1">
                <a:latin typeface="Calibri" panose="020F0502020204030204" pitchFamily="34" charset="0"/>
                <a:ea typeface="Calibri" panose="020F0502020204030204" pitchFamily="34" charset="0"/>
                <a:cs typeface="Calibri" panose="020F0502020204030204" pitchFamily="34" charset="0"/>
              </a:rPr>
              <a:t>von</a:t>
            </a:r>
            <a:r>
              <a:rPr lang="es-MX" sz="2000" dirty="0">
                <a:latin typeface="Calibri" panose="020F0502020204030204" pitchFamily="34" charset="0"/>
                <a:ea typeface="Calibri" panose="020F0502020204030204" pitchFamily="34" charset="0"/>
                <a:cs typeface="Calibri" panose="020F0502020204030204" pitchFamily="34" charset="0"/>
              </a:rPr>
              <a:t> Beck volvió a salir. Estaba pálida y desencajada. Todos la vieron. Ella miró a </a:t>
            </a:r>
            <a:r>
              <a:rPr lang="es-MX" sz="2000" dirty="0" err="1">
                <a:latin typeface="Calibri" panose="020F0502020204030204" pitchFamily="34" charset="0"/>
                <a:ea typeface="Calibri" panose="020F0502020204030204" pitchFamily="34" charset="0"/>
                <a:cs typeface="Calibri" panose="020F0502020204030204" pitchFamily="34" charset="0"/>
              </a:rPr>
              <a:t>Wieder</a:t>
            </a:r>
            <a:r>
              <a:rPr lang="es-MX" sz="2000" dirty="0">
                <a:latin typeface="Calibri" panose="020F0502020204030204" pitchFamily="34" charset="0"/>
                <a:ea typeface="Calibri" panose="020F0502020204030204" pitchFamily="34" charset="0"/>
                <a:cs typeface="Calibri" panose="020F0502020204030204" pitchFamily="34" charset="0"/>
              </a:rPr>
              <a:t> —parecía como si le fuera a decir algo pero no encontrara las palabras— y luego trató de llegar al baño. No pudo. Vomitó en el pasillo y después, trastabillándose, se fue del departamento ayudada por un oficial que galantemente se ofreció a acompañarla hasta su casa pese a las protestas de la </a:t>
            </a:r>
            <a:r>
              <a:rPr lang="es-MX" sz="2000" dirty="0" err="1">
                <a:latin typeface="Calibri" panose="020F0502020204030204" pitchFamily="34" charset="0"/>
                <a:ea typeface="Calibri" panose="020F0502020204030204" pitchFamily="34" charset="0"/>
                <a:cs typeface="Calibri" panose="020F0502020204030204" pitchFamily="34" charset="0"/>
              </a:rPr>
              <a:t>Von</a:t>
            </a:r>
            <a:r>
              <a:rPr lang="es-MX" sz="2000" dirty="0">
                <a:latin typeface="Calibri" panose="020F0502020204030204" pitchFamily="34" charset="0"/>
                <a:ea typeface="Calibri" panose="020F0502020204030204" pitchFamily="34" charset="0"/>
                <a:cs typeface="Calibri" panose="020F0502020204030204" pitchFamily="34" charset="0"/>
              </a:rPr>
              <a:t> Beck que prefería irse sola. </a:t>
            </a:r>
            <a:endParaRPr lang="es-CL"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25277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F58D299-7B68-B66C-456F-F886C7080214}"/>
              </a:ext>
            </a:extLst>
          </p:cNvPr>
          <p:cNvSpPr>
            <a:spLocks noGrp="1"/>
          </p:cNvSpPr>
          <p:nvPr>
            <p:ph idx="1"/>
          </p:nvPr>
        </p:nvSpPr>
        <p:spPr>
          <a:xfrm>
            <a:off x="762000" y="780596"/>
            <a:ext cx="10515600" cy="4351338"/>
          </a:xfrm>
        </p:spPr>
        <p:txBody>
          <a:bodyPr>
            <a:normAutofit fontScale="85000" lnSpcReduction="10000"/>
          </a:bodyPr>
          <a:lstStyle/>
          <a:p>
            <a:pPr marL="0" indent="0" algn="just">
              <a:buNone/>
            </a:pPr>
            <a:r>
              <a:rPr lang="es-MX" dirty="0">
                <a:latin typeface="Calibri" panose="020F0502020204030204" pitchFamily="34" charset="0"/>
                <a:ea typeface="Calibri" panose="020F0502020204030204" pitchFamily="34" charset="0"/>
                <a:cs typeface="Calibri" panose="020F0502020204030204" pitchFamily="34" charset="0"/>
              </a:rPr>
              <a:t>Allí, sentado sobre la cama, encontraron al capitán […] Los reporteros surrealistas hacían gestos de desagrado pero mantuvieron el tipo. Según Muñoz Cano, en algunas de las fotos reconoció a las hermanas Garmendia y a otros desaparecidos. La mayoría eran mujeres […] Las mujeres parecen maniquíes, en algunos casos maniquíes desmembrados, destrozados, aunque Muñoz Cano no descarta que en un treinta por ciento de los casos estuvieran vivas en el momento de hacerles la instantánea”. […] Tras el estruendo inicial todos se callaron. Parecía como si una corriente de alto voltaje hubiera atravesado la casa dejándonos demudados […] Nos mirábamos y nos reconocíamos, pero en realidad era como si no nos reconociéramos, parecíamos diferentes, parecíamos iguales, odiábamos nuestros rostros, nuestros gestos eran los propios de los sonámbulos o de los idiotas. Mientras algunos se iban sin despedirse una extraña sensación de fraternidad quedó flotando en el piso entre los que optaron por quedarse. […] Bueno, señores, lo mejor es que duerman un poco y olviden todo lo de esta noche </a:t>
            </a:r>
            <a:endParaRPr lang="es-CL"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54682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0" name="Straight Connector 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2E1A46F1-63D0-A829-02F9-0D57F3B247AB}"/>
              </a:ext>
            </a:extLst>
          </p:cNvPr>
          <p:cNvSpPr>
            <a:spLocks noGrp="1"/>
          </p:cNvSpPr>
          <p:nvPr>
            <p:ph idx="1"/>
          </p:nvPr>
        </p:nvSpPr>
        <p:spPr>
          <a:xfrm>
            <a:off x="1392667" y="2398957"/>
            <a:ext cx="9406666" cy="3526144"/>
          </a:xfrm>
        </p:spPr>
        <p:txBody>
          <a:bodyPr>
            <a:normAutofit/>
          </a:bodyPr>
          <a:lstStyle/>
          <a:p>
            <a:pPr marL="0" indent="0">
              <a:buNone/>
            </a:pP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En los segmentos finales de la novela, que siguen el recorrido de </a:t>
            </a:r>
            <a:r>
              <a:rPr lang="es-MX"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Wieder</a:t>
            </a: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 en Europa, se describe su participación en una secta literaria llamada los escritores bárbaros: se trata de un movimiento fundado por Raoul </a:t>
            </a:r>
            <a:r>
              <a:rPr lang="es-MX"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Delorme</a:t>
            </a: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 un ex soldado devenido portero, que se propone dar forma a una nueva literatura. Para ello es necesario—piensa </a:t>
            </a:r>
            <a:r>
              <a:rPr lang="es-MX"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Delorme</a:t>
            </a: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—“fundirse con las obras maestras”: </a:t>
            </a:r>
          </a:p>
          <a:p>
            <a:pPr marL="0" indent="0">
              <a:buNone/>
            </a:pP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Esto se conseguía de una manera harto curiosa: defecando sobre las páginas de </a:t>
            </a:r>
            <a:r>
              <a:rPr lang="es-MX"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Stendhal</a:t>
            </a: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 sonándose los mocos con las páginas de Víctor Hugo, masturbándose y desparramando el semen sobre las páginas de Gautier o </a:t>
            </a:r>
            <a:r>
              <a:rPr lang="es-MX"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Banville</a:t>
            </a: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 vomitando sobre las páginas de Daudet, orinándose sobre las páginas de Lamartine, haciéndose cortes con hojas de afeitar y salpicando de sangre las páginas de Balzac o Maupassant, sometiendo, en fin, a los libros a un proceso de degradación que </a:t>
            </a:r>
            <a:r>
              <a:rPr lang="es-MX"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Delorme</a:t>
            </a: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 llamaba humanización. </a:t>
            </a:r>
            <a:endParaRPr lang="es-CL"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8207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3" name="Rectangle 11272">
            <a:extLst>
              <a:ext uri="{FF2B5EF4-FFF2-40B4-BE49-F238E27FC236}">
                <a16:creationId xmlns:a16="http://schemas.microsoft.com/office/drawing/2014/main" id="{6D731904-7733-45B0-902C-289497204C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275" name="Rectangle 11274">
            <a:extLst>
              <a:ext uri="{FF2B5EF4-FFF2-40B4-BE49-F238E27FC236}">
                <a16:creationId xmlns:a16="http://schemas.microsoft.com/office/drawing/2014/main" id="{504E6397-35D7-4AEC-9DA9-B7F6B12B8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421890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628C86E1-4BB5-7029-180B-BA6038C60C63}"/>
              </a:ext>
            </a:extLst>
          </p:cNvPr>
          <p:cNvSpPr>
            <a:spLocks noGrp="1"/>
          </p:cNvSpPr>
          <p:nvPr>
            <p:ph type="title"/>
          </p:nvPr>
        </p:nvSpPr>
        <p:spPr>
          <a:xfrm>
            <a:off x="1051560" y="4440602"/>
            <a:ext cx="3538728" cy="1645920"/>
          </a:xfrm>
        </p:spPr>
        <p:txBody>
          <a:bodyPr>
            <a:normAutofit/>
          </a:bodyPr>
          <a:lstStyle/>
          <a:p>
            <a:r>
              <a:rPr lang="es-CL" sz="3200" dirty="0"/>
              <a:t>José </a:t>
            </a:r>
            <a:r>
              <a:rPr lang="es-CL" sz="3200" dirty="0" err="1"/>
              <a:t>Torbio</a:t>
            </a:r>
            <a:r>
              <a:rPr lang="es-CL" sz="3200" dirty="0"/>
              <a:t> Merino pintando</a:t>
            </a:r>
          </a:p>
        </p:txBody>
      </p:sp>
      <p:pic>
        <p:nvPicPr>
          <p:cNvPr id="11266" name="Picture 2" descr="Impresiones de Chile': La obra maestra contra Pinochet de un exiliado  español | Babelia | EL PAÍS">
            <a:extLst>
              <a:ext uri="{FF2B5EF4-FFF2-40B4-BE49-F238E27FC236}">
                <a16:creationId xmlns:a16="http://schemas.microsoft.com/office/drawing/2014/main" id="{2AAD3AF5-3190-5633-D5C2-647EEE0778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164" r="28081" b="2"/>
          <a:stretch>
            <a:fillRect/>
          </a:stretch>
        </p:blipFill>
        <p:spPr bwMode="auto">
          <a:xfrm>
            <a:off x="6" y="10"/>
            <a:ext cx="4884383" cy="3995918"/>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Pinochet, un ">
            <a:extLst>
              <a:ext uri="{FF2B5EF4-FFF2-40B4-BE49-F238E27FC236}">
                <a16:creationId xmlns:a16="http://schemas.microsoft.com/office/drawing/2014/main" id="{D5634C77-EA51-B410-4714-2BBB16FA91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86" r="1" b="1"/>
          <a:stretch>
            <a:fillRect/>
          </a:stretch>
        </p:blipFill>
        <p:spPr bwMode="auto">
          <a:xfrm>
            <a:off x="5074877" y="10"/>
            <a:ext cx="7117118" cy="3995918"/>
          </a:xfrm>
          <a:prstGeom prst="rect">
            <a:avLst/>
          </a:prstGeom>
          <a:noFill/>
          <a:extLst>
            <a:ext uri="{909E8E84-426E-40DD-AFC4-6F175D3DCCD1}">
              <a14:hiddenFill xmlns:a14="http://schemas.microsoft.com/office/drawing/2010/main">
                <a:solidFill>
                  <a:srgbClr val="FFFFFF"/>
                </a:solidFill>
              </a14:hiddenFill>
            </a:ext>
          </a:extLst>
        </p:spPr>
      </p:pic>
      <p:sp>
        <p:nvSpPr>
          <p:cNvPr id="11277" name="Rectangle 11276">
            <a:extLst>
              <a:ext uri="{FF2B5EF4-FFF2-40B4-BE49-F238E27FC236}">
                <a16:creationId xmlns:a16="http://schemas.microsoft.com/office/drawing/2014/main" id="{62C5A04F-2AEB-4631-8314-A8B812E1E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1279" name="Rectangle 11278">
            <a:extLst>
              <a:ext uri="{FF2B5EF4-FFF2-40B4-BE49-F238E27FC236}">
                <a16:creationId xmlns:a16="http://schemas.microsoft.com/office/drawing/2014/main" id="{4B2B1C70-BF3F-41BD-871B-63D8F911F7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525441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355010FB-5BB5-6187-51CA-8676576643C1}"/>
              </a:ext>
            </a:extLst>
          </p:cNvPr>
          <p:cNvSpPr>
            <a:spLocks noGrp="1"/>
          </p:cNvSpPr>
          <p:nvPr>
            <p:ph idx="1"/>
          </p:nvPr>
        </p:nvSpPr>
        <p:spPr>
          <a:xfrm>
            <a:off x="5349240" y="4440602"/>
            <a:ext cx="6007608" cy="1645920"/>
          </a:xfrm>
        </p:spPr>
        <p:txBody>
          <a:bodyPr anchor="ctr">
            <a:normAutofit/>
          </a:bodyPr>
          <a:lstStyle/>
          <a:p>
            <a:r>
              <a:rPr lang="es-CL" sz="1800" dirty="0"/>
              <a:t>La secreta vida literaria de </a:t>
            </a:r>
            <a:r>
              <a:rPr lang="es-CL" sz="1800"/>
              <a:t>Augusto Pinochet</a:t>
            </a:r>
          </a:p>
        </p:txBody>
      </p:sp>
    </p:spTree>
    <p:extLst>
      <p:ext uri="{BB962C8B-B14F-4D97-AF65-F5344CB8AC3E}">
        <p14:creationId xmlns:p14="http://schemas.microsoft.com/office/powerpoint/2010/main" val="2291918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E76C21-E732-CF4C-69C5-391999C06E3E}"/>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F90C8780-AF63-5693-66D8-9E5DE71876DC}"/>
              </a:ext>
            </a:extLst>
          </p:cNvPr>
          <p:cNvSpPr>
            <a:spLocks noGrp="1"/>
          </p:cNvSpPr>
          <p:nvPr>
            <p:ph idx="1"/>
          </p:nvPr>
        </p:nvSpPr>
        <p:spPr/>
        <p:txBody>
          <a:bodyPr/>
          <a:lstStyle/>
          <a:p>
            <a:endParaRPr lang="es-CL"/>
          </a:p>
        </p:txBody>
      </p:sp>
      <p:pic>
        <p:nvPicPr>
          <p:cNvPr id="8194" name="Picture 2" descr="Roberto Bolaño, uno de las">
            <a:extLst>
              <a:ext uri="{FF2B5EF4-FFF2-40B4-BE49-F238E27FC236}">
                <a16:creationId xmlns:a16="http://schemas.microsoft.com/office/drawing/2014/main" id="{216711B6-E49E-33B4-2039-386BAD96B4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171" y="310305"/>
            <a:ext cx="10762654" cy="6057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3863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C17AEE0-D029-74D7-A2C1-5AEDE260FBF4}"/>
              </a:ext>
            </a:extLst>
          </p:cNvPr>
          <p:cNvSpPr>
            <a:spLocks noGrp="1"/>
          </p:cNvSpPr>
          <p:nvPr>
            <p:ph type="title"/>
          </p:nvPr>
        </p:nvSpPr>
        <p:spPr>
          <a:xfrm>
            <a:off x="572493" y="238539"/>
            <a:ext cx="11018520" cy="1434415"/>
          </a:xfrm>
        </p:spPr>
        <p:txBody>
          <a:bodyPr anchor="b">
            <a:normAutofit/>
          </a:bodyPr>
          <a:lstStyle/>
          <a:p>
            <a:r>
              <a:rPr lang="es-CL" sz="5400">
                <a:latin typeface="Calibri" panose="020F0502020204030204" pitchFamily="34" charset="0"/>
                <a:ea typeface="Calibri" panose="020F0502020204030204" pitchFamily="34" charset="0"/>
                <a:cs typeface="Calibri" panose="020F0502020204030204" pitchFamily="34" charset="0"/>
              </a:rPr>
              <a:t>Nocturno de Chile (2000)</a:t>
            </a:r>
          </a:p>
        </p:txBody>
      </p:sp>
      <p:sp>
        <p:nvSpPr>
          <p:cNvPr id="922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174702CF-D5D2-649D-0112-60F0EE467241}"/>
              </a:ext>
            </a:extLst>
          </p:cNvPr>
          <p:cNvSpPr>
            <a:spLocks noGrp="1"/>
          </p:cNvSpPr>
          <p:nvPr>
            <p:ph idx="1"/>
          </p:nvPr>
        </p:nvSpPr>
        <p:spPr>
          <a:xfrm>
            <a:off x="572493" y="2071316"/>
            <a:ext cx="6713552" cy="4119172"/>
          </a:xfrm>
        </p:spPr>
        <p:txBody>
          <a:bodyPr anchor="t">
            <a:normAutofit/>
          </a:bodyPr>
          <a:lstStyle/>
          <a:p>
            <a:r>
              <a:rPr lang="es-MX" sz="1700" dirty="0">
                <a:latin typeface="Calibri" panose="020F0502020204030204" pitchFamily="34" charset="0"/>
                <a:ea typeface="Calibri" panose="020F0502020204030204" pitchFamily="34" charset="0"/>
                <a:cs typeface="Calibri" panose="020F0502020204030204" pitchFamily="34" charset="0"/>
              </a:rPr>
              <a:t>«</a:t>
            </a:r>
            <a:r>
              <a:rPr lang="es-MX" sz="1700" i="1" dirty="0">
                <a:latin typeface="Calibri" panose="020F0502020204030204" pitchFamily="34" charset="0"/>
                <a:ea typeface="Calibri" panose="020F0502020204030204" pitchFamily="34" charset="0"/>
                <a:cs typeface="Calibri" panose="020F0502020204030204" pitchFamily="34" charset="0"/>
              </a:rPr>
              <a:t>Nocturno de Chile</a:t>
            </a:r>
            <a:r>
              <a:rPr lang="es-MX" sz="1700" dirty="0">
                <a:latin typeface="Calibri" panose="020F0502020204030204" pitchFamily="34" charset="0"/>
                <a:ea typeface="Calibri" panose="020F0502020204030204" pitchFamily="34" charset="0"/>
                <a:cs typeface="Calibri" panose="020F0502020204030204" pitchFamily="34" charset="0"/>
              </a:rPr>
              <a:t> es la confesión del civilizado que con su silencio es cómplice del horror. </a:t>
            </a:r>
            <a:r>
              <a:rPr lang="es-MX" sz="1700" i="1" dirty="0">
                <a:latin typeface="Calibri" panose="020F0502020204030204" pitchFamily="34" charset="0"/>
                <a:ea typeface="Calibri" panose="020F0502020204030204" pitchFamily="34" charset="0"/>
                <a:cs typeface="Calibri" panose="020F0502020204030204" pitchFamily="34" charset="0"/>
              </a:rPr>
              <a:t>Nocturno de Chile</a:t>
            </a:r>
            <a:r>
              <a:rPr lang="es-MX" sz="1700" dirty="0">
                <a:latin typeface="Calibri" panose="020F0502020204030204" pitchFamily="34" charset="0"/>
                <a:ea typeface="Calibri" panose="020F0502020204030204" pitchFamily="34" charset="0"/>
                <a:cs typeface="Calibri" panose="020F0502020204030204" pitchFamily="34" charset="0"/>
              </a:rPr>
              <a:t> es la novela de la complicidad de la literatura, de la cultura letrada, con el horror latinoamericano.» (Edmundo Paz Soldán)</a:t>
            </a:r>
          </a:p>
          <a:p>
            <a:r>
              <a:rPr lang="es-MX" sz="1700" dirty="0">
                <a:latin typeface="Calibri" panose="020F0502020204030204" pitchFamily="34" charset="0"/>
                <a:ea typeface="Calibri" panose="020F0502020204030204" pitchFamily="34" charset="0"/>
                <a:cs typeface="Calibri" panose="020F0502020204030204" pitchFamily="34" charset="0"/>
              </a:rPr>
              <a:t>Sebastián Urrutia Lacroix, un clérigo derechista del Opus Dei que durante sus últimos años relata cuatro episodios de su vida: la visita a la hacienda «</a:t>
            </a:r>
            <a:r>
              <a:rPr lang="es-MX" sz="1700" dirty="0" err="1">
                <a:latin typeface="Calibri" panose="020F0502020204030204" pitchFamily="34" charset="0"/>
                <a:ea typeface="Calibri" panose="020F0502020204030204" pitchFamily="34" charset="0"/>
                <a:cs typeface="Calibri" panose="020F0502020204030204" pitchFamily="34" charset="0"/>
              </a:rPr>
              <a:t>Là</a:t>
            </a:r>
            <a:r>
              <a:rPr lang="es-MX" sz="1700" dirty="0">
                <a:latin typeface="Calibri" panose="020F0502020204030204" pitchFamily="34" charset="0"/>
                <a:ea typeface="Calibri" panose="020F0502020204030204" pitchFamily="34" charset="0"/>
                <a:cs typeface="Calibri" panose="020F0502020204030204" pitchFamily="34" charset="0"/>
              </a:rPr>
              <a:t> Bas» de </a:t>
            </a:r>
            <a:r>
              <a:rPr lang="es-MX" sz="1700" dirty="0" err="1">
                <a:latin typeface="Calibri" panose="020F0502020204030204" pitchFamily="34" charset="0"/>
                <a:ea typeface="Calibri" panose="020F0502020204030204" pitchFamily="34" charset="0"/>
                <a:cs typeface="Calibri" panose="020F0502020204030204" pitchFamily="34" charset="0"/>
              </a:rPr>
              <a:t>Farewell</a:t>
            </a:r>
            <a:r>
              <a:rPr lang="es-MX" sz="1700" dirty="0">
                <a:latin typeface="Calibri" panose="020F0502020204030204" pitchFamily="34" charset="0"/>
                <a:ea typeface="Calibri" panose="020F0502020204030204" pitchFamily="34" charset="0"/>
                <a:cs typeface="Calibri" panose="020F0502020204030204" pitchFamily="34" charset="0"/>
              </a:rPr>
              <a:t>, un destacado crítico literario en los años 1950; su viaje por Europa para estudiar técnicas de conservación de iglesias en los años 1960, la mayoría basadas en la domesticación de halcones para la caza de las palomas; las clases de ideología marxista que realizó para Augusto Pinochet y sus colaboradores de la Junta Militar de Chile en los años 1970; y las tertulias literarias a las que asistía en casa de la escritora María Canales, lugar en que también se torturaba a opositores a la dictadura militar.</a:t>
            </a:r>
          </a:p>
          <a:p>
            <a:pPr marL="0" indent="0">
              <a:buNone/>
            </a:pPr>
            <a:endParaRPr lang="es-CL" sz="1700" dirty="0"/>
          </a:p>
        </p:txBody>
      </p:sp>
      <p:pic>
        <p:nvPicPr>
          <p:cNvPr id="9218" name="Picture 2" descr="José Miguel Ibáñez Langlois. Oficio - Revista Altazor">
            <a:extLst>
              <a:ext uri="{FF2B5EF4-FFF2-40B4-BE49-F238E27FC236}">
                <a16:creationId xmlns:a16="http://schemas.microsoft.com/office/drawing/2014/main" id="{6F898AD7-42D2-05BD-57C7-2E55404506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9909" r="1" b="1"/>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F5F5A229-4D93-F812-1880-7823FC6BBAFD}"/>
              </a:ext>
            </a:extLst>
          </p:cNvPr>
          <p:cNvSpPr txBox="1"/>
          <p:nvPr/>
        </p:nvSpPr>
        <p:spPr>
          <a:xfrm>
            <a:off x="7924800" y="6308297"/>
            <a:ext cx="6096000" cy="369332"/>
          </a:xfrm>
          <a:prstGeom prst="rect">
            <a:avLst/>
          </a:prstGeom>
          <a:noFill/>
        </p:spPr>
        <p:txBody>
          <a:bodyPr wrap="square">
            <a:spAutoFit/>
          </a:bodyPr>
          <a:lstStyle/>
          <a:p>
            <a:r>
              <a:rPr lang="es-CL" dirty="0"/>
              <a:t>José Miguel Ibáñez </a:t>
            </a:r>
            <a:r>
              <a:rPr lang="es-CL" dirty="0" err="1"/>
              <a:t>Langlois</a:t>
            </a:r>
            <a:endParaRPr lang="es-CL" dirty="0"/>
          </a:p>
        </p:txBody>
      </p:sp>
    </p:spTree>
    <p:extLst>
      <p:ext uri="{BB962C8B-B14F-4D97-AF65-F5344CB8AC3E}">
        <p14:creationId xmlns:p14="http://schemas.microsoft.com/office/powerpoint/2010/main" val="240092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9" name="Rectangle 10248">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1" name="Rectangle 10250">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4" name="Picture 4">
            <a:extLst>
              <a:ext uri="{FF2B5EF4-FFF2-40B4-BE49-F238E27FC236}">
                <a16:creationId xmlns:a16="http://schemas.microsoft.com/office/drawing/2014/main" id="{5B90D869-4478-6B77-7FC5-2001321E95F3}"/>
              </a:ext>
            </a:extLst>
          </p:cNvPr>
          <p:cNvPicPr>
            <a:picLocks noChangeAspect="1" noChangeArrowheads="1"/>
          </p:cNvPicPr>
          <p:nvPr/>
        </p:nvPicPr>
        <p:blipFill>
          <a:blip r:embed="rId2">
            <a:alphaModFix amt="40000"/>
            <a:extLst>
              <a:ext uri="{28A0092B-C50C-407E-A947-70E740481C1C}">
                <a14:useLocalDpi xmlns:a14="http://schemas.microsoft.com/office/drawing/2010/main" val="0"/>
              </a:ext>
            </a:extLst>
          </a:blip>
          <a:srcRect l="8155" r="27155"/>
          <a:stretch>
            <a:fillRect/>
          </a:stretch>
        </p:blipFill>
        <p:spPr bwMode="auto">
          <a:xfrm>
            <a:off x="20" y="10"/>
            <a:ext cx="8450297" cy="6857990"/>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foto-alone">
            <a:extLst>
              <a:ext uri="{FF2B5EF4-FFF2-40B4-BE49-F238E27FC236}">
                <a16:creationId xmlns:a16="http://schemas.microsoft.com/office/drawing/2014/main" id="{5151597E-2F90-4477-CDF4-8020A170CD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1" r="-1" b="38771"/>
          <a:stretch>
            <a:fillRect/>
          </a:stretch>
        </p:blipFill>
        <p:spPr bwMode="auto">
          <a:xfrm>
            <a:off x="6225997"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
        <p:nvSpPr>
          <p:cNvPr id="8" name="Título 1">
            <a:extLst>
              <a:ext uri="{FF2B5EF4-FFF2-40B4-BE49-F238E27FC236}">
                <a16:creationId xmlns:a16="http://schemas.microsoft.com/office/drawing/2014/main" id="{1A54686F-01FB-2C77-3506-A74E29D71A21}"/>
              </a:ext>
            </a:extLst>
          </p:cNvPr>
          <p:cNvSpPr txBox="1">
            <a:spLocks/>
          </p:cNvSpPr>
          <p:nvPr/>
        </p:nvSpPr>
        <p:spPr>
          <a:xfrm>
            <a:off x="9481458" y="6229123"/>
            <a:ext cx="2938080" cy="5275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L" sz="1800" dirty="0">
                <a:solidFill>
                  <a:srgbClr val="FFFFFF"/>
                </a:solidFill>
              </a:rPr>
              <a:t>ALONE (Hernán Díaz Arrieta)</a:t>
            </a:r>
          </a:p>
        </p:txBody>
      </p:sp>
    </p:spTree>
    <p:extLst>
      <p:ext uri="{BB962C8B-B14F-4D97-AF65-F5344CB8AC3E}">
        <p14:creationId xmlns:p14="http://schemas.microsoft.com/office/powerpoint/2010/main" val="295699015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840</TotalTime>
  <Words>2171</Words>
  <Application>Microsoft Office PowerPoint</Application>
  <PresentationFormat>Panorámica</PresentationFormat>
  <Paragraphs>39</Paragraphs>
  <Slides>15</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vt:i4>
      </vt:variant>
    </vt:vector>
  </HeadingPairs>
  <TitlesOfParts>
    <vt:vector size="21" baseType="lpstr">
      <vt:lpstr>Aptos</vt:lpstr>
      <vt:lpstr>Aptos Display</vt:lpstr>
      <vt:lpstr>Arial</vt:lpstr>
      <vt:lpstr>Calibri</vt:lpstr>
      <vt:lpstr>Lato</vt:lpstr>
      <vt:lpstr>Tema de Office</vt:lpstr>
      <vt:lpstr>Las novelas chilenas de Roberto Bolaño</vt:lpstr>
      <vt:lpstr>ESTRELLA DISTANTE (1996)</vt:lpstr>
      <vt:lpstr>¿Cómo representar el horror?</vt:lpstr>
      <vt:lpstr>Presentación de PowerPoint</vt:lpstr>
      <vt:lpstr>Presentación de PowerPoint</vt:lpstr>
      <vt:lpstr>Presentación de PowerPoint</vt:lpstr>
      <vt:lpstr>El 2 de junio de 1982, cinco aviones surcaron el cielo por encima de los edificios de Queens, Nueva York. Acondicionados para la tarea, escribieron con humo blanco quince frases de aproximadamente 7 kilómetros de largo. Quince versos que componen el poema "La Vida Nueva", del poeta Raúl Zurita, incluido en su libro Anteparaíso: “Mi dios es hambre / mi dios es nieve / mi dios es no / mi dios es desengaño (…) </vt:lpstr>
      <vt:lpstr>Presentación de PowerPoint</vt:lpstr>
      <vt:lpstr>Presentación de PowerPoint</vt:lpstr>
      <vt:lpstr>Presentación de PowerPoint</vt:lpstr>
      <vt:lpstr>Presentación de PowerPoint</vt:lpstr>
      <vt:lpstr>José Torbio Merino pintando</vt:lpstr>
      <vt:lpstr>Presentación de PowerPoint</vt:lpstr>
      <vt:lpstr>Nocturno de Chile (2000)</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Roberto Suazo</dc:creator>
  <cp:lastModifiedBy>Roberto Suazo</cp:lastModifiedBy>
  <cp:revision>9</cp:revision>
  <dcterms:created xsi:type="dcterms:W3CDTF">2025-06-17T01:07:23Z</dcterms:created>
  <dcterms:modified xsi:type="dcterms:W3CDTF">2025-06-17T17:57:34Z</dcterms:modified>
</cp:coreProperties>
</file>