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56" r:id="rId2"/>
    <p:sldId id="257" r:id="rId3"/>
    <p:sldId id="271" r:id="rId4"/>
    <p:sldId id="268" r:id="rId5"/>
    <p:sldId id="269" r:id="rId6"/>
    <p:sldId id="270" r:id="rId7"/>
    <p:sldId id="258" r:id="rId8"/>
    <p:sldId id="266" r:id="rId9"/>
    <p:sldId id="259" r:id="rId10"/>
    <p:sldId id="267" r:id="rId11"/>
    <p:sldId id="261" r:id="rId12"/>
    <p:sldId id="272" r:id="rId13"/>
    <p:sldId id="262" r:id="rId14"/>
    <p:sldId id="263" r:id="rId15"/>
    <p:sldId id="264" r:id="rId16"/>
    <p:sldId id="265" r:id="rId17"/>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3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5/5/2025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020401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5/5/2025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850899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5/5/2025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79011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5/5/2025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821513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5/5/2025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281270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5/5/2025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533264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5/5/2025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973378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5/5/2025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930087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5/5/2025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679699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5/5/2025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576530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5/5/2025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890102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5/5/2025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‹Nº›</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746103"/>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04" r:id="rId6"/>
    <p:sldLayoutId id="2147483700" r:id="rId7"/>
    <p:sldLayoutId id="2147483701" r:id="rId8"/>
    <p:sldLayoutId id="2147483702" r:id="rId9"/>
    <p:sldLayoutId id="2147483703" r:id="rId10"/>
    <p:sldLayoutId id="2147483705"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5" name="Rectangle 1044">
            <a:extLst>
              <a:ext uri="{FF2B5EF4-FFF2-40B4-BE49-F238E27FC236}">
                <a16:creationId xmlns:a16="http://schemas.microsoft.com/office/drawing/2014/main" id="{341BFA31-6544-45C2-9DA0-9E1C5E0B1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1D7DB65D-5EFD-43C1-976E-763AAA2A6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2"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97BE17B-E457-8586-0245-C6A9F4B74EA3}"/>
              </a:ext>
            </a:extLst>
          </p:cNvPr>
          <p:cNvSpPr>
            <a:spLocks noGrp="1"/>
          </p:cNvSpPr>
          <p:nvPr>
            <p:ph type="ctrTitle"/>
          </p:nvPr>
        </p:nvSpPr>
        <p:spPr>
          <a:xfrm>
            <a:off x="704088" y="4296095"/>
            <a:ext cx="10782299" cy="962076"/>
          </a:xfrm>
        </p:spPr>
        <p:txBody>
          <a:bodyPr>
            <a:normAutofit/>
          </a:bodyPr>
          <a:lstStyle/>
          <a:p>
            <a:r>
              <a:rPr lang="es-CL" dirty="0">
                <a:solidFill>
                  <a:schemeClr val="bg1"/>
                </a:solidFill>
              </a:rPr>
              <a:t>Las batallas en el desierto</a:t>
            </a:r>
          </a:p>
        </p:txBody>
      </p:sp>
      <p:sp>
        <p:nvSpPr>
          <p:cNvPr id="3" name="Subtítulo 2">
            <a:extLst>
              <a:ext uri="{FF2B5EF4-FFF2-40B4-BE49-F238E27FC236}">
                <a16:creationId xmlns:a16="http://schemas.microsoft.com/office/drawing/2014/main" id="{E3FB3812-33C9-D3CA-18B7-B5B4743C268D}"/>
              </a:ext>
            </a:extLst>
          </p:cNvPr>
          <p:cNvSpPr>
            <a:spLocks noGrp="1"/>
          </p:cNvSpPr>
          <p:nvPr>
            <p:ph type="subTitle" idx="1"/>
          </p:nvPr>
        </p:nvSpPr>
        <p:spPr>
          <a:xfrm>
            <a:off x="704088" y="5526418"/>
            <a:ext cx="9972675" cy="543505"/>
          </a:xfrm>
        </p:spPr>
        <p:txBody>
          <a:bodyPr anchor="t">
            <a:normAutofit/>
          </a:bodyPr>
          <a:lstStyle/>
          <a:p>
            <a:pPr algn="ctr"/>
            <a:r>
              <a:rPr lang="es-CL" dirty="0">
                <a:solidFill>
                  <a:schemeClr val="bg1"/>
                </a:solidFill>
              </a:rPr>
              <a:t>José Emilio Pacheco</a:t>
            </a:r>
          </a:p>
        </p:txBody>
      </p:sp>
      <p:pic>
        <p:nvPicPr>
          <p:cNvPr id="5" name="Imagen 4">
            <a:extLst>
              <a:ext uri="{FF2B5EF4-FFF2-40B4-BE49-F238E27FC236}">
                <a16:creationId xmlns:a16="http://schemas.microsoft.com/office/drawing/2014/main" id="{FF0DB476-9CF6-483B-FA54-A84FB39AE248}"/>
              </a:ext>
            </a:extLst>
          </p:cNvPr>
          <p:cNvPicPr>
            <a:picLocks noChangeAspect="1"/>
          </p:cNvPicPr>
          <p:nvPr/>
        </p:nvPicPr>
        <p:blipFill>
          <a:blip r:embed="rId2">
            <a:extLst>
              <a:ext uri="{28A0092B-C50C-407E-A947-70E740481C1C}">
                <a14:useLocalDpi xmlns:a14="http://schemas.microsoft.com/office/drawing/2010/main" val="0"/>
              </a:ext>
            </a:extLst>
          </a:blip>
          <a:srcRect t="30576" r="-1" b="36886"/>
          <a:stretch/>
        </p:blipFill>
        <p:spPr>
          <a:xfrm>
            <a:off x="800100" y="727189"/>
            <a:ext cx="5295900" cy="3070938"/>
          </a:xfrm>
          <a:prstGeom prst="rect">
            <a:avLst/>
          </a:prstGeom>
        </p:spPr>
      </p:pic>
      <p:pic>
        <p:nvPicPr>
          <p:cNvPr id="1026" name="Picture 2" descr="Las batallas en el desierto">
            <a:extLst>
              <a:ext uri="{FF2B5EF4-FFF2-40B4-BE49-F238E27FC236}">
                <a16:creationId xmlns:a16="http://schemas.microsoft.com/office/drawing/2014/main" id="{E6CB757B-9807-564B-1987-4B34D837E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6850"/>
          <a:stretch/>
        </p:blipFill>
        <p:spPr bwMode="auto">
          <a:xfrm>
            <a:off x="6096000" y="727189"/>
            <a:ext cx="5295900" cy="3070938"/>
          </a:xfrm>
          <a:prstGeom prst="rect">
            <a:avLst/>
          </a:prstGeom>
          <a:noFill/>
          <a:extLst>
            <a:ext uri="{909E8E84-426E-40DD-AFC4-6F175D3DCCD1}">
              <a14:hiddenFill xmlns:a14="http://schemas.microsoft.com/office/drawing/2010/main">
                <a:solidFill>
                  <a:srgbClr val="FFFFFF"/>
                </a:solidFill>
              </a14:hiddenFill>
            </a:ext>
          </a:extLst>
        </p:spPr>
      </p:pic>
      <p:cxnSp>
        <p:nvCxnSpPr>
          <p:cNvPr id="1049" name="Straight Connector 1048">
            <a:extLst>
              <a:ext uri="{FF2B5EF4-FFF2-40B4-BE49-F238E27FC236}">
                <a16:creationId xmlns:a16="http://schemas.microsoft.com/office/drawing/2014/main" id="{5FBDBD30-F250-4D5E-925B-4796AFC99B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4144434"/>
            <a:ext cx="105918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610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1" name="Rectangle 20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5A009DB-CFDC-D286-7382-BB4379E6AB6A}"/>
              </a:ext>
            </a:extLst>
          </p:cNvPr>
          <p:cNvSpPr>
            <a:spLocks noGrp="1"/>
          </p:cNvSpPr>
          <p:nvPr>
            <p:ph type="title"/>
          </p:nvPr>
        </p:nvSpPr>
        <p:spPr>
          <a:xfrm>
            <a:off x="704088" y="914400"/>
            <a:ext cx="5195889" cy="1316736"/>
          </a:xfrm>
        </p:spPr>
        <p:txBody>
          <a:bodyPr>
            <a:normAutofit/>
          </a:bodyPr>
          <a:lstStyle/>
          <a:p>
            <a:r>
              <a:rPr lang="es-CL"/>
              <a:t>José Emilio </a:t>
            </a:r>
            <a:r>
              <a:rPr lang="es-CL" err="1"/>
              <a:t>pachecho</a:t>
            </a:r>
            <a:r>
              <a:rPr lang="es-CL"/>
              <a:t> (1939-2014)</a:t>
            </a:r>
          </a:p>
        </p:txBody>
      </p:sp>
      <p:cxnSp>
        <p:nvCxnSpPr>
          <p:cNvPr id="2073" name="Straight Connector 2072">
            <a:extLst>
              <a:ext uri="{FF2B5EF4-FFF2-40B4-BE49-F238E27FC236}">
                <a16:creationId xmlns:a16="http://schemas.microsoft.com/office/drawing/2014/main" id="{F2B951FD-94F7-E138-3EC2-A66A551D91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C145733E-3341-F8B7-A7CD-A702E95F0B1A}"/>
              </a:ext>
            </a:extLst>
          </p:cNvPr>
          <p:cNvSpPr>
            <a:spLocks noGrp="1"/>
          </p:cNvSpPr>
          <p:nvPr>
            <p:ph idx="1"/>
          </p:nvPr>
        </p:nvSpPr>
        <p:spPr>
          <a:xfrm>
            <a:off x="579864" y="2231135"/>
            <a:ext cx="5320114" cy="4437293"/>
          </a:xfrm>
        </p:spPr>
        <p:txBody>
          <a:bodyPr>
            <a:normAutofit fontScale="92500" lnSpcReduction="20000"/>
          </a:bodyPr>
          <a:lstStyle/>
          <a:p>
            <a:pPr>
              <a:lnSpc>
                <a:spcPct val="100000"/>
              </a:lnSpc>
            </a:pPr>
            <a:r>
              <a:rPr lang="es-MX" sz="1800" dirty="0">
                <a:latin typeface="Calibri" panose="020F0502020204030204" pitchFamily="34" charset="0"/>
                <a:ea typeface="Calibri" panose="020F0502020204030204" pitchFamily="34" charset="0"/>
                <a:cs typeface="Calibri" panose="020F0502020204030204" pitchFamily="34" charset="0"/>
              </a:rPr>
              <a:t>D</a:t>
            </a:r>
            <a:r>
              <a:rPr lang="es-MX" sz="1800" b="0" i="0" dirty="0">
                <a:effectLst/>
                <a:latin typeface="Calibri" panose="020F0502020204030204" pitchFamily="34" charset="0"/>
                <a:ea typeface="Calibri" panose="020F0502020204030204" pitchFamily="34" charset="0"/>
                <a:cs typeface="Calibri" panose="020F0502020204030204" pitchFamily="34" charset="0"/>
              </a:rPr>
              <a:t>estacado escritor mexicano del </a:t>
            </a:r>
            <a:r>
              <a:rPr lang="es-MX" sz="1800" b="0" i="0" dirty="0" err="1">
                <a:effectLst/>
                <a:latin typeface="Calibri" panose="020F0502020204030204" pitchFamily="34" charset="0"/>
                <a:ea typeface="Calibri" panose="020F0502020204030204" pitchFamily="34" charset="0"/>
                <a:cs typeface="Calibri" panose="020F0502020204030204" pitchFamily="34" charset="0"/>
              </a:rPr>
              <a:t>post-boom</a:t>
            </a:r>
            <a:r>
              <a:rPr lang="es-MX" sz="1800" b="0" i="0" dirty="0">
                <a:effectLst/>
                <a:latin typeface="Calibri" panose="020F0502020204030204" pitchFamily="34" charset="0"/>
                <a:ea typeface="Calibri" panose="020F0502020204030204" pitchFamily="34" charset="0"/>
                <a:cs typeface="Calibri" panose="020F0502020204030204" pitchFamily="34" charset="0"/>
              </a:rPr>
              <a:t> que publicó cuento, novela, poesía, ensayo, artículo, crónica y traducción.</a:t>
            </a:r>
          </a:p>
          <a:p>
            <a:pPr>
              <a:lnSpc>
                <a:spcPct val="100000"/>
              </a:lnSpc>
            </a:pPr>
            <a:r>
              <a:rPr lang="es-MX" sz="1800" dirty="0">
                <a:latin typeface="Calibri" panose="020F0502020204030204" pitchFamily="34" charset="0"/>
                <a:ea typeface="Calibri" panose="020F0502020204030204" pitchFamily="34" charset="0"/>
                <a:cs typeface="Calibri" panose="020F0502020204030204" pitchFamily="34" charset="0"/>
              </a:rPr>
              <a:t>Polígrafo, cultivó todos los géneros.</a:t>
            </a:r>
          </a:p>
          <a:p>
            <a:pPr>
              <a:lnSpc>
                <a:spcPct val="100000"/>
              </a:lnSpc>
            </a:pPr>
            <a:r>
              <a:rPr lang="es-MX" sz="1800" b="0" i="0" dirty="0">
                <a:effectLst/>
                <a:latin typeface="Calibri" panose="020F0502020204030204" pitchFamily="34" charset="0"/>
                <a:ea typeface="Calibri" panose="020F0502020204030204" pitchFamily="34" charset="0"/>
                <a:cs typeface="Calibri" panose="020F0502020204030204" pitchFamily="34" charset="0"/>
              </a:rPr>
              <a:t>A los 18 años se hizo cargo de la sección “Ramas nuevas</a:t>
            </a:r>
            <a:r>
              <a:rPr lang="es-MX" sz="1800" dirty="0">
                <a:latin typeface="Calibri" panose="020F0502020204030204" pitchFamily="34" charset="0"/>
                <a:ea typeface="Calibri" panose="020F0502020204030204" pitchFamily="34" charset="0"/>
                <a:cs typeface="Calibri" panose="020F0502020204030204" pitchFamily="34" charset="0"/>
              </a:rPr>
              <a:t>” de la Revista literaria Estaciones, donde se publicaban nuevos escritores.</a:t>
            </a:r>
          </a:p>
          <a:p>
            <a:pPr>
              <a:lnSpc>
                <a:spcPct val="100000"/>
              </a:lnSpc>
            </a:pPr>
            <a:r>
              <a:rPr lang="es-MX" sz="1800" b="0" i="0" dirty="0">
                <a:effectLst/>
                <a:latin typeface="Calibri" panose="020F0502020204030204" pitchFamily="34" charset="0"/>
                <a:ea typeface="Calibri" panose="020F0502020204030204" pitchFamily="34" charset="0"/>
                <a:cs typeface="Calibri" panose="020F0502020204030204" pitchFamily="34" charset="0"/>
              </a:rPr>
              <a:t>Columna Inventario: 41 años, desde 1973 – 2014. Primera Columna sobre el Golpe de Estado en Chile de 1973. La columna fue un l</a:t>
            </a:r>
            <a:r>
              <a:rPr lang="es-MX" sz="1800" dirty="0">
                <a:latin typeface="Calibri" panose="020F0502020204030204" pitchFamily="34" charset="0"/>
                <a:ea typeface="Calibri" panose="020F0502020204030204" pitchFamily="34" charset="0"/>
                <a:cs typeface="Calibri" panose="020F0502020204030204" pitchFamily="34" charset="0"/>
              </a:rPr>
              <a:t>aboratorio para sus novelas. Mezclaba la gran historia del mundo con sucesos íntimos.</a:t>
            </a:r>
            <a:endParaRPr lang="es-MX" sz="1800" b="0" i="0" dirty="0">
              <a:effectLst/>
              <a:latin typeface="Calibri" panose="020F0502020204030204" pitchFamily="34" charset="0"/>
              <a:ea typeface="Calibri" panose="020F0502020204030204" pitchFamily="34" charset="0"/>
              <a:cs typeface="Calibri" panose="020F0502020204030204" pitchFamily="34" charset="0"/>
            </a:endParaRPr>
          </a:p>
          <a:p>
            <a:pPr>
              <a:lnSpc>
                <a:spcPct val="100000"/>
              </a:lnSpc>
            </a:pPr>
            <a:r>
              <a:rPr lang="es-MX" sz="1800" dirty="0">
                <a:latin typeface="Calibri" panose="020F0502020204030204" pitchFamily="34" charset="0"/>
                <a:ea typeface="Calibri" panose="020F0502020204030204" pitchFamily="34" charset="0"/>
                <a:cs typeface="Calibri" panose="020F0502020204030204" pitchFamily="34" charset="0"/>
              </a:rPr>
              <a:t>Novelas: “Morirás Lejos” (1967), “El principio del placer” (1972), “Las batallas en el desierto” (1981)</a:t>
            </a:r>
          </a:p>
          <a:p>
            <a:pPr>
              <a:lnSpc>
                <a:spcPct val="100000"/>
              </a:lnSpc>
            </a:pPr>
            <a:r>
              <a:rPr lang="es-CL" sz="1800" dirty="0">
                <a:latin typeface="Calibri" panose="020F0502020204030204" pitchFamily="34" charset="0"/>
                <a:ea typeface="Calibri" panose="020F0502020204030204" pitchFamily="34" charset="0"/>
                <a:cs typeface="Calibri" panose="020F0502020204030204" pitchFamily="34" charset="0"/>
              </a:rPr>
              <a:t>Literatura muy llana, directa, clara. “Un conversador perdido extraviado en una asamblea de oradores” (Antonio Machado)</a:t>
            </a:r>
          </a:p>
        </p:txBody>
      </p:sp>
      <p:pic>
        <p:nvPicPr>
          <p:cNvPr id="2050" name="Picture 2" descr="8 poemas de José Emilio Pacheco">
            <a:extLst>
              <a:ext uri="{FF2B5EF4-FFF2-40B4-BE49-F238E27FC236}">
                <a16:creationId xmlns:a16="http://schemas.microsoft.com/office/drawing/2014/main" id="{846A32E3-E8D0-29FC-1E99-1856DED7B8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763" r="35012" b="-1"/>
          <a:stretch/>
        </p:blipFill>
        <p:spPr bwMode="auto">
          <a:xfrm>
            <a:off x="6420752" y="-1"/>
            <a:ext cx="5771248"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742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178642A-D93E-D35A-149E-975B3B0922AC}"/>
              </a:ext>
            </a:extLst>
          </p:cNvPr>
          <p:cNvSpPr>
            <a:spLocks noGrp="1"/>
          </p:cNvSpPr>
          <p:nvPr>
            <p:ph type="title"/>
          </p:nvPr>
        </p:nvSpPr>
        <p:spPr>
          <a:xfrm>
            <a:off x="4771789" y="909637"/>
            <a:ext cx="6714698" cy="1316736"/>
          </a:xfrm>
        </p:spPr>
        <p:txBody>
          <a:bodyPr>
            <a:normAutofit/>
          </a:bodyPr>
          <a:lstStyle/>
          <a:p>
            <a:r>
              <a:rPr lang="es-CL" dirty="0"/>
              <a:t>La guerra y el chicle</a:t>
            </a:r>
          </a:p>
        </p:txBody>
      </p:sp>
      <p:pic>
        <p:nvPicPr>
          <p:cNvPr id="5122" name="Picture 2">
            <a:extLst>
              <a:ext uri="{FF2B5EF4-FFF2-40B4-BE49-F238E27FC236}">
                <a16:creationId xmlns:a16="http://schemas.microsoft.com/office/drawing/2014/main" id="{B0BE91D0-3B85-989B-AF99-FB310FFA30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912" r="-8" b="5342"/>
          <a:stretch/>
        </p:blipFill>
        <p:spPr bwMode="auto">
          <a:xfrm>
            <a:off x="20" y="2"/>
            <a:ext cx="4046541" cy="3428998"/>
          </a:xfrm>
          <a:prstGeom prst="rect">
            <a:avLst/>
          </a:prstGeom>
          <a:noFill/>
          <a:extLst>
            <a:ext uri="{909E8E84-426E-40DD-AFC4-6F175D3DCCD1}">
              <a14:hiddenFill xmlns:a14="http://schemas.microsoft.com/office/drawing/2010/main">
                <a:solidFill>
                  <a:srgbClr val="FFFFFF"/>
                </a:solidFill>
              </a14:hiddenFill>
            </a:ext>
          </a:extLst>
        </p:spPr>
      </p:pic>
      <p:cxnSp>
        <p:nvCxnSpPr>
          <p:cNvPr id="5129" name="Straight Connector 5128">
            <a:extLst>
              <a:ext uri="{FF2B5EF4-FFF2-40B4-BE49-F238E27FC236}">
                <a16:creationId xmlns:a16="http://schemas.microsoft.com/office/drawing/2014/main" id="{D57D541F-8B1D-4D6A-969A-B9D7473AD9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51399" y="723900"/>
            <a:ext cx="65151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4662823A-FC72-40DC-CD16-FF9C545A5CE5}"/>
              </a:ext>
            </a:extLst>
          </p:cNvPr>
          <p:cNvPicPr>
            <a:picLocks noChangeAspect="1"/>
          </p:cNvPicPr>
          <p:nvPr/>
        </p:nvPicPr>
        <p:blipFill>
          <a:blip r:embed="rId3"/>
          <a:srcRect l="27719" r="1" b="1"/>
          <a:stretch/>
        </p:blipFill>
        <p:spPr>
          <a:xfrm>
            <a:off x="20" y="3429000"/>
            <a:ext cx="4046541" cy="3428998"/>
          </a:xfrm>
          <a:prstGeom prst="rect">
            <a:avLst/>
          </a:prstGeom>
        </p:spPr>
      </p:pic>
      <p:sp>
        <p:nvSpPr>
          <p:cNvPr id="3" name="Marcador de contenido 2">
            <a:extLst>
              <a:ext uri="{FF2B5EF4-FFF2-40B4-BE49-F238E27FC236}">
                <a16:creationId xmlns:a16="http://schemas.microsoft.com/office/drawing/2014/main" id="{5CAD2953-DEB8-E659-A0D8-0E72FB7678C8}"/>
              </a:ext>
            </a:extLst>
          </p:cNvPr>
          <p:cNvSpPr>
            <a:spLocks noGrp="1"/>
          </p:cNvSpPr>
          <p:nvPr>
            <p:ph idx="1"/>
          </p:nvPr>
        </p:nvSpPr>
        <p:spPr>
          <a:xfrm>
            <a:off x="4549698" y="1633538"/>
            <a:ext cx="7337502" cy="4500562"/>
          </a:xfrm>
        </p:spPr>
        <p:txBody>
          <a:bodyPr>
            <a:normAutofit/>
          </a:bodyPr>
          <a:lstStyle/>
          <a:p>
            <a:pPr>
              <a:lnSpc>
                <a:spcPct val="100000"/>
              </a:lnSpc>
            </a:pPr>
            <a:r>
              <a:rPr lang="es-MX" sz="1800" dirty="0">
                <a:latin typeface="Calibri" panose="020F0502020204030204" pitchFamily="34" charset="0"/>
                <a:ea typeface="Calibri" panose="020F0502020204030204" pitchFamily="34" charset="0"/>
                <a:cs typeface="Calibri" panose="020F0502020204030204" pitchFamily="34" charset="0"/>
              </a:rPr>
              <a:t>E</a:t>
            </a:r>
            <a:r>
              <a:rPr lang="es-MX" sz="1800" b="0" i="0" u="none" strike="noStrike" baseline="0" dirty="0">
                <a:latin typeface="Calibri" panose="020F0502020204030204" pitchFamily="34" charset="0"/>
                <a:ea typeface="Calibri" panose="020F0502020204030204" pitchFamily="34" charset="0"/>
                <a:cs typeface="Calibri" panose="020F0502020204030204" pitchFamily="34" charset="0"/>
              </a:rPr>
              <a:t>l chicle, producto originario del Gran Petén donde hace dos mil años floreciera la cultura maya y el cual fuera introducido a Estados Unidos por Antonio López de Santa Anna (presidente de México entre 1833 y 1855) durante su exilio en </a:t>
            </a:r>
            <a:r>
              <a:rPr lang="es-CL" sz="1800" b="0" i="0" u="none" strike="noStrike" baseline="0" dirty="0">
                <a:latin typeface="Calibri" panose="020F0502020204030204" pitchFamily="34" charset="0"/>
                <a:ea typeface="Calibri" panose="020F0502020204030204" pitchFamily="34" charset="0"/>
                <a:cs typeface="Calibri" panose="020F0502020204030204" pitchFamily="34" charset="0"/>
              </a:rPr>
              <a:t>Nueva York. Este presidente fue el responsable de perder la guerra contra EE.UU.</a:t>
            </a:r>
          </a:p>
          <a:p>
            <a:pPr>
              <a:lnSpc>
                <a:spcPct val="100000"/>
              </a:lnSpc>
            </a:pPr>
            <a:r>
              <a:rPr lang="es-MX" sz="1800" b="1" i="0" dirty="0">
                <a:effectLst/>
                <a:latin typeface="Calibri" panose="020F0502020204030204" pitchFamily="34" charset="0"/>
                <a:ea typeface="Calibri" panose="020F0502020204030204" pitchFamily="34" charset="0"/>
                <a:cs typeface="Calibri" panose="020F0502020204030204" pitchFamily="34" charset="0"/>
              </a:rPr>
              <a:t>Oficialmente, la guerra entre México y EE.UU concluye en 1848 cuando se firmó el </a:t>
            </a:r>
            <a:r>
              <a:rPr lang="es-MX" sz="1800" b="1" i="1" dirty="0">
                <a:effectLst/>
                <a:latin typeface="Calibri" panose="020F0502020204030204" pitchFamily="34" charset="0"/>
                <a:ea typeface="Calibri" panose="020F0502020204030204" pitchFamily="34" charset="0"/>
                <a:cs typeface="Calibri" panose="020F0502020204030204" pitchFamily="34" charset="0"/>
              </a:rPr>
              <a:t>Tratado de Guadalupe Hidalgo</a:t>
            </a:r>
            <a:r>
              <a:rPr lang="es-MX" sz="1800" b="0" i="0" dirty="0">
                <a:effectLst/>
                <a:latin typeface="Calibri" panose="020F0502020204030204" pitchFamily="34" charset="0"/>
                <a:ea typeface="Calibri" panose="020F0502020204030204" pitchFamily="34" charset="0"/>
                <a:cs typeface="Calibri" panose="020F0502020204030204" pitchFamily="34" charset="0"/>
              </a:rPr>
              <a:t>. Con la firma en ese documento </a:t>
            </a:r>
            <a:r>
              <a:rPr lang="es-MX" sz="1800" b="1" i="0" dirty="0">
                <a:effectLst/>
                <a:latin typeface="Calibri" panose="020F0502020204030204" pitchFamily="34" charset="0"/>
                <a:ea typeface="Calibri" panose="020F0502020204030204" pitchFamily="34" charset="0"/>
                <a:cs typeface="Calibri" panose="020F0502020204030204" pitchFamily="34" charset="0"/>
              </a:rPr>
              <a:t>México daba por perdido grandes extensiones de territorio al norte del país,</a:t>
            </a:r>
            <a:r>
              <a:rPr lang="es-MX" sz="1800" b="0" i="0" dirty="0">
                <a:effectLst/>
                <a:latin typeface="Calibri" panose="020F0502020204030204" pitchFamily="34" charset="0"/>
                <a:ea typeface="Calibri" panose="020F0502020204030204" pitchFamily="34" charset="0"/>
                <a:cs typeface="Calibri" panose="020F0502020204030204" pitchFamily="34" charset="0"/>
              </a:rPr>
              <a:t> incluyendo partes que hoy en día son </a:t>
            </a:r>
            <a:r>
              <a:rPr lang="es-MX" sz="1800" b="1" i="0" dirty="0">
                <a:effectLst/>
                <a:latin typeface="Calibri" panose="020F0502020204030204" pitchFamily="34" charset="0"/>
                <a:ea typeface="Calibri" panose="020F0502020204030204" pitchFamily="34" charset="0"/>
                <a:cs typeface="Calibri" panose="020F0502020204030204" pitchFamily="34" charset="0"/>
              </a:rPr>
              <a:t>Arizona, California, Nuevo México, Texas, Colorado, Nevada, y Utah</a:t>
            </a:r>
            <a:r>
              <a:rPr lang="es-MX" sz="1800" b="0" i="0" dirty="0">
                <a:effectLst/>
                <a:latin typeface="Calibri" panose="020F0502020204030204" pitchFamily="34" charset="0"/>
                <a:ea typeface="Calibri" panose="020F0502020204030204" pitchFamily="34" charset="0"/>
                <a:cs typeface="Calibri" panose="020F0502020204030204" pitchFamily="34" charset="0"/>
              </a:rPr>
              <a:t>.</a:t>
            </a:r>
          </a:p>
          <a:p>
            <a:pPr>
              <a:lnSpc>
                <a:spcPct val="100000"/>
              </a:lnSpc>
            </a:pPr>
            <a:r>
              <a:rPr lang="es-MX" sz="1800" b="0" i="1" dirty="0">
                <a:effectLst/>
                <a:latin typeface="Calibri" panose="020F0502020204030204" pitchFamily="34" charset="0"/>
                <a:ea typeface="Calibri" panose="020F0502020204030204" pitchFamily="34" charset="0"/>
                <a:cs typeface="Calibri" panose="020F0502020204030204" pitchFamily="34" charset="0"/>
              </a:rPr>
              <a:t>Santa Anna fue hecho prisionero en Washington; ahí “mastica sin deglutirla una extraña sustancia”. Su custodio le pregunta qué es eso. “Se llama chicle”, dice el mexicano. “El oficial se apellidaba Adams. Fundó el imperio del </a:t>
            </a:r>
            <a:r>
              <a:rPr lang="es-MX" sz="1800" b="0" i="1" dirty="0" err="1">
                <a:effectLst/>
                <a:latin typeface="Calibri" panose="020F0502020204030204" pitchFamily="34" charset="0"/>
                <a:ea typeface="Calibri" panose="020F0502020204030204" pitchFamily="34" charset="0"/>
                <a:cs typeface="Calibri" panose="020F0502020204030204" pitchFamily="34" charset="0"/>
              </a:rPr>
              <a:t>chewing-gum</a:t>
            </a:r>
            <a:r>
              <a:rPr lang="es-MX" sz="1800" b="0" i="1" dirty="0">
                <a:effectLst/>
                <a:latin typeface="Calibri" panose="020F0502020204030204" pitchFamily="34" charset="0"/>
                <a:ea typeface="Calibri" panose="020F0502020204030204" pitchFamily="34" charset="0"/>
                <a:cs typeface="Calibri" panose="020F0502020204030204" pitchFamily="34" charset="0"/>
              </a:rPr>
              <a:t>”.</a:t>
            </a:r>
          </a:p>
          <a:p>
            <a:pPr marL="0" indent="0">
              <a:lnSpc>
                <a:spcPct val="100000"/>
              </a:lnSpc>
              <a:buNone/>
            </a:pPr>
            <a:endParaRPr lang="es-MX" sz="1800" i="1" dirty="0">
              <a:latin typeface="Calibri" panose="020F0502020204030204" pitchFamily="34" charset="0"/>
              <a:ea typeface="Calibri" panose="020F0502020204030204" pitchFamily="34" charset="0"/>
              <a:cs typeface="Calibri" panose="020F0502020204030204" pitchFamily="34" charset="0"/>
            </a:endParaRPr>
          </a:p>
        </p:txBody>
      </p:sp>
      <p:cxnSp>
        <p:nvCxnSpPr>
          <p:cNvPr id="5131" name="Straight Connector 5130">
            <a:extLst>
              <a:ext uri="{FF2B5EF4-FFF2-40B4-BE49-F238E27FC236}">
                <a16:creationId xmlns:a16="http://schemas.microsoft.com/office/drawing/2014/main" id="{E6523A9E-CB4E-4FB6-AF68-C947B50864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51399" y="6134100"/>
            <a:ext cx="65151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5525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55E6587-558F-259C-98E2-782DDB54477C}"/>
              </a:ext>
            </a:extLst>
          </p:cNvPr>
          <p:cNvSpPr>
            <a:spLocks noGrp="1"/>
          </p:cNvSpPr>
          <p:nvPr>
            <p:ph type="title"/>
          </p:nvPr>
        </p:nvSpPr>
        <p:spPr>
          <a:xfrm>
            <a:off x="695324" y="871758"/>
            <a:ext cx="10283452" cy="3871143"/>
          </a:xfrm>
        </p:spPr>
        <p:txBody>
          <a:bodyPr vert="horz" lIns="91440" tIns="45720" rIns="91440" bIns="45720" rtlCol="0" anchor="t">
            <a:normAutofit/>
          </a:bodyPr>
          <a:lstStyle/>
          <a:p>
            <a:pPr>
              <a:lnSpc>
                <a:spcPct val="90000"/>
              </a:lnSpc>
            </a:pPr>
            <a:r>
              <a:rPr lang="en-US" sz="6600" dirty="0"/>
              <a:t>Mi </a:t>
            </a:r>
            <a:r>
              <a:rPr lang="en-US" sz="6600" dirty="0" err="1"/>
              <a:t>único</a:t>
            </a:r>
            <a:r>
              <a:rPr lang="en-US" sz="6600" dirty="0"/>
              <a:t> </a:t>
            </a:r>
            <a:r>
              <a:rPr lang="en-US" sz="6600" dirty="0" err="1"/>
              <a:t>tema</a:t>
            </a:r>
            <a:r>
              <a:rPr lang="en-US" sz="6600" dirty="0"/>
              <a:t> es lo que </a:t>
            </a:r>
            <a:r>
              <a:rPr lang="en-US" sz="6600" dirty="0" err="1"/>
              <a:t>ya</a:t>
            </a:r>
            <a:r>
              <a:rPr lang="en-US" sz="6600" dirty="0"/>
              <a:t> no </a:t>
            </a:r>
            <a:r>
              <a:rPr lang="en-US" sz="6600" dirty="0" err="1"/>
              <a:t>está</a:t>
            </a:r>
            <a:br>
              <a:rPr lang="en-US" sz="6600" dirty="0"/>
            </a:br>
            <a:r>
              <a:rPr lang="en-US" sz="6600" dirty="0"/>
              <a:t>solo </a:t>
            </a:r>
            <a:r>
              <a:rPr lang="en-US" sz="6600" dirty="0" err="1"/>
              <a:t>parezco</a:t>
            </a:r>
            <a:r>
              <a:rPr lang="en-US" sz="6600" dirty="0"/>
              <a:t> </a:t>
            </a:r>
            <a:r>
              <a:rPr lang="en-US" sz="6600" dirty="0" err="1"/>
              <a:t>hablar</a:t>
            </a:r>
            <a:r>
              <a:rPr lang="en-US" sz="6600" dirty="0"/>
              <a:t> de lo </a:t>
            </a:r>
            <a:r>
              <a:rPr lang="en-US" sz="6600" dirty="0" err="1"/>
              <a:t>perdido</a:t>
            </a:r>
            <a:endParaRPr lang="en-US" sz="6600" dirty="0"/>
          </a:p>
        </p:txBody>
      </p:sp>
      <p:cxnSp>
        <p:nvCxnSpPr>
          <p:cNvPr id="14" name="Straight Connector 13">
            <a:extLst>
              <a:ext uri="{FF2B5EF4-FFF2-40B4-BE49-F238E27FC236}">
                <a16:creationId xmlns:a16="http://schemas.microsoft.com/office/drawing/2014/main" id="{9CA98CE3-81A7-4FFE-A047-9AA65998D8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8D91C2B-BDB9-49BE-9C44-E0CFE597AB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B99A2833-8B97-78EA-2FAE-6A44327CED54}"/>
              </a:ext>
            </a:extLst>
          </p:cNvPr>
          <p:cNvSpPr txBox="1"/>
          <p:nvPr/>
        </p:nvSpPr>
        <p:spPr>
          <a:xfrm>
            <a:off x="7130142" y="5049550"/>
            <a:ext cx="6096000" cy="461665"/>
          </a:xfrm>
          <a:prstGeom prst="rect">
            <a:avLst/>
          </a:prstGeom>
          <a:noFill/>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“Contra </a:t>
            </a:r>
            <a:r>
              <a:rPr lang="en-US" sz="2400" dirty="0" err="1">
                <a:latin typeface="Calibri" panose="020F0502020204030204" pitchFamily="34" charset="0"/>
                <a:ea typeface="Calibri" panose="020F0502020204030204" pitchFamily="34" charset="0"/>
                <a:cs typeface="Calibri" panose="020F0502020204030204" pitchFamily="34" charset="0"/>
              </a:rPr>
              <a:t>Elegía</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i="1" dirty="0" err="1">
                <a:latin typeface="Calibri" panose="020F0502020204030204" pitchFamily="34" charset="0"/>
                <a:ea typeface="Calibri" panose="020F0502020204030204" pitchFamily="34" charset="0"/>
                <a:cs typeface="Calibri" panose="020F0502020204030204" pitchFamily="34" charset="0"/>
              </a:rPr>
              <a:t>Irás</a:t>
            </a:r>
            <a:r>
              <a:rPr lang="en-US" sz="2400" i="1" dirty="0">
                <a:latin typeface="Calibri" panose="020F0502020204030204" pitchFamily="34" charset="0"/>
                <a:ea typeface="Calibri" panose="020F0502020204030204" pitchFamily="34" charset="0"/>
                <a:cs typeface="Calibri" panose="020F0502020204030204" pitchFamily="34" charset="0"/>
              </a:rPr>
              <a:t> y no </a:t>
            </a:r>
            <a:r>
              <a:rPr lang="en-US" sz="2400" i="1" dirty="0" err="1">
                <a:latin typeface="Calibri" panose="020F0502020204030204" pitchFamily="34" charset="0"/>
                <a:ea typeface="Calibri" panose="020F0502020204030204" pitchFamily="34" charset="0"/>
                <a:cs typeface="Calibri" panose="020F0502020204030204" pitchFamily="34" charset="0"/>
              </a:rPr>
              <a:t>volverás</a:t>
            </a:r>
            <a:endParaRPr lang="es-CL" sz="2400" i="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470894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79" name="Straight Connector 307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81" name="Straight Connector 308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083" name="Rectangle 3082">
            <a:extLst>
              <a:ext uri="{FF2B5EF4-FFF2-40B4-BE49-F238E27FC236}">
                <a16:creationId xmlns:a16="http://schemas.microsoft.com/office/drawing/2014/main" id="{479833C7-FDE4-4657-B0B1-32BE833C24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Rectangle 3084">
            <a:extLst>
              <a:ext uri="{FF2B5EF4-FFF2-40B4-BE49-F238E27FC236}">
                <a16:creationId xmlns:a16="http://schemas.microsoft.com/office/drawing/2014/main" id="{0ABE7C0B-A2D9-4202-A524-532DA2E2D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El principio del placer">
            <a:extLst>
              <a:ext uri="{FF2B5EF4-FFF2-40B4-BE49-F238E27FC236}">
                <a16:creationId xmlns:a16="http://schemas.microsoft.com/office/drawing/2014/main" id="{A706AF93-4919-6890-0886-9E80A90D3C2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5730"/>
          <a:stretch/>
        </p:blipFill>
        <p:spPr bwMode="auto">
          <a:xfrm>
            <a:off x="20" y="10"/>
            <a:ext cx="12191979" cy="6857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118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E6BF59-6AF6-A1B7-A773-C9630C1D64D4}"/>
            </a:ext>
          </a:extLst>
        </p:cNvPr>
        <p:cNvGrpSpPr/>
        <p:nvPr/>
      </p:nvGrpSpPr>
      <p:grpSpPr>
        <a:xfrm>
          <a:off x="0" y="0"/>
          <a:ext cx="0" cy="0"/>
          <a:chOff x="0" y="0"/>
          <a:chExt cx="0" cy="0"/>
        </a:xfrm>
      </p:grpSpPr>
      <p:sp useBgFill="1">
        <p:nvSpPr>
          <p:cNvPr id="4112" name="Rectangle 4111">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El principio del placer">
            <a:extLst>
              <a:ext uri="{FF2B5EF4-FFF2-40B4-BE49-F238E27FC236}">
                <a16:creationId xmlns:a16="http://schemas.microsoft.com/office/drawing/2014/main" id="{EAB47490-9F67-F2EC-1624-42F2824550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613" r="10618" b="2"/>
          <a:stretch/>
        </p:blipFill>
        <p:spPr bwMode="auto">
          <a:xfrm>
            <a:off x="20" y="2"/>
            <a:ext cx="4046541" cy="3428998"/>
          </a:xfrm>
          <a:prstGeom prst="rect">
            <a:avLst/>
          </a:prstGeom>
          <a:noFill/>
          <a:extLst>
            <a:ext uri="{909E8E84-426E-40DD-AFC4-6F175D3DCCD1}">
              <a14:hiddenFill xmlns:a14="http://schemas.microsoft.com/office/drawing/2010/main">
                <a:solidFill>
                  <a:srgbClr val="FFFFFF"/>
                </a:solidFill>
              </a14:hiddenFill>
            </a:ext>
          </a:extLst>
        </p:spPr>
      </p:pic>
      <p:cxnSp>
        <p:nvCxnSpPr>
          <p:cNvPr id="4114" name="Straight Connector 4113">
            <a:extLst>
              <a:ext uri="{FF2B5EF4-FFF2-40B4-BE49-F238E27FC236}">
                <a16:creationId xmlns:a16="http://schemas.microsoft.com/office/drawing/2014/main" id="{D57D541F-8B1D-4D6A-969A-B9D7473AD9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51399" y="723900"/>
            <a:ext cx="65151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098" name="Picture 2" descr="El Elegido consintió a sus fans de Tuxtla">
            <a:extLst>
              <a:ext uri="{FF2B5EF4-FFF2-40B4-BE49-F238E27FC236}">
                <a16:creationId xmlns:a16="http://schemas.microsoft.com/office/drawing/2014/main" id="{AC9A7CA8-241A-C459-B7EE-6D70607B44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1493"/>
          <a:stretch/>
        </p:blipFill>
        <p:spPr bwMode="auto">
          <a:xfrm>
            <a:off x="20" y="3429000"/>
            <a:ext cx="4046541" cy="3428998"/>
          </a:xfrm>
          <a:prstGeom prst="rect">
            <a:avLst/>
          </a:prstGeom>
          <a:noFill/>
          <a:extLst>
            <a:ext uri="{909E8E84-426E-40DD-AFC4-6F175D3DCCD1}">
              <a14:hiddenFill xmlns:a14="http://schemas.microsoft.com/office/drawing/2010/main">
                <a:solidFill>
                  <a:srgbClr val="FFFFFF"/>
                </a:solidFill>
              </a14:hiddenFill>
            </a:ext>
          </a:extLst>
        </p:spPr>
      </p:pic>
      <p:sp>
        <p:nvSpPr>
          <p:cNvPr id="3102" name="Content Placeholder 3088">
            <a:extLst>
              <a:ext uri="{FF2B5EF4-FFF2-40B4-BE49-F238E27FC236}">
                <a16:creationId xmlns:a16="http://schemas.microsoft.com/office/drawing/2014/main" id="{AE8AE9FC-20B7-F63C-63B9-F0256E3A2871}"/>
              </a:ext>
            </a:extLst>
          </p:cNvPr>
          <p:cNvSpPr>
            <a:spLocks noGrp="1"/>
          </p:cNvSpPr>
          <p:nvPr>
            <p:ph idx="1"/>
          </p:nvPr>
        </p:nvSpPr>
        <p:spPr>
          <a:xfrm>
            <a:off x="4771788" y="2226374"/>
            <a:ext cx="6714698" cy="3603210"/>
          </a:xfrm>
        </p:spPr>
        <p:txBody>
          <a:bodyPr>
            <a:normAutofit/>
          </a:bodyPr>
          <a:lstStyle/>
          <a:p>
            <a:r>
              <a:rPr lang="es-MX" dirty="0"/>
              <a:t>Punto de vista de la m</a:t>
            </a:r>
            <a:r>
              <a:rPr lang="es-MX" noProof="0" dirty="0"/>
              <a:t>irada infantil/ Adolescente</a:t>
            </a:r>
          </a:p>
          <a:p>
            <a:r>
              <a:rPr lang="es-MX" dirty="0"/>
              <a:t>No literatura para niños sino que niños como protagonistas de la literatura adulta</a:t>
            </a:r>
          </a:p>
          <a:p>
            <a:r>
              <a:rPr lang="es-MX" noProof="0" dirty="0"/>
              <a:t>Mirada descubridora del mundo de los adultos: Un mundo de convenciones, simulaciones e hipocresías</a:t>
            </a:r>
          </a:p>
          <a:p>
            <a:r>
              <a:rPr lang="es-MX" noProof="0" dirty="0"/>
              <a:t> La lucha Libre: hombres que han hecho un simulacro para engañar. Esto es el mundo de los adultos.</a:t>
            </a:r>
          </a:p>
          <a:p>
            <a:r>
              <a:rPr lang="es-MX" dirty="0"/>
              <a:t>Principio del Placer contrapuesto al Principio de la realidad (Freud)</a:t>
            </a:r>
            <a:endParaRPr lang="es-MX" noProof="0" dirty="0"/>
          </a:p>
        </p:txBody>
      </p:sp>
      <p:cxnSp>
        <p:nvCxnSpPr>
          <p:cNvPr id="4116" name="Straight Connector 4115">
            <a:extLst>
              <a:ext uri="{FF2B5EF4-FFF2-40B4-BE49-F238E27FC236}">
                <a16:creationId xmlns:a16="http://schemas.microsoft.com/office/drawing/2014/main" id="{E6523A9E-CB4E-4FB6-AF68-C947B50864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51399" y="6134100"/>
            <a:ext cx="65151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6016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8">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32BB57B-E5DE-A9BF-4940-460C3F13D092}"/>
              </a:ext>
            </a:extLst>
          </p:cNvPr>
          <p:cNvSpPr>
            <a:spLocks noGrp="1"/>
          </p:cNvSpPr>
          <p:nvPr>
            <p:ph type="title"/>
          </p:nvPr>
        </p:nvSpPr>
        <p:spPr>
          <a:xfrm>
            <a:off x="4866968" y="914400"/>
            <a:ext cx="6627924" cy="1307592"/>
          </a:xfrm>
        </p:spPr>
        <p:txBody>
          <a:bodyPr>
            <a:normAutofit/>
          </a:bodyPr>
          <a:lstStyle/>
          <a:p>
            <a:r>
              <a:rPr lang="es-CL" dirty="0"/>
              <a:t>Batallas en el desierto</a:t>
            </a:r>
          </a:p>
        </p:txBody>
      </p:sp>
      <p:pic>
        <p:nvPicPr>
          <p:cNvPr id="5" name="Marcador de contenido 4">
            <a:extLst>
              <a:ext uri="{FF2B5EF4-FFF2-40B4-BE49-F238E27FC236}">
                <a16:creationId xmlns:a16="http://schemas.microsoft.com/office/drawing/2014/main" id="{27A97776-0127-4965-32EA-38712D68401C}"/>
              </a:ext>
            </a:extLst>
          </p:cNvPr>
          <p:cNvPicPr>
            <a:picLocks noChangeAspect="1"/>
          </p:cNvPicPr>
          <p:nvPr/>
        </p:nvPicPr>
        <p:blipFill>
          <a:blip r:embed="rId2">
            <a:extLst>
              <a:ext uri="{28A0092B-C50C-407E-A947-70E740481C1C}">
                <a14:useLocalDpi xmlns:a14="http://schemas.microsoft.com/office/drawing/2010/main" val="0"/>
              </a:ext>
            </a:extLst>
          </a:blip>
          <a:srcRect t="982" r="1" b="7293"/>
          <a:stretch/>
        </p:blipFill>
        <p:spPr>
          <a:xfrm>
            <a:off x="20" y="-17929"/>
            <a:ext cx="4206220" cy="6875929"/>
          </a:xfrm>
          <a:prstGeom prst="rect">
            <a:avLst/>
          </a:prstGeom>
        </p:spPr>
      </p:pic>
      <p:cxnSp>
        <p:nvCxnSpPr>
          <p:cNvPr id="25" name="Straight Connector 20">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2BDE582-72C2-C761-7D3C-CE9653116E56}"/>
              </a:ext>
            </a:extLst>
          </p:cNvPr>
          <p:cNvSpPr>
            <a:spLocks noGrp="1"/>
          </p:cNvSpPr>
          <p:nvPr>
            <p:ph idx="1"/>
          </p:nvPr>
        </p:nvSpPr>
        <p:spPr>
          <a:xfrm>
            <a:off x="4672361" y="1761897"/>
            <a:ext cx="7114478" cy="4199991"/>
          </a:xfrm>
        </p:spPr>
        <p:txBody>
          <a:bodyPr>
            <a:normAutofit fontScale="92500" lnSpcReduction="20000"/>
          </a:bodyPr>
          <a:lstStyle/>
          <a:p>
            <a:r>
              <a:rPr lang="es-CL" noProof="0" dirty="0">
                <a:latin typeface="Calibri" panose="020F0502020204030204" pitchFamily="34" charset="0"/>
                <a:ea typeface="Calibri" panose="020F0502020204030204" pitchFamily="34" charset="0"/>
                <a:cs typeface="Calibri" panose="020F0502020204030204" pitchFamily="34" charset="0"/>
              </a:rPr>
              <a:t>Juegos de niños emulando las guerras en Medio Oriente</a:t>
            </a:r>
          </a:p>
          <a:p>
            <a:r>
              <a:rPr lang="es-CL" noProof="0" dirty="0">
                <a:latin typeface="Calibri" panose="020F0502020204030204" pitchFamily="34" charset="0"/>
                <a:ea typeface="Calibri" panose="020F0502020204030204" pitchFamily="34" charset="0"/>
                <a:cs typeface="Calibri" panose="020F0502020204030204" pitchFamily="34" charset="0"/>
              </a:rPr>
              <a:t>Tema de la Memoria: “Me acuerdo, no me acuerdo”</a:t>
            </a:r>
          </a:p>
          <a:p>
            <a:r>
              <a:rPr lang="es-CL" noProof="0" dirty="0">
                <a:latin typeface="Calibri" panose="020F0502020204030204" pitchFamily="34" charset="0"/>
                <a:ea typeface="Calibri" panose="020F0502020204030204" pitchFamily="34" charset="0"/>
                <a:cs typeface="Calibri" panose="020F0502020204030204" pitchFamily="34" charset="0"/>
              </a:rPr>
              <a:t>Narra la vida de la Ciudad de México, la Colonia Roma, retrato de época ligado a la experiencia personal.</a:t>
            </a:r>
          </a:p>
          <a:p>
            <a:r>
              <a:rPr lang="es-CL" noProof="0" dirty="0">
                <a:latin typeface="Calibri" panose="020F0502020204030204" pitchFamily="34" charset="0"/>
                <a:ea typeface="Calibri" panose="020F0502020204030204" pitchFamily="34" charset="0"/>
                <a:cs typeface="Calibri" panose="020F0502020204030204" pitchFamily="34" charset="0"/>
              </a:rPr>
              <a:t>Retrato de la vida social, urbana, cultural y política de la época (1948-50), de la clase media urbana de la época, a través de la mirada de un niño (Carlos)</a:t>
            </a:r>
          </a:p>
          <a:p>
            <a:r>
              <a:rPr lang="es-CL" dirty="0">
                <a:latin typeface="Calibri" panose="020F0502020204030204" pitchFamily="34" charset="0"/>
                <a:ea typeface="Calibri" panose="020F0502020204030204" pitchFamily="34" charset="0"/>
                <a:cs typeface="Calibri" panose="020F0502020204030204" pitchFamily="34" charset="0"/>
              </a:rPr>
              <a:t>México había tenido una prosperidad inusitada durante la Segunda Guerra Mundial.</a:t>
            </a:r>
          </a:p>
          <a:p>
            <a:r>
              <a:rPr lang="es-CL" noProof="0" dirty="0">
                <a:latin typeface="Calibri" panose="020F0502020204030204" pitchFamily="34" charset="0"/>
                <a:ea typeface="Calibri" panose="020F0502020204030204" pitchFamily="34" charset="0"/>
                <a:cs typeface="Calibri" panose="020F0502020204030204" pitchFamily="34" charset="0"/>
              </a:rPr>
              <a:t>Presidencia de Miguel Alemán</a:t>
            </a:r>
            <a:r>
              <a:rPr lang="es-CL" dirty="0">
                <a:latin typeface="Calibri" panose="020F0502020204030204" pitchFamily="34" charset="0"/>
                <a:ea typeface="Calibri" panose="020F0502020204030204" pitchFamily="34" charset="0"/>
                <a:cs typeface="Calibri" panose="020F0502020204030204" pitchFamily="34" charset="0"/>
              </a:rPr>
              <a:t>, primer presidente civil de la postrevolución mexicana. Gobierno corrupto.</a:t>
            </a:r>
          </a:p>
          <a:p>
            <a:r>
              <a:rPr lang="es-CL" noProof="0" dirty="0">
                <a:latin typeface="Calibri" panose="020F0502020204030204" pitchFamily="34" charset="0"/>
                <a:ea typeface="Calibri" panose="020F0502020204030204" pitchFamily="34" charset="0"/>
                <a:cs typeface="Calibri" panose="020F0502020204030204" pitchFamily="34" charset="0"/>
              </a:rPr>
              <a:t>Fines de los años 40´: Crisis de la postguerra / Hegemonía de EE.UU</a:t>
            </a:r>
          </a:p>
        </p:txBody>
      </p:sp>
      <p:cxnSp>
        <p:nvCxnSpPr>
          <p:cNvPr id="23" name="Straight Connector 22">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0948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7B8DFE-4CA2-B6B2-E7B5-27B0F37D8ED4}"/>
            </a:ext>
          </a:extLst>
        </p:cNvPr>
        <p:cNvGrpSpPr/>
        <p:nvPr/>
      </p:nvGrpSpPr>
      <p:grpSpPr>
        <a:xfrm>
          <a:off x="0" y="0"/>
          <a:ext cx="0" cy="0"/>
          <a:chOff x="0" y="0"/>
          <a:chExt cx="0" cy="0"/>
        </a:xfrm>
      </p:grpSpPr>
      <p:sp useBgFill="1">
        <p:nvSpPr>
          <p:cNvPr id="24" name="Rectangle 18">
            <a:extLst>
              <a:ext uri="{FF2B5EF4-FFF2-40B4-BE49-F238E27FC236}">
                <a16:creationId xmlns:a16="http://schemas.microsoft.com/office/drawing/2014/main" id="{54A5A4DD-DAF6-9045-6E07-2BB158ADB1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FB9C522-A5EF-5CCB-6546-1B735497A7A2}"/>
              </a:ext>
            </a:extLst>
          </p:cNvPr>
          <p:cNvSpPr>
            <a:spLocks noGrp="1"/>
          </p:cNvSpPr>
          <p:nvPr>
            <p:ph type="title"/>
          </p:nvPr>
        </p:nvSpPr>
        <p:spPr>
          <a:xfrm>
            <a:off x="4866968" y="914400"/>
            <a:ext cx="6627924" cy="1307592"/>
          </a:xfrm>
        </p:spPr>
        <p:txBody>
          <a:bodyPr>
            <a:normAutofit/>
          </a:bodyPr>
          <a:lstStyle/>
          <a:p>
            <a:r>
              <a:rPr lang="es-CL" dirty="0"/>
              <a:t>Batallas en el desierto</a:t>
            </a:r>
          </a:p>
        </p:txBody>
      </p:sp>
      <p:pic>
        <p:nvPicPr>
          <p:cNvPr id="5" name="Marcador de contenido 4">
            <a:extLst>
              <a:ext uri="{FF2B5EF4-FFF2-40B4-BE49-F238E27FC236}">
                <a16:creationId xmlns:a16="http://schemas.microsoft.com/office/drawing/2014/main" id="{519198FF-E070-1116-4A33-60F0C402A3D4}"/>
              </a:ext>
            </a:extLst>
          </p:cNvPr>
          <p:cNvPicPr>
            <a:picLocks noChangeAspect="1"/>
          </p:cNvPicPr>
          <p:nvPr/>
        </p:nvPicPr>
        <p:blipFill>
          <a:blip r:embed="rId2">
            <a:extLst>
              <a:ext uri="{28A0092B-C50C-407E-A947-70E740481C1C}">
                <a14:useLocalDpi xmlns:a14="http://schemas.microsoft.com/office/drawing/2010/main" val="0"/>
              </a:ext>
            </a:extLst>
          </a:blip>
          <a:srcRect t="982" r="1" b="7293"/>
          <a:stretch/>
        </p:blipFill>
        <p:spPr>
          <a:xfrm>
            <a:off x="20" y="-17929"/>
            <a:ext cx="4206220" cy="6875929"/>
          </a:xfrm>
          <a:prstGeom prst="rect">
            <a:avLst/>
          </a:prstGeom>
        </p:spPr>
      </p:pic>
      <p:cxnSp>
        <p:nvCxnSpPr>
          <p:cNvPr id="25" name="Straight Connector 20">
            <a:extLst>
              <a:ext uri="{FF2B5EF4-FFF2-40B4-BE49-F238E27FC236}">
                <a16:creationId xmlns:a16="http://schemas.microsoft.com/office/drawing/2014/main" id="{4E9E0846-5649-A8D1-947E-77AEF038550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4302F975-7CB1-C483-6184-ECCE6B062F87}"/>
              </a:ext>
            </a:extLst>
          </p:cNvPr>
          <p:cNvSpPr>
            <a:spLocks noGrp="1"/>
          </p:cNvSpPr>
          <p:nvPr>
            <p:ph idx="1"/>
          </p:nvPr>
        </p:nvSpPr>
        <p:spPr>
          <a:xfrm>
            <a:off x="4713514" y="1763491"/>
            <a:ext cx="6781378" cy="4291622"/>
          </a:xfrm>
        </p:spPr>
        <p:txBody>
          <a:bodyPr>
            <a:normAutofit/>
          </a:bodyPr>
          <a:lstStyle/>
          <a:p>
            <a:r>
              <a:rPr lang="es-CL" sz="2400" dirty="0">
                <a:latin typeface="Calibri" panose="020F0502020204030204" pitchFamily="34" charset="0"/>
                <a:ea typeface="Calibri" panose="020F0502020204030204" pitchFamily="34" charset="0"/>
                <a:cs typeface="Calibri" panose="020F0502020204030204" pitchFamily="34" charset="0"/>
              </a:rPr>
              <a:t>¿Cómo entra la modernidad a la vida de las clases medias mexicanas?</a:t>
            </a:r>
          </a:p>
          <a:p>
            <a:r>
              <a:rPr lang="es-CL" sz="2400" noProof="0" dirty="0">
                <a:latin typeface="Calibri" panose="020F0502020204030204" pitchFamily="34" charset="0"/>
                <a:ea typeface="Calibri" panose="020F0502020204030204" pitchFamily="34" charset="0"/>
                <a:cs typeface="Calibri" panose="020F0502020204030204" pitchFamily="34" charset="0"/>
              </a:rPr>
              <a:t>Dos temas principales: La memoria y el amor (una vez que amas comienzas a sufrir)</a:t>
            </a:r>
          </a:p>
        </p:txBody>
      </p:sp>
      <p:cxnSp>
        <p:nvCxnSpPr>
          <p:cNvPr id="23" name="Straight Connector 22">
            <a:extLst>
              <a:ext uri="{FF2B5EF4-FFF2-40B4-BE49-F238E27FC236}">
                <a16:creationId xmlns:a16="http://schemas.microsoft.com/office/drawing/2014/main" id="{C2DF25D5-1207-DFFF-F9AF-00B1B03899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1">
            <a:extLst>
              <a:ext uri="{FF2B5EF4-FFF2-40B4-BE49-F238E27FC236}">
                <a16:creationId xmlns:a16="http://schemas.microsoft.com/office/drawing/2014/main" id="{5EC8ABE3-6EEA-5F6B-E645-B150053BED7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L"/>
          </a:p>
        </p:txBody>
      </p:sp>
    </p:spTree>
    <p:extLst>
      <p:ext uri="{BB962C8B-B14F-4D97-AF65-F5344CB8AC3E}">
        <p14:creationId xmlns:p14="http://schemas.microsoft.com/office/powerpoint/2010/main" val="924183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3EBCE4-1261-7509-BDC4-2DDF4F94CD3E}"/>
            </a:ext>
          </a:extLst>
        </p:cNvPr>
        <p:cNvGrpSpPr/>
        <p:nvPr/>
      </p:nvGrpSpPr>
      <p:grpSpPr>
        <a:xfrm>
          <a:off x="0" y="0"/>
          <a:ext cx="0" cy="0"/>
          <a:chOff x="0" y="0"/>
          <a:chExt cx="0" cy="0"/>
        </a:xfrm>
      </p:grpSpPr>
      <p:sp useBgFill="1">
        <p:nvSpPr>
          <p:cNvPr id="24" name="Rectangle 18">
            <a:extLst>
              <a:ext uri="{FF2B5EF4-FFF2-40B4-BE49-F238E27FC236}">
                <a16:creationId xmlns:a16="http://schemas.microsoft.com/office/drawing/2014/main" id="{575AAC3A-D465-3152-19BB-2FE217D5B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AB2A5DE-949A-F35F-E4C6-B2C420C948B5}"/>
              </a:ext>
            </a:extLst>
          </p:cNvPr>
          <p:cNvSpPr>
            <a:spLocks noGrp="1"/>
          </p:cNvSpPr>
          <p:nvPr>
            <p:ph type="title"/>
          </p:nvPr>
        </p:nvSpPr>
        <p:spPr>
          <a:xfrm>
            <a:off x="4866968" y="914400"/>
            <a:ext cx="6627924" cy="1307592"/>
          </a:xfrm>
        </p:spPr>
        <p:txBody>
          <a:bodyPr>
            <a:normAutofit/>
          </a:bodyPr>
          <a:lstStyle/>
          <a:p>
            <a:r>
              <a:rPr lang="es-CL" dirty="0"/>
              <a:t>Batallas en el desierto</a:t>
            </a:r>
          </a:p>
        </p:txBody>
      </p:sp>
      <p:pic>
        <p:nvPicPr>
          <p:cNvPr id="5" name="Marcador de contenido 4">
            <a:extLst>
              <a:ext uri="{FF2B5EF4-FFF2-40B4-BE49-F238E27FC236}">
                <a16:creationId xmlns:a16="http://schemas.microsoft.com/office/drawing/2014/main" id="{F04E4BC3-220C-F7A8-C9FC-D68EC1C17E79}"/>
              </a:ext>
            </a:extLst>
          </p:cNvPr>
          <p:cNvPicPr>
            <a:picLocks noChangeAspect="1"/>
          </p:cNvPicPr>
          <p:nvPr/>
        </p:nvPicPr>
        <p:blipFill>
          <a:blip r:embed="rId2">
            <a:extLst>
              <a:ext uri="{28A0092B-C50C-407E-A947-70E740481C1C}">
                <a14:useLocalDpi xmlns:a14="http://schemas.microsoft.com/office/drawing/2010/main" val="0"/>
              </a:ext>
            </a:extLst>
          </a:blip>
          <a:srcRect t="982" r="1" b="7293"/>
          <a:stretch/>
        </p:blipFill>
        <p:spPr>
          <a:xfrm>
            <a:off x="20" y="-17929"/>
            <a:ext cx="4206220" cy="6875929"/>
          </a:xfrm>
          <a:prstGeom prst="rect">
            <a:avLst/>
          </a:prstGeom>
        </p:spPr>
      </p:pic>
      <p:cxnSp>
        <p:nvCxnSpPr>
          <p:cNvPr id="25" name="Straight Connector 20">
            <a:extLst>
              <a:ext uri="{FF2B5EF4-FFF2-40B4-BE49-F238E27FC236}">
                <a16:creationId xmlns:a16="http://schemas.microsoft.com/office/drawing/2014/main" id="{16387128-41D8-BC4B-EC23-40092067C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C71376D1-E69B-934A-0F38-4B6CE0E0C67C}"/>
              </a:ext>
            </a:extLst>
          </p:cNvPr>
          <p:cNvSpPr>
            <a:spLocks noGrp="1"/>
          </p:cNvSpPr>
          <p:nvPr>
            <p:ph idx="1"/>
          </p:nvPr>
        </p:nvSpPr>
        <p:spPr>
          <a:xfrm>
            <a:off x="4866968" y="2221992"/>
            <a:ext cx="6627924" cy="3739896"/>
          </a:xfrm>
        </p:spPr>
        <p:txBody>
          <a:bodyPr>
            <a:normAutofit lnSpcReduction="10000"/>
          </a:bodyPr>
          <a:lstStyle/>
          <a:p>
            <a:r>
              <a:rPr lang="es-CL" noProof="0" dirty="0"/>
              <a:t>Carlos, 10/11 años</a:t>
            </a:r>
            <a:r>
              <a:rPr lang="es-CL" dirty="0"/>
              <a:t>, se enamora de la madre de su mejor amigo Jim</a:t>
            </a:r>
          </a:p>
          <a:p>
            <a:r>
              <a:rPr lang="es-CL" noProof="0" dirty="0"/>
              <a:t>Mariana (28 años)</a:t>
            </a:r>
          </a:p>
          <a:p>
            <a:r>
              <a:rPr lang="es-CL" dirty="0"/>
              <a:t>La situación produce un gigantesco escándalo en su familia conservadora: Lo llevan ante el sacerdote y ante el psicólogo pues algo tendría descompuesto.</a:t>
            </a:r>
          </a:p>
          <a:p>
            <a:r>
              <a:rPr lang="es-CL" noProof="0" dirty="0"/>
              <a:t>Un padre al que la modernidad lo está arrollando, dueño de una pequeña fábrica de jabones que debe competir contra los detergentes importados del norte.</a:t>
            </a:r>
          </a:p>
          <a:p>
            <a:r>
              <a:rPr lang="es-CL" dirty="0"/>
              <a:t>Una madre posesiva, arribista conservadora, beata.</a:t>
            </a:r>
            <a:endParaRPr lang="es-CL" noProof="0" dirty="0"/>
          </a:p>
        </p:txBody>
      </p:sp>
      <p:cxnSp>
        <p:nvCxnSpPr>
          <p:cNvPr id="23" name="Straight Connector 22">
            <a:extLst>
              <a:ext uri="{FF2B5EF4-FFF2-40B4-BE49-F238E27FC236}">
                <a16:creationId xmlns:a16="http://schemas.microsoft.com/office/drawing/2014/main" id="{8DC59EF7-A3AE-BBD5-A1A6-2570791532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4864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82134" y="3396343"/>
            <a:ext cx="8596668" cy="1320800"/>
          </a:xfrm>
        </p:spPr>
        <p:txBody>
          <a:bodyPr/>
          <a:lstStyle/>
          <a:p>
            <a:endParaRPr lang="es-MX" dirty="0"/>
          </a:p>
        </p:txBody>
      </p:sp>
      <p:pic>
        <p:nvPicPr>
          <p:cNvPr id="4" name="3 Marcador de contenido" descr="descarga (5).jpg"/>
          <p:cNvPicPr>
            <a:picLocks noGrp="1" noChangeAspect="1"/>
          </p:cNvPicPr>
          <p:nvPr>
            <p:ph idx="1"/>
          </p:nvPr>
        </p:nvPicPr>
        <p:blipFill>
          <a:blip r:embed="rId2"/>
          <a:stretch>
            <a:fillRect/>
          </a:stretch>
        </p:blipFill>
        <p:spPr>
          <a:xfrm>
            <a:off x="0" y="0"/>
            <a:ext cx="11669486" cy="6858000"/>
          </a:xfrm>
        </p:spPr>
      </p:pic>
      <p:sp>
        <p:nvSpPr>
          <p:cNvPr id="10" name="9 CuadroTexto"/>
          <p:cNvSpPr txBox="1"/>
          <p:nvPr/>
        </p:nvSpPr>
        <p:spPr>
          <a:xfrm>
            <a:off x="4038600" y="2579914"/>
            <a:ext cx="4343400" cy="369332"/>
          </a:xfrm>
          <a:prstGeom prst="rect">
            <a:avLst/>
          </a:prstGeom>
          <a:noFill/>
        </p:spPr>
        <p:txBody>
          <a:bodyPr wrap="square" rtlCol="0">
            <a:spAutoFit/>
          </a:bodyPr>
          <a:lstStyle/>
          <a:p>
            <a:endParaRPr lang="es-MX" dirty="0"/>
          </a:p>
        </p:txBody>
      </p:sp>
      <p:sp>
        <p:nvSpPr>
          <p:cNvPr id="11" name="10 CuadroTexto"/>
          <p:cNvSpPr txBox="1"/>
          <p:nvPr/>
        </p:nvSpPr>
        <p:spPr>
          <a:xfrm>
            <a:off x="4191000" y="2732314"/>
            <a:ext cx="4343400" cy="369332"/>
          </a:xfrm>
          <a:prstGeom prst="rect">
            <a:avLst/>
          </a:prstGeom>
          <a:noFill/>
        </p:spPr>
        <p:txBody>
          <a:bodyPr wrap="square" rtlCol="0">
            <a:spAutoFit/>
          </a:bodyPr>
          <a:lstStyle/>
          <a:p>
            <a:endParaRPr lang="es-MX" dirty="0"/>
          </a:p>
        </p:txBody>
      </p:sp>
      <p:sp>
        <p:nvSpPr>
          <p:cNvPr id="12" name="11 CuadroTexto"/>
          <p:cNvSpPr txBox="1"/>
          <p:nvPr/>
        </p:nvSpPr>
        <p:spPr>
          <a:xfrm>
            <a:off x="3091543" y="2492828"/>
            <a:ext cx="4343400" cy="369332"/>
          </a:xfrm>
          <a:prstGeom prst="rect">
            <a:avLst/>
          </a:prstGeom>
          <a:noFill/>
        </p:spPr>
        <p:txBody>
          <a:bodyPr wrap="square" rtlCol="0">
            <a:spAutoFit/>
          </a:bodyPr>
          <a:lstStyle/>
          <a:p>
            <a:endParaRPr lang="es-MX" dirty="0"/>
          </a:p>
        </p:txBody>
      </p:sp>
      <p:sp>
        <p:nvSpPr>
          <p:cNvPr id="1026" name="Rectangle 2"/>
          <p:cNvSpPr>
            <a:spLocks noChangeArrowheads="1"/>
          </p:cNvSpPr>
          <p:nvPr/>
        </p:nvSpPr>
        <p:spPr bwMode="auto">
          <a:xfrm>
            <a:off x="893159" y="1498076"/>
            <a:ext cx="9846527"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MX" sz="3200" b="1" i="1" u="none" strike="noStrike" cap="none" normalizeH="0" baseline="0">
                <a:ln>
                  <a:noFill/>
                </a:ln>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t>
            </a:r>
            <a:r>
              <a:rPr lang="es-MX" sz="3200" b="1" i="1">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t>
            </a:r>
            <a:r>
              <a:rPr kumimoji="0" lang="es-MX" sz="3200" b="1" i="1" u="none" strike="noStrike" cap="none" normalizeH="0" baseline="0">
                <a:ln>
                  <a:noFill/>
                </a:ln>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Voy a guardar intacto el recuerdo de este instante porque todo lo que existe ahora mismo nunca volverá a ser igual. Un día lo veré como la más remota prehistoria. Voy a conservarlo entero porque hoy me enamoré de Mariana. ¿Qué va a pasar? No pasa</a:t>
            </a:r>
            <a:r>
              <a:rPr kumimoji="0" lang="es-MX" sz="3200" b="1" i="1" u="none" strike="noStrike" cap="none" normalizeH="0">
                <a:ln>
                  <a:noFill/>
                </a:ln>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kumimoji="0" lang="es-MX" sz="3200" b="1" i="1" u="none" strike="noStrike" cap="none" normalizeH="0" baseline="0">
                <a:ln>
                  <a:noFill/>
                </a:ln>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nada. Es imposible que algo suceda. </a:t>
            </a:r>
            <a:r>
              <a:rPr lang="es-MX" sz="3200" b="1" i="1">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t>
            </a:r>
            <a:endParaRPr kumimoji="0" lang="es-MX" sz="3200" b="1" i="1" u="none" strike="noStrike" cap="none" normalizeH="0" baseline="0" dirty="0">
              <a:ln>
                <a:noFill/>
              </a:ln>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583FD9E-C5A7-96F7-951D-7D292013CD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6A4E960E-8F2B-DA98-497F-FD516F4F38DF}"/>
              </a:ext>
            </a:extLst>
          </p:cNvPr>
          <p:cNvSpPr>
            <a:spLocks noGrp="1"/>
          </p:cNvSpPr>
          <p:nvPr>
            <p:ph idx="1"/>
          </p:nvPr>
        </p:nvSpPr>
        <p:spPr>
          <a:xfrm>
            <a:off x="412595" y="959005"/>
            <a:ext cx="6293005" cy="5204051"/>
          </a:xfrm>
        </p:spPr>
        <p:txBody>
          <a:bodyPr>
            <a:normAutofit fontScale="92500"/>
          </a:bodyPr>
          <a:lstStyle/>
          <a:p>
            <a:pPr marL="0" indent="0" algn="just">
              <a:lnSpc>
                <a:spcPct val="100000"/>
              </a:lnSpc>
              <a:buNone/>
            </a:pPr>
            <a:r>
              <a:rPr lang="es-MX" sz="1800" dirty="0">
                <a:latin typeface="Calibri" panose="020F0502020204030204" pitchFamily="34" charset="0"/>
                <a:ea typeface="Calibri" panose="020F0502020204030204" pitchFamily="34" charset="0"/>
                <a:cs typeface="Calibri" panose="020F0502020204030204" pitchFamily="34" charset="0"/>
              </a:rPr>
              <a:t>Vamos a ver: ¿Por qué andas tan exaltado? ¿Ha ocurrido algo malo en tu casa? ¿Tuviste algún problema en la escuela? ¿Quieres un </a:t>
            </a:r>
            <a:r>
              <a:rPr lang="es-MX" sz="1800" dirty="0" err="1">
                <a:latin typeface="Calibri" panose="020F0502020204030204" pitchFamily="34" charset="0"/>
                <a:ea typeface="Calibri" panose="020F0502020204030204" pitchFamily="34" charset="0"/>
                <a:cs typeface="Calibri" panose="020F0502020204030204" pitchFamily="34" charset="0"/>
              </a:rPr>
              <a:t>chocomilk</a:t>
            </a:r>
            <a:r>
              <a:rPr lang="es-MX" sz="1800" dirty="0">
                <a:latin typeface="Calibri" panose="020F0502020204030204" pitchFamily="34" charset="0"/>
                <a:ea typeface="Calibri" panose="020F0502020204030204" pitchFamily="34" charset="0"/>
                <a:cs typeface="Calibri" panose="020F0502020204030204" pitchFamily="34" charset="0"/>
              </a:rPr>
              <a:t>, una </a:t>
            </a:r>
            <a:r>
              <a:rPr lang="es-MX" sz="1800" dirty="0" err="1">
                <a:latin typeface="Calibri" panose="020F0502020204030204" pitchFamily="34" charset="0"/>
                <a:ea typeface="Calibri" panose="020F0502020204030204" pitchFamily="34" charset="0"/>
                <a:cs typeface="Calibri" panose="020F0502020204030204" pitchFamily="34" charset="0"/>
              </a:rPr>
              <a:t>cocacola</a:t>
            </a:r>
            <a:r>
              <a:rPr lang="es-MX" sz="1800" dirty="0">
                <a:latin typeface="Calibri" panose="020F0502020204030204" pitchFamily="34" charset="0"/>
                <a:ea typeface="Calibri" panose="020F0502020204030204" pitchFamily="34" charset="0"/>
                <a:cs typeface="Calibri" panose="020F0502020204030204" pitchFamily="34" charset="0"/>
              </a:rPr>
              <a:t>, un poco de agua mineral? Ten confianza en mí. Dime en qué forma puedo ayudarte. No, no puede ayudarme, señora. ¿Por qué no, Carlitos? Porque lo que vengo a decirle -ya de una vez, señora, y perdóneme- es que estoy enamorado de usted. </a:t>
            </a:r>
          </a:p>
          <a:p>
            <a:pPr marL="0" indent="0" algn="just">
              <a:lnSpc>
                <a:spcPct val="100000"/>
              </a:lnSpc>
              <a:buNone/>
            </a:pPr>
            <a:r>
              <a:rPr lang="es-MX" sz="1800" dirty="0">
                <a:latin typeface="Calibri" panose="020F0502020204030204" pitchFamily="34" charset="0"/>
                <a:ea typeface="Calibri" panose="020F0502020204030204" pitchFamily="34" charset="0"/>
                <a:cs typeface="Calibri" panose="020F0502020204030204" pitchFamily="34" charset="0"/>
              </a:rPr>
              <a:t>Pensé que iba a reírse, a gritarme: estás loco. O bien: fuera de aquí, voy a acusarte con tus padres y con tu profesor. Temí todo esto: lo natural. Sin embargo Mariana no se indignó ni se burló. Se quedó mirándome tristísima. Me tomó la mano (nunca voy a olvidar que me tomó la mano) y me dijo: </a:t>
            </a:r>
          </a:p>
          <a:p>
            <a:pPr marL="0" indent="0" algn="just">
              <a:lnSpc>
                <a:spcPct val="100000"/>
              </a:lnSpc>
              <a:buNone/>
            </a:pPr>
            <a:r>
              <a:rPr lang="es-MX" sz="1800" dirty="0">
                <a:latin typeface="Calibri" panose="020F0502020204030204" pitchFamily="34" charset="0"/>
                <a:ea typeface="Calibri" panose="020F0502020204030204" pitchFamily="34" charset="0"/>
                <a:cs typeface="Calibri" panose="020F0502020204030204" pitchFamily="34" charset="0"/>
              </a:rPr>
              <a:t>Te entiendo, no sabes hasta qué punto. Ahora tú tienes que comprenderme y darte cuenta de que eres un niño como mi hijo y yo para ti soy una anciana: acabo de cumplir veintiocho años. De modo que ni ahora ni nunca podrá haber nada entre nosotros. ¿Verdad que me entiendes? No quiero que sufras. Te esperan tantas cosas malas, pobrecito. Carlos, toma esto como algo divertido. Algo que cuando crezcas puedas recordar con una sonrisa, no con resentimiento. </a:t>
            </a:r>
            <a:endParaRPr lang="es-CL" sz="1800" dirty="0">
              <a:latin typeface="Calibri" panose="020F0502020204030204" pitchFamily="34" charset="0"/>
              <a:ea typeface="Calibri" panose="020F0502020204030204" pitchFamily="34" charset="0"/>
              <a:cs typeface="Calibri" panose="020F0502020204030204" pitchFamily="34" charset="0"/>
            </a:endParaRPr>
          </a:p>
        </p:txBody>
      </p:sp>
      <p:pic>
        <p:nvPicPr>
          <p:cNvPr id="5" name="Imagen 4">
            <a:extLst>
              <a:ext uri="{FF2B5EF4-FFF2-40B4-BE49-F238E27FC236}">
                <a16:creationId xmlns:a16="http://schemas.microsoft.com/office/drawing/2014/main" id="{34978EB1-030D-57C4-1621-00333BDF168C}"/>
              </a:ext>
            </a:extLst>
          </p:cNvPr>
          <p:cNvPicPr>
            <a:picLocks noChangeAspect="1"/>
          </p:cNvPicPr>
          <p:nvPr/>
        </p:nvPicPr>
        <p:blipFill>
          <a:blip r:embed="rId2"/>
          <a:stretch>
            <a:fillRect/>
          </a:stretch>
        </p:blipFill>
        <p:spPr>
          <a:xfrm>
            <a:off x="7493023" y="731520"/>
            <a:ext cx="3765130" cy="5422392"/>
          </a:xfrm>
          <a:prstGeom prst="rect">
            <a:avLst/>
          </a:prstGeom>
        </p:spPr>
      </p:pic>
    </p:spTree>
    <p:extLst>
      <p:ext uri="{BB962C8B-B14F-4D97-AF65-F5344CB8AC3E}">
        <p14:creationId xmlns:p14="http://schemas.microsoft.com/office/powerpoint/2010/main" val="2938932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175" name="Straight Connector 7174">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77" name="Straight Connector 7176">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179" name="Rectangle 7178">
            <a:extLst>
              <a:ext uri="{FF2B5EF4-FFF2-40B4-BE49-F238E27FC236}">
                <a16:creationId xmlns:a16="http://schemas.microsoft.com/office/drawing/2014/main" id="{479833C7-FDE4-4657-B0B1-32BE833C24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1" name="Rectangle 7180">
            <a:extLst>
              <a:ext uri="{FF2B5EF4-FFF2-40B4-BE49-F238E27FC236}">
                <a16:creationId xmlns:a16="http://schemas.microsoft.com/office/drawing/2014/main" id="{0ABE7C0B-A2D9-4202-A524-532DA2E2D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a:extLst>
              <a:ext uri="{FF2B5EF4-FFF2-40B4-BE49-F238E27FC236}">
                <a16:creationId xmlns:a16="http://schemas.microsoft.com/office/drawing/2014/main" id="{25A2F961-4782-A521-F9F5-D0BD4DE1658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5551" b="8572"/>
          <a:stretch/>
        </p:blipFill>
        <p:spPr bwMode="auto">
          <a:xfrm>
            <a:off x="20" y="10"/>
            <a:ext cx="12191979" cy="6857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50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7CF798E-BC29-4E51-B993-1D379864F11B}"/>
              </a:ext>
            </a:extLst>
          </p:cNvPr>
          <p:cNvSpPr>
            <a:spLocks noGrp="1"/>
          </p:cNvSpPr>
          <p:nvPr>
            <p:ph idx="1"/>
          </p:nvPr>
        </p:nvSpPr>
        <p:spPr>
          <a:xfrm>
            <a:off x="700635" y="838200"/>
            <a:ext cx="10691265" cy="5123688"/>
          </a:xfrm>
        </p:spPr>
        <p:txBody>
          <a:bodyPr>
            <a:normAutofit/>
          </a:bodyPr>
          <a:lstStyle/>
          <a:p>
            <a:pPr marL="0" indent="0">
              <a:buNone/>
            </a:pPr>
            <a:r>
              <a:rPr lang="es-MX" sz="1800" dirty="0"/>
              <a:t>El psiquiatra me interrogó y apuntó cuanto le decía en unas hojas amarillas rayadas. No supe contestar. Yo ignoraba el vocabulario de su oficio y no hubo ninguna comunicación posible. Nunca me había imaginado las cosas que me preguntó acerca de mi madre y mis hermanas. Después me hicieron dibujar a cada miembro de la familia y pintar árboles y casas. Más tarde me examinaron con la prueba de Rorschach (¿Habrá alguien que no vea monstruos en las manchas de tinta?), con números, figuras geométricas y frases que yo debía completar. Eran tan bobas como mis respuestas: </a:t>
            </a:r>
          </a:p>
          <a:p>
            <a:pPr marL="0" indent="0">
              <a:buNone/>
            </a:pPr>
            <a:r>
              <a:rPr lang="es-MX" sz="1800" dirty="0"/>
              <a:t>"Mi mayor placer": Subirme a los árboles y escalar las fachadas de las casas antiguas, la nieve de limón, los días de lluvia, las películas de aventuras, las novelas de Salgari. O no: más bien quedarme en cama despierto. Pero mi padre me levanta a las seis y media para que haga ejercicio, inclusive sábados y domingos. "Lo que más odio": La crueldad con la gente y con los animales, la violencia, los gritos, la presunción, los abusos de los hermanos mayores, la aritmética, que haya quienes no tienen para comer mientras otros se quedan con todo; encontrar dientes de ajo en el arroz o en los guisados; que poden los árboles o los destruyan; ver que tiren el pan a la basura. </a:t>
            </a:r>
          </a:p>
        </p:txBody>
      </p:sp>
    </p:spTree>
    <p:extLst>
      <p:ext uri="{BB962C8B-B14F-4D97-AF65-F5344CB8AC3E}">
        <p14:creationId xmlns:p14="http://schemas.microsoft.com/office/powerpoint/2010/main" val="3052600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858D1-B618-A06C-8E3D-C4D163E58C61}"/>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E93E529-2606-5701-FF8B-0C995F702A80}"/>
              </a:ext>
            </a:extLst>
          </p:cNvPr>
          <p:cNvSpPr>
            <a:spLocks noGrp="1"/>
          </p:cNvSpPr>
          <p:nvPr>
            <p:ph idx="1"/>
          </p:nvPr>
        </p:nvSpPr>
        <p:spPr>
          <a:xfrm>
            <a:off x="700635" y="838200"/>
            <a:ext cx="10691265" cy="5123688"/>
          </a:xfrm>
        </p:spPr>
        <p:txBody>
          <a:bodyPr>
            <a:normAutofit/>
          </a:bodyPr>
          <a:lstStyle/>
          <a:p>
            <a:pPr marL="0" indent="0">
              <a:buNone/>
            </a:pPr>
            <a:r>
              <a:rPr lang="es-MX" sz="1800" dirty="0"/>
              <a:t>La muchacha que me hizo las últimas pruebas conversó delante de mí con el otro. Hablaron como si yo fuera un mueble. Es un problema edípico clarísimo, doctor. El niño tiene una inteligencia muy por debajo de lo normal. Está sobreprotegido y es sumiso. Madre castrante, tal vez escena primaria: fue a ver a esa señora a sabiendas de que podría encontrarla con su amante. Discúlpeme, Elisita, pero creo todo lo contrario: el chico es listísimo y extraordinariamente precoz, tanto que a los quince años podría convertirse en un perfecto idiota. La conducta atípica se debe a que padece desprotección, rigor excesivo de ambos progenitores, agudos sentimientos de inferioridad: Es, no lo olvide, de muy corta estatura para su edad y resulta el último de los hermanos varones. Fíjese cómo se identifica con las víctimas, con los animales y los árboles que no pueden defenderse. Anda en busca del afecto que no encuentra en la constelación familiar. </a:t>
            </a:r>
          </a:p>
          <a:p>
            <a:pPr marL="0" indent="0">
              <a:buNone/>
            </a:pPr>
            <a:r>
              <a:rPr lang="es-MX" sz="1800" dirty="0"/>
              <a:t>Me dieron ganas de gritarles: imbéciles, siquiera pónganse de acuerdo antes de seguir diciendo pendejadas en un lenguaje que ni ustedes mismos entienden. ¿Por qué tienen que pegarle etiquetas a todo? ¿Por qué no se dan cuenta de que uno simplemente se enamora de alguien? ¿Ustedes nunca se han enamorado de nadie? Pero el tipo vino hacia mí y dijo: Ya puedes irte, mano. Enviaremos el resultado de los </a:t>
            </a:r>
            <a:r>
              <a:rPr lang="es-MX" sz="1800" dirty="0" err="1"/>
              <a:t>tests</a:t>
            </a:r>
            <a:r>
              <a:rPr lang="es-MX" sz="1800" dirty="0"/>
              <a:t> a tu papi.</a:t>
            </a:r>
            <a:endParaRPr lang="es-CL" sz="1800" dirty="0"/>
          </a:p>
        </p:txBody>
      </p:sp>
    </p:spTree>
    <p:extLst>
      <p:ext uri="{BB962C8B-B14F-4D97-AF65-F5344CB8AC3E}">
        <p14:creationId xmlns:p14="http://schemas.microsoft.com/office/powerpoint/2010/main" val="3018671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515F8FD-D5A4-81CA-A9C1-679AA66A4793}"/>
              </a:ext>
            </a:extLst>
          </p:cNvPr>
          <p:cNvSpPr>
            <a:spLocks noGrp="1"/>
          </p:cNvSpPr>
          <p:nvPr>
            <p:ph idx="1"/>
          </p:nvPr>
        </p:nvSpPr>
        <p:spPr>
          <a:xfrm>
            <a:off x="700635" y="957943"/>
            <a:ext cx="10691265" cy="5003945"/>
          </a:xfrm>
        </p:spPr>
        <p:txBody>
          <a:bodyPr>
            <a:normAutofit fontScale="92500" lnSpcReduction="20000"/>
          </a:bodyPr>
          <a:lstStyle/>
          <a:p>
            <a:pPr marL="0" indent="0" algn="just">
              <a:buNone/>
            </a:pPr>
            <a:r>
              <a:rPr lang="es-MX" sz="1800" dirty="0">
                <a:latin typeface="Calibri" panose="020F0502020204030204" pitchFamily="34" charset="0"/>
                <a:ea typeface="Calibri" panose="020F0502020204030204" pitchFamily="34" charset="0"/>
                <a:cs typeface="Calibri" panose="020F0502020204030204" pitchFamily="34" charset="0"/>
              </a:rPr>
              <a:t>No volví a la escuela ni me dejaron salir a ningún lado. Fuimos a la iglesia de Nuestra Señora del Rosario adonde íbamos los domingos a oír misa, hice mi primera comunión y, gracias a mis primeros viernes, seguía acumulando indulgencias. Mi madre se quedó en una banca, rezando por mi alma en peligro de eterna condenación. Me hinqué ante el confesionario. Muerto de vergüenza, le dije todo al padre Ferrán. </a:t>
            </a:r>
          </a:p>
          <a:p>
            <a:pPr marL="0" indent="0" algn="just">
              <a:buNone/>
            </a:pPr>
            <a:r>
              <a:rPr lang="es-MX" sz="1800" dirty="0">
                <a:latin typeface="Calibri" panose="020F0502020204030204" pitchFamily="34" charset="0"/>
                <a:ea typeface="Calibri" panose="020F0502020204030204" pitchFamily="34" charset="0"/>
                <a:cs typeface="Calibri" panose="020F0502020204030204" pitchFamily="34" charset="0"/>
              </a:rPr>
              <a:t>En voz baja y un poco acezante el padre Ferrán me preguntó detalles: ¿Estaba desnuda? ¿Había un hombre en la casa? ¿Crees que antes de abrirte la puerta cometió un acto sucio? Y luego: ¿Has tenido malos tactos? ¿Has provocado derrame? No sé qué es eso, padre. Me dio una explicación muy amplia. Luego se arrepintió, cayó en cuenta de que hablaba con un niño incapaz de producir todavía la materia prima para el derrame, y me echó un discurso que no entendí: Por obra del pecado original, el demonio es el príncipe de este mundo y nos tiende trampas, nos presenta ocasiones para desviarnos del amor a Dios y obligarnos a pecar: una espina más en la corona que hace sufrir a Nuestro Señor Jesucristo. </a:t>
            </a:r>
          </a:p>
          <a:p>
            <a:pPr marL="0" indent="0" algn="just">
              <a:buNone/>
            </a:pPr>
            <a:r>
              <a:rPr lang="es-MX" sz="1800" dirty="0">
                <a:latin typeface="Calibri" panose="020F0502020204030204" pitchFamily="34" charset="0"/>
                <a:ea typeface="Calibri" panose="020F0502020204030204" pitchFamily="34" charset="0"/>
                <a:cs typeface="Calibri" panose="020F0502020204030204" pitchFamily="34" charset="0"/>
              </a:rPr>
              <a:t>Dije: Sí padre; aunque no podía concebir al demonio ocupándose personalmente de hacerme caer en tentación. Mucho menos a Cristo sufriendo porque yo me había enamorado de Mariana. Como es de rigor, manifesté propósito de enmienda. Pero no estaba arrepentido ni me sentía culpable: querer a alguien no es pecado, el amor está bien, lo único demoníaco es el odio. Aquella tarde el argumento del padre Ferrán me impresionó menos que su involuntaria guía práctica para la masturbación. Llegué a mi casa con ganas de intentar los malos tactos y conseguir el derrame. No lo hice. Recé veinte </a:t>
            </a:r>
            <a:r>
              <a:rPr lang="es-MX" sz="1800" dirty="0" err="1">
                <a:latin typeface="Calibri" panose="020F0502020204030204" pitchFamily="34" charset="0"/>
                <a:ea typeface="Calibri" panose="020F0502020204030204" pitchFamily="34" charset="0"/>
                <a:cs typeface="Calibri" panose="020F0502020204030204" pitchFamily="34" charset="0"/>
              </a:rPr>
              <a:t>padresnuestros</a:t>
            </a:r>
            <a:r>
              <a:rPr lang="es-MX" sz="1800" dirty="0">
                <a:latin typeface="Calibri" panose="020F0502020204030204" pitchFamily="34" charset="0"/>
                <a:ea typeface="Calibri" panose="020F0502020204030204" pitchFamily="34" charset="0"/>
                <a:cs typeface="Calibri" panose="020F0502020204030204" pitchFamily="34" charset="0"/>
              </a:rPr>
              <a:t> y cincuenta </a:t>
            </a:r>
            <a:r>
              <a:rPr lang="es-MX" sz="1800" dirty="0" err="1">
                <a:latin typeface="Calibri" panose="020F0502020204030204" pitchFamily="34" charset="0"/>
                <a:ea typeface="Calibri" panose="020F0502020204030204" pitchFamily="34" charset="0"/>
                <a:cs typeface="Calibri" panose="020F0502020204030204" pitchFamily="34" charset="0"/>
              </a:rPr>
              <a:t>avesmarías</a:t>
            </a:r>
            <a:r>
              <a:rPr lang="es-MX" sz="1800" dirty="0">
                <a:latin typeface="Calibri" panose="020F0502020204030204" pitchFamily="34" charset="0"/>
                <a:ea typeface="Calibri" panose="020F0502020204030204" pitchFamily="34" charset="0"/>
                <a:cs typeface="Calibri" panose="020F0502020204030204" pitchFamily="34" charset="0"/>
              </a:rPr>
              <a:t>. Comulgué al día siguiente. Por la noche me llevaron al consultorio psiquiátrico de paredes blancas y muebles niquelado</a:t>
            </a:r>
            <a:endParaRPr lang="es-CL"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98456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DCAFC9-D771-CBC9-97C1-276D242A545A}"/>
              </a:ext>
            </a:extLst>
          </p:cNvPr>
          <p:cNvSpPr>
            <a:spLocks noGrp="1"/>
          </p:cNvSpPr>
          <p:nvPr>
            <p:ph type="title"/>
          </p:nvPr>
        </p:nvSpPr>
        <p:spPr/>
        <p:txBody>
          <a:bodyPr>
            <a:normAutofit fontScale="90000"/>
          </a:bodyPr>
          <a:lstStyle/>
          <a:p>
            <a:r>
              <a:rPr lang="es-MX" dirty="0"/>
              <a:t>No, no me había curado: el amor es una enfermedad en un mundo en que lo único natural es el odio.</a:t>
            </a:r>
            <a:endParaRPr lang="es-CL" dirty="0"/>
          </a:p>
        </p:txBody>
      </p:sp>
      <p:sp>
        <p:nvSpPr>
          <p:cNvPr id="3" name="Marcador de contenido 2">
            <a:extLst>
              <a:ext uri="{FF2B5EF4-FFF2-40B4-BE49-F238E27FC236}">
                <a16:creationId xmlns:a16="http://schemas.microsoft.com/office/drawing/2014/main" id="{0D0B9D21-B7E7-C3CE-78BA-D0CCD312263B}"/>
              </a:ext>
            </a:extLst>
          </p:cNvPr>
          <p:cNvSpPr>
            <a:spLocks noGrp="1"/>
          </p:cNvSpPr>
          <p:nvPr>
            <p:ph idx="1"/>
          </p:nvPr>
        </p:nvSpPr>
        <p:spPr>
          <a:xfrm>
            <a:off x="700635" y="3113314"/>
            <a:ext cx="10691265" cy="2848574"/>
          </a:xfrm>
        </p:spPr>
        <p:txBody>
          <a:bodyPr/>
          <a:lstStyle/>
          <a:p>
            <a:endParaRPr lang="es-CL" dirty="0"/>
          </a:p>
        </p:txBody>
      </p:sp>
    </p:spTree>
    <p:extLst>
      <p:ext uri="{BB962C8B-B14F-4D97-AF65-F5344CB8AC3E}">
        <p14:creationId xmlns:p14="http://schemas.microsoft.com/office/powerpoint/2010/main" val="3396299666"/>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1141</TotalTime>
  <Words>1908</Words>
  <Application>Microsoft Office PowerPoint</Application>
  <PresentationFormat>Panorámica</PresentationFormat>
  <Paragraphs>49</Paragraphs>
  <Slides>16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vt:i4>
      </vt:variant>
    </vt:vector>
  </HeadingPairs>
  <TitlesOfParts>
    <vt:vector size="21" baseType="lpstr">
      <vt:lpstr>Arial</vt:lpstr>
      <vt:lpstr>Calibri</vt:lpstr>
      <vt:lpstr>Calisto MT</vt:lpstr>
      <vt:lpstr>Univers Condensed</vt:lpstr>
      <vt:lpstr>ChronicleVTI</vt:lpstr>
      <vt:lpstr>Las batallas en el desierto</vt:lpstr>
      <vt:lpstr>José Emilio pachecho (1939-2014)</vt:lpstr>
      <vt:lpstr>La guerra y el chicle</vt:lpstr>
      <vt:lpstr>Mi único tema es lo que ya no está solo parezco hablar de lo perdido</vt:lpstr>
      <vt:lpstr>Presentación de PowerPoint</vt:lpstr>
      <vt:lpstr>Presentación de PowerPoint</vt:lpstr>
      <vt:lpstr>Batallas en el desierto</vt:lpstr>
      <vt:lpstr>Batallas en el desierto</vt:lpstr>
      <vt:lpstr>Batallas en el desierto</vt:lpstr>
      <vt:lpstr>Presentación de PowerPoint</vt:lpstr>
      <vt:lpstr>Presentación de PowerPoint</vt:lpstr>
      <vt:lpstr>Presentación de PowerPoint</vt:lpstr>
      <vt:lpstr>Presentación de PowerPoint</vt:lpstr>
      <vt:lpstr>Presentación de PowerPoint</vt:lpstr>
      <vt:lpstr>Presentación de PowerPoint</vt:lpstr>
      <vt:lpstr>No, no me había curado: el amor es una enfermedad en un mundo en que lo único natural es el odio.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24</cp:revision>
  <dcterms:created xsi:type="dcterms:W3CDTF">2025-05-05T23:38:02Z</dcterms:created>
  <dcterms:modified xsi:type="dcterms:W3CDTF">2025-05-06T18:39:37Z</dcterms:modified>
</cp:coreProperties>
</file>