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313" r:id="rId2"/>
    <p:sldId id="293" r:id="rId3"/>
    <p:sldId id="294" r:id="rId4"/>
    <p:sldId id="295" r:id="rId5"/>
    <p:sldId id="296" r:id="rId6"/>
    <p:sldId id="317" r:id="rId7"/>
    <p:sldId id="314" r:id="rId8"/>
    <p:sldId id="318" r:id="rId9"/>
    <p:sldId id="316" r:id="rId10"/>
    <p:sldId id="315" r:id="rId11"/>
    <p:sldId id="297" r:id="rId12"/>
    <p:sldId id="298" r:id="rId13"/>
    <p:sldId id="299" r:id="rId14"/>
    <p:sldId id="300" r:id="rId15"/>
    <p:sldId id="301" r:id="rId16"/>
    <p:sldId id="302" r:id="rId17"/>
    <p:sldId id="303" r:id="rId18"/>
    <p:sldId id="304" r:id="rId19"/>
    <p:sldId id="312" r:id="rId20"/>
    <p:sldId id="306" r:id="rId21"/>
    <p:sldId id="307" r:id="rId22"/>
    <p:sldId id="308" r:id="rId23"/>
    <p:sldId id="309" r:id="rId24"/>
    <p:sldId id="310" r:id="rId25"/>
    <p:sldId id="275" r:id="rId26"/>
    <p:sldId id="276" r:id="rId27"/>
    <p:sldId id="311" r:id="rId28"/>
    <p:sldId id="270" r:id="rId29"/>
    <p:sldId id="271" r:id="rId30"/>
    <p:sldId id="273" r:id="rId31"/>
    <p:sldId id="272" r:id="rId32"/>
    <p:sldId id="274" r:id="rId33"/>
    <p:sldId id="278" r:id="rId34"/>
    <p:sldId id="277" r:id="rId35"/>
    <p:sldId id="261" r:id="rId36"/>
    <p:sldId id="266" r:id="rId37"/>
    <p:sldId id="267"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14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464D27-E4AE-4684-8C06-2AE41A989DB6}" type="datetimeFigureOut">
              <a:rPr lang="es-CL" smtClean="0"/>
              <a:t>30-06-2025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227AA0-8479-4EE0-BAA4-6527EE51CC83}" type="slidenum">
              <a:rPr lang="es-CL" smtClean="0"/>
              <a:t>‹Nº›</a:t>
            </a:fld>
            <a:endParaRPr lang="es-CL"/>
          </a:p>
        </p:txBody>
      </p:sp>
    </p:spTree>
    <p:extLst>
      <p:ext uri="{BB962C8B-B14F-4D97-AF65-F5344CB8AC3E}">
        <p14:creationId xmlns:p14="http://schemas.microsoft.com/office/powerpoint/2010/main" val="3238887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MX"/>
              <a:t>Haz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MX"/>
              <a:t>Haz clic para editar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6/30/2025</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MX"/>
              <a:t>Haz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6/30/2025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MX"/>
              <a:t>Haz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6/30/2025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6/30/2025</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6/30/2025</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0.pn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Portrait of William Blake, 1807">
            <a:extLst>
              <a:ext uri="{FF2B5EF4-FFF2-40B4-BE49-F238E27FC236}">
                <a16:creationId xmlns:a16="http://schemas.microsoft.com/office/drawing/2014/main" id="{55E92DC0-1AC3-86C1-83C6-52E4549BAD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806" r="27058" b="1"/>
          <a:stretch>
            <a:fillRect/>
          </a:stretch>
        </p:blipFill>
        <p:spPr bwMode="auto">
          <a:xfrm>
            <a:off x="1" y="10"/>
            <a:ext cx="4637078" cy="685753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arles Baudelaire">
            <a:extLst>
              <a:ext uri="{FF2B5EF4-FFF2-40B4-BE49-F238E27FC236}">
                <a16:creationId xmlns:a16="http://schemas.microsoft.com/office/drawing/2014/main" id="{6C9A38BD-380E-59D4-FB52-818959BA1D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066" b="6666"/>
          <a:stretch>
            <a:fillRect/>
          </a:stretch>
        </p:blipFill>
        <p:spPr bwMode="auto">
          <a:xfrm>
            <a:off x="4628829" y="10"/>
            <a:ext cx="7563171" cy="4266944"/>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3D2D677F-100E-4894-8088-FEF4C2576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498" y="4267831"/>
            <a:ext cx="7552502" cy="2590169"/>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2666A9F0-7DF0-631A-7967-0A11E3F6BEEF}"/>
              </a:ext>
            </a:extLst>
          </p:cNvPr>
          <p:cNvSpPr>
            <a:spLocks noGrp="1"/>
          </p:cNvSpPr>
          <p:nvPr>
            <p:ph type="ctrTitle"/>
          </p:nvPr>
        </p:nvSpPr>
        <p:spPr>
          <a:xfrm>
            <a:off x="5089842" y="4571122"/>
            <a:ext cx="6591957" cy="1037907"/>
          </a:xfrm>
        </p:spPr>
        <p:txBody>
          <a:bodyPr>
            <a:normAutofit/>
          </a:bodyPr>
          <a:lstStyle/>
          <a:p>
            <a:r>
              <a:rPr lang="es-CL" dirty="0">
                <a:solidFill>
                  <a:srgbClr val="FFFFFF"/>
                </a:solidFill>
              </a:rPr>
              <a:t>POESÍA MODERNA</a:t>
            </a:r>
          </a:p>
        </p:txBody>
      </p:sp>
      <p:sp>
        <p:nvSpPr>
          <p:cNvPr id="3" name="Subtítulo 2">
            <a:extLst>
              <a:ext uri="{FF2B5EF4-FFF2-40B4-BE49-F238E27FC236}">
                <a16:creationId xmlns:a16="http://schemas.microsoft.com/office/drawing/2014/main" id="{A4696B1B-BF2A-D497-9EF1-57BCD05013E0}"/>
              </a:ext>
            </a:extLst>
          </p:cNvPr>
          <p:cNvSpPr>
            <a:spLocks noGrp="1"/>
          </p:cNvSpPr>
          <p:nvPr>
            <p:ph type="subTitle" idx="1"/>
          </p:nvPr>
        </p:nvSpPr>
        <p:spPr>
          <a:xfrm>
            <a:off x="5089842" y="5603909"/>
            <a:ext cx="6591957" cy="525793"/>
          </a:xfrm>
        </p:spPr>
        <p:txBody>
          <a:bodyPr>
            <a:normAutofit/>
          </a:bodyPr>
          <a:lstStyle/>
          <a:p>
            <a:r>
              <a:rPr lang="es-CL" dirty="0">
                <a:solidFill>
                  <a:srgbClr val="EBEBEB"/>
                </a:solidFill>
              </a:rPr>
              <a:t>William Blake &amp; Charles Baudelaire</a:t>
            </a:r>
          </a:p>
        </p:txBody>
      </p:sp>
      <p:sp>
        <p:nvSpPr>
          <p:cNvPr id="1033" name="Rectangle 1032">
            <a:extLst>
              <a:ext uri="{FF2B5EF4-FFF2-40B4-BE49-F238E27FC236}">
                <a16:creationId xmlns:a16="http://schemas.microsoft.com/office/drawing/2014/main" id="{00893BA2-BE7F-4E83-B8FC-9F91F2C7A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498" y="4220158"/>
            <a:ext cx="7554921"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035" name="Rectangle 1034">
            <a:extLst>
              <a:ext uri="{FF2B5EF4-FFF2-40B4-BE49-F238E27FC236}">
                <a16:creationId xmlns:a16="http://schemas.microsoft.com/office/drawing/2014/main" id="{8BBB5A80-F542-486D-B054-EFE4B916A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1359" y="-460"/>
            <a:ext cx="9144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1169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438CC0-6F06-7E0F-323D-A8844CE5D6A1}"/>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solidFill>
                  <a:srgbClr val="FFFFFF"/>
                </a:solidFill>
              </a:rPr>
              <a:t>William Blake (Inglaterra, 1757-1827), poeta romántico</a:t>
            </a:r>
            <a:br>
              <a:rPr lang="en-US">
                <a:solidFill>
                  <a:srgbClr val="FFFFFF"/>
                </a:solidFill>
              </a:rPr>
            </a:br>
            <a:endParaRPr lang="en-US">
              <a:solidFill>
                <a:srgbClr val="FFFFFF"/>
              </a:solidFill>
            </a:endParaRPr>
          </a:p>
        </p:txBody>
      </p:sp>
      <p:sp>
        <p:nvSpPr>
          <p:cNvPr id="5" name="CuadroTexto 4">
            <a:extLst>
              <a:ext uri="{FF2B5EF4-FFF2-40B4-BE49-F238E27FC236}">
                <a16:creationId xmlns:a16="http://schemas.microsoft.com/office/drawing/2014/main" id="{271A617E-9382-D692-2F7F-166232359C55}"/>
              </a:ext>
            </a:extLst>
          </p:cNvPr>
          <p:cNvSpPr txBox="1"/>
          <p:nvPr/>
        </p:nvSpPr>
        <p:spPr>
          <a:xfrm>
            <a:off x="457200" y="2035630"/>
            <a:ext cx="7349067" cy="4681792"/>
          </a:xfrm>
          <a:prstGeom prst="rect">
            <a:avLst/>
          </a:prstGeom>
        </p:spPr>
        <p:txBody>
          <a:bodyPr vert="horz" lIns="91440" tIns="45720" rIns="91440" bIns="45720" rtlCol="0" anchor="ctr">
            <a:normAutofit fontScale="62500" lnSpcReduction="20000"/>
          </a:bodyPr>
          <a:lstStyle/>
          <a:p>
            <a:pPr algn="just">
              <a:lnSpc>
                <a:spcPct val="90000"/>
              </a:lnSpc>
              <a:spcBef>
                <a:spcPct val="20000"/>
              </a:spcBef>
              <a:spcAft>
                <a:spcPts val="600"/>
              </a:spcAft>
              <a:buClr>
                <a:schemeClr val="accent2"/>
              </a:buClr>
              <a:buSzPct val="92000"/>
              <a:buFont typeface="Wingdings 2" panose="05020102010507070707" pitchFamily="18" charset="2"/>
              <a:buChar char=""/>
            </a:pPr>
            <a:r>
              <a:rPr lang="es-CL" sz="2900" noProof="0" dirty="0">
                <a:latin typeface="Calibri" panose="020F0502020204030204" pitchFamily="34" charset="0"/>
                <a:ea typeface="Calibri" panose="020F0502020204030204" pitchFamily="34" charset="0"/>
                <a:cs typeface="Calibri" panose="020F0502020204030204" pitchFamily="34" charset="0"/>
              </a:rPr>
              <a:t> </a:t>
            </a:r>
            <a:r>
              <a:rPr lang="es-CL" sz="2900" b="0" i="0" noProof="0" dirty="0">
                <a:effectLst/>
                <a:latin typeface="Calibri" panose="020F0502020204030204" pitchFamily="34" charset="0"/>
                <a:ea typeface="Calibri" panose="020F0502020204030204" pitchFamily="34" charset="0"/>
                <a:cs typeface="Calibri" panose="020F0502020204030204" pitchFamily="34" charset="0"/>
              </a:rPr>
              <a:t>Difícil encasillar a Blake: “pintor” “grabador” “artesano” “místico” “visionario” “loco” iluminado” “profundo iniciado en los misterios herméticos” “</a:t>
            </a:r>
            <a:r>
              <a:rPr lang="es-CL" sz="2900" b="0" i="0" noProof="0" dirty="0" err="1">
                <a:effectLst/>
                <a:latin typeface="Calibri" panose="020F0502020204030204" pitchFamily="34" charset="0"/>
                <a:ea typeface="Calibri" panose="020F0502020204030204" pitchFamily="34" charset="0"/>
                <a:cs typeface="Calibri" panose="020F0502020204030204" pitchFamily="34" charset="0"/>
              </a:rPr>
              <a:t>protomarxista</a:t>
            </a:r>
            <a:r>
              <a:rPr lang="es-CL" sz="2900" b="0" i="0" noProof="0" dirty="0">
                <a:effectLst/>
                <a:latin typeface="Calibri" panose="020F0502020204030204" pitchFamily="34" charset="0"/>
                <a:ea typeface="Calibri" panose="020F0502020204030204" pitchFamily="34" charset="0"/>
                <a:cs typeface="Calibri" panose="020F0502020204030204" pitchFamily="34" charset="0"/>
              </a:rPr>
              <a:t>” “druida”. Desde pequeño tuvo visiones, contacto con ángeles, demonios, apasionadas charlas con gente muerta y otras entidades inmateriales.  A un amigo le llegó a confesar: </a:t>
            </a:r>
            <a:r>
              <a:rPr lang="es-MX" sz="2900" dirty="0">
                <a:latin typeface="Calibri" panose="020F0502020204030204" pitchFamily="34" charset="0"/>
                <a:ea typeface="Calibri" panose="020F0502020204030204" pitchFamily="34" charset="0"/>
                <a:cs typeface="Calibri" panose="020F0502020204030204" pitchFamily="34" charset="0"/>
              </a:rPr>
              <a:t>“Yo fui Sócrates. O una especie de hermano. Debo haber tenido conversaciones con él. También las tuve con Jesucristo. Tengo un oscuro recuerdo de haber estado con los dos”</a:t>
            </a:r>
            <a:br>
              <a:rPr lang="es-CL" sz="2900" b="0" i="0" noProof="0" dirty="0">
                <a:effectLst/>
                <a:latin typeface="Calibri" panose="020F0502020204030204" pitchFamily="34" charset="0"/>
                <a:ea typeface="Calibri" panose="020F0502020204030204" pitchFamily="34" charset="0"/>
                <a:cs typeface="Calibri" panose="020F0502020204030204" pitchFamily="34" charset="0"/>
              </a:rPr>
            </a:br>
            <a:endParaRPr lang="es-CL" sz="2900" b="0" i="0" noProof="0" dirty="0">
              <a:effectLst/>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s-CL" sz="2900" b="0" i="0" noProof="0" dirty="0">
                <a:effectLst/>
                <a:latin typeface="Calibri" panose="020F0502020204030204" pitchFamily="34" charset="0"/>
                <a:ea typeface="Calibri" panose="020F0502020204030204" pitchFamily="34" charset="0"/>
                <a:cs typeface="Calibri" panose="020F0502020204030204" pitchFamily="34" charset="0"/>
              </a:rPr>
              <a:t> Casado a los 25 </a:t>
            </a:r>
            <a:r>
              <a:rPr lang="es-CL" sz="2900" dirty="0">
                <a:latin typeface="Calibri" panose="020F0502020204030204" pitchFamily="34" charset="0"/>
                <a:ea typeface="Calibri" panose="020F0502020204030204" pitchFamily="34" charset="0"/>
                <a:cs typeface="Calibri" panose="020F0502020204030204" pitchFamily="34" charset="0"/>
              </a:rPr>
              <a:t>años con Catherine </a:t>
            </a:r>
            <a:r>
              <a:rPr lang="es-CL" sz="2900" dirty="0" err="1">
                <a:latin typeface="Calibri" panose="020F0502020204030204" pitchFamily="34" charset="0"/>
                <a:ea typeface="Calibri" panose="020F0502020204030204" pitchFamily="34" charset="0"/>
                <a:cs typeface="Calibri" panose="020F0502020204030204" pitchFamily="34" charset="0"/>
              </a:rPr>
              <a:t>Butche</a:t>
            </a:r>
            <a:r>
              <a:rPr lang="es-CL" sz="2900" dirty="0">
                <a:latin typeface="Calibri" panose="020F0502020204030204" pitchFamily="34" charset="0"/>
                <a:ea typeface="Calibri" panose="020F0502020204030204" pitchFamily="34" charset="0"/>
                <a:cs typeface="Calibri" panose="020F0502020204030204" pitchFamily="34" charset="0"/>
              </a:rPr>
              <a:t>. Le enseña a utilizar su prensa de grabado</a:t>
            </a:r>
          </a:p>
          <a:p>
            <a:pPr>
              <a:lnSpc>
                <a:spcPct val="90000"/>
              </a:lnSpc>
              <a:spcBef>
                <a:spcPct val="20000"/>
              </a:spcBef>
              <a:spcAft>
                <a:spcPts val="600"/>
              </a:spcAft>
              <a:buClr>
                <a:schemeClr val="accent2"/>
              </a:buClr>
              <a:buSzPct val="92000"/>
              <a:buFont typeface="Wingdings 2" panose="05020102010507070707" pitchFamily="18" charset="2"/>
              <a:buChar char=""/>
            </a:pPr>
            <a:r>
              <a:rPr lang="es-CL" sz="2900" b="0" i="0" noProof="0" dirty="0">
                <a:effectLst/>
                <a:latin typeface="Calibri" panose="020F0502020204030204" pitchFamily="34" charset="0"/>
                <a:ea typeface="Calibri" panose="020F0502020204030204" pitchFamily="34" charset="0"/>
                <a:cs typeface="Calibri" panose="020F0502020204030204" pitchFamily="34" charset="0"/>
              </a:rPr>
              <a:t> Aquí le denominaremos “el primer poeta romántico”: Según Octavio Paz, la poesía moderna tiene la marca del romanticismo pues está en constante debate con la modernidad. </a:t>
            </a:r>
          </a:p>
          <a:p>
            <a:pPr>
              <a:lnSpc>
                <a:spcPct val="90000"/>
              </a:lnSpc>
              <a:spcBef>
                <a:spcPct val="20000"/>
              </a:spcBef>
              <a:spcAft>
                <a:spcPts val="600"/>
              </a:spcAft>
              <a:buClr>
                <a:schemeClr val="accent2"/>
              </a:buClr>
              <a:buSzPct val="92000"/>
              <a:buFont typeface="Wingdings 2" panose="05020102010507070707" pitchFamily="18" charset="2"/>
              <a:buChar char=""/>
            </a:pPr>
            <a:endParaRPr lang="es-CL" sz="2900" noProof="0" dirty="0">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s-CL" sz="2900" b="0" i="0" noProof="0" dirty="0">
                <a:effectLst/>
                <a:latin typeface="Calibri" panose="020F0502020204030204" pitchFamily="34" charset="0"/>
                <a:ea typeface="Calibri" panose="020F0502020204030204" pitchFamily="34" charset="0"/>
                <a:cs typeface="Calibri" panose="020F0502020204030204" pitchFamily="34" charset="0"/>
              </a:rPr>
              <a:t>RECORDAR: La modernidad es el discurso de la crítica y la discusión. </a:t>
            </a:r>
            <a:r>
              <a:rPr lang="es-CL" sz="2900" b="1" i="0" noProof="0" dirty="0">
                <a:effectLst/>
                <a:latin typeface="Calibri" panose="020F0502020204030204" pitchFamily="34" charset="0"/>
                <a:ea typeface="Calibri" panose="020F0502020204030204" pitchFamily="34" charset="0"/>
                <a:cs typeface="Calibri" panose="020F0502020204030204" pitchFamily="34" charset="0"/>
              </a:rPr>
              <a:t>UNA TRADICIÓN DE LA RUPTURA.</a:t>
            </a:r>
            <a:r>
              <a:rPr lang="es-CL" sz="2900" b="0" i="0" noProof="0" dirty="0">
                <a:effectLst/>
                <a:latin typeface="Calibri" panose="020F0502020204030204" pitchFamily="34" charset="0"/>
                <a:ea typeface="Calibri" panose="020F0502020204030204" pitchFamily="34" charset="0"/>
                <a:cs typeface="Calibri" panose="020F0502020204030204" pitchFamily="34" charset="0"/>
              </a:rPr>
              <a:t> Rebelarse en contra de la modernidad es el gesto propio de la poesía y el arte moderno. </a:t>
            </a:r>
          </a:p>
          <a:p>
            <a:pPr>
              <a:lnSpc>
                <a:spcPct val="90000"/>
              </a:lnSpc>
              <a:spcBef>
                <a:spcPct val="20000"/>
              </a:spcBef>
              <a:spcAft>
                <a:spcPts val="600"/>
              </a:spcAft>
              <a:buClr>
                <a:schemeClr val="accent2"/>
              </a:buClr>
              <a:buSzPct val="92000"/>
            </a:pPr>
            <a:br>
              <a:rPr lang="en-US" sz="1500" b="0" i="0" dirty="0">
                <a:solidFill>
                  <a:schemeClr val="tx2"/>
                </a:solidFill>
                <a:effectLst/>
              </a:rPr>
            </a:br>
            <a:endParaRPr lang="en-US" sz="1500" dirty="0">
              <a:solidFill>
                <a:schemeClr val="tx2"/>
              </a:solidFill>
            </a:endParaRPr>
          </a:p>
        </p:txBody>
      </p:sp>
      <p:pic>
        <p:nvPicPr>
          <p:cNvPr id="1026" name="Picture 2" descr="Portrait of William Blake, 1807">
            <a:extLst>
              <a:ext uri="{FF2B5EF4-FFF2-40B4-BE49-F238E27FC236}">
                <a16:creationId xmlns:a16="http://schemas.microsoft.com/office/drawing/2014/main" id="{8A0C20D0-891A-1A0A-63A0-797C4FC29D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085" r="22336" b="1"/>
          <a:stretch>
            <a:fillRect/>
          </a:stretch>
        </p:blipFill>
        <p:spPr bwMode="auto">
          <a:xfrm>
            <a:off x="8051799" y="1871133"/>
            <a:ext cx="3683001" cy="4504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560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2E76D-3F8B-AC95-F8C1-BC87D2179438}"/>
              </a:ext>
            </a:extLst>
          </p:cNvPr>
          <p:cNvSpPr>
            <a:spLocks noGrp="1"/>
          </p:cNvSpPr>
          <p:nvPr>
            <p:ph type="title"/>
          </p:nvPr>
        </p:nvSpPr>
        <p:spPr>
          <a:xfrm>
            <a:off x="581192" y="702156"/>
            <a:ext cx="11029616" cy="1013800"/>
          </a:xfrm>
        </p:spPr>
        <p:txBody>
          <a:bodyPr>
            <a:normAutofit/>
          </a:bodyPr>
          <a:lstStyle/>
          <a:p>
            <a:r>
              <a:rPr lang="es-CL">
                <a:solidFill>
                  <a:srgbClr val="FFFFFF"/>
                </a:solidFill>
              </a:rPr>
              <a:t>ROMANTICISMO</a:t>
            </a:r>
          </a:p>
        </p:txBody>
      </p:sp>
      <p:sp>
        <p:nvSpPr>
          <p:cNvPr id="3" name="Marcador de contenido 2">
            <a:extLst>
              <a:ext uri="{FF2B5EF4-FFF2-40B4-BE49-F238E27FC236}">
                <a16:creationId xmlns:a16="http://schemas.microsoft.com/office/drawing/2014/main" id="{519B760D-806D-3B02-1120-ECD8308FF198}"/>
              </a:ext>
            </a:extLst>
          </p:cNvPr>
          <p:cNvSpPr>
            <a:spLocks noGrp="1"/>
          </p:cNvSpPr>
          <p:nvPr>
            <p:ph idx="1"/>
          </p:nvPr>
        </p:nvSpPr>
        <p:spPr>
          <a:xfrm>
            <a:off x="457200" y="1871133"/>
            <a:ext cx="7225075" cy="5896704"/>
          </a:xfrm>
        </p:spPr>
        <p:txBody>
          <a:bodyPr>
            <a:normAutofit/>
          </a:bodyPr>
          <a:lstStyle/>
          <a:p>
            <a:pPr>
              <a:lnSpc>
                <a:spcPct val="90000"/>
              </a:lnSpc>
            </a:pPr>
            <a:r>
              <a:rPr lang="es-MX" dirty="0">
                <a:latin typeface="Arial" panose="020B0604020202020204" pitchFamily="34" charset="0"/>
              </a:rPr>
              <a:t>Poesía moderna que se opone y critica a la modernidad. Esta despoja a los hombres de sus cadenas para entregarlo a otras cadenas: religión de la razón. Poesía se opone al mito moderno: la razón, el progreso.</a:t>
            </a:r>
          </a:p>
          <a:p>
            <a:pPr>
              <a:lnSpc>
                <a:spcPct val="90000"/>
              </a:lnSpc>
            </a:pPr>
            <a:r>
              <a:rPr lang="es-MX" dirty="0">
                <a:latin typeface="Arial" panose="020B0604020202020204" pitchFamily="34" charset="0"/>
              </a:rPr>
              <a:t>Podemos definirlo como una dirección espiritual que reacciona contra la llamada Razón instrumental (La razón instrumental se basa en la idea de utilidad. De acuerdo a esta clase de razonamientos, el valor de las cosas radica en aquello para lo que sirven. Si una cosa no sirve para nada (no tiene utilidad), carece de valor desde la perspectiva de la razón instrumental). La poesía, el arte, la fantasía, la emoción, la intuición, el instinto, no tendrían valor, de acuerdo a este tipo de racionalidad (característica de la industrialización que le tocó vivir a Blake)</a:t>
            </a:r>
          </a:p>
          <a:p>
            <a:pPr>
              <a:lnSpc>
                <a:spcPct val="90000"/>
              </a:lnSpc>
            </a:pPr>
            <a:r>
              <a:rPr lang="es-MX" dirty="0">
                <a:latin typeface="Arial" panose="020B0604020202020204" pitchFamily="34" charset="0"/>
              </a:rPr>
              <a:t>Blake: Sujeto en tensión con su mundo, su contexto: Vivió el siglo XVIII inglés y comienzos del sigo XIX. Contexto excesivamente racionalista, en el que, en términos generales, se proponía la supremacía de la razón por sobre la libertad espiritual e intelectual de los individuos. </a:t>
            </a:r>
          </a:p>
          <a:p>
            <a:pPr>
              <a:lnSpc>
                <a:spcPct val="90000"/>
              </a:lnSpc>
              <a:buNone/>
            </a:pPr>
            <a:br>
              <a:rPr lang="es-MX" sz="1400" dirty="0"/>
            </a:br>
            <a:endParaRPr lang="es-CL" sz="1400" dirty="0"/>
          </a:p>
          <a:p>
            <a:pPr>
              <a:lnSpc>
                <a:spcPct val="90000"/>
              </a:lnSpc>
            </a:pPr>
            <a:endParaRPr lang="es-CL" sz="1400" dirty="0"/>
          </a:p>
        </p:txBody>
      </p:sp>
      <p:pic>
        <p:nvPicPr>
          <p:cNvPr id="2050" name="Picture 2" descr="undefined">
            <a:extLst>
              <a:ext uri="{FF2B5EF4-FFF2-40B4-BE49-F238E27FC236}">
                <a16:creationId xmlns:a16="http://schemas.microsoft.com/office/drawing/2014/main" id="{DD71CA30-3165-B05B-F6C2-BB0F385F2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301" r="2" b="2"/>
          <a:stretch>
            <a:fillRect/>
          </a:stretch>
        </p:blipFill>
        <p:spPr bwMode="auto">
          <a:xfrm>
            <a:off x="8051799" y="1871133"/>
            <a:ext cx="3683001" cy="4504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269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FEFA32-776C-FF0C-4E28-C0DF8845617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82912A5-D6AC-E16B-BAD8-8D854F599528}"/>
              </a:ext>
            </a:extLst>
          </p:cNvPr>
          <p:cNvSpPr>
            <a:spLocks noGrp="1"/>
          </p:cNvSpPr>
          <p:nvPr>
            <p:ph type="title"/>
          </p:nvPr>
        </p:nvSpPr>
        <p:spPr>
          <a:xfrm>
            <a:off x="581192" y="702156"/>
            <a:ext cx="11029616" cy="1013800"/>
          </a:xfrm>
        </p:spPr>
        <p:txBody>
          <a:bodyPr>
            <a:normAutofit/>
          </a:bodyPr>
          <a:lstStyle/>
          <a:p>
            <a:r>
              <a:rPr lang="es-CL" dirty="0">
                <a:solidFill>
                  <a:srgbClr val="FFFFFF"/>
                </a:solidFill>
              </a:rPr>
              <a:t>Contexto de William </a:t>
            </a:r>
            <a:r>
              <a:rPr lang="es-CL">
                <a:solidFill>
                  <a:srgbClr val="FFFFFF"/>
                </a:solidFill>
              </a:rPr>
              <a:t>blake</a:t>
            </a:r>
            <a:endParaRPr lang="es-CL" dirty="0">
              <a:solidFill>
                <a:srgbClr val="FFFFFF"/>
              </a:solidFill>
            </a:endParaRPr>
          </a:p>
        </p:txBody>
      </p:sp>
      <p:sp>
        <p:nvSpPr>
          <p:cNvPr id="3079" name="Rectangle 3078">
            <a:extLst>
              <a:ext uri="{FF2B5EF4-FFF2-40B4-BE49-F238E27FC236}">
                <a16:creationId xmlns:a16="http://schemas.microsoft.com/office/drawing/2014/main" id="{5F9644DA-21E4-4D4B-B872-F14551490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2180496"/>
            <a:ext cx="3703320" cy="4045683"/>
          </a:xfrm>
          <a:prstGeom prst="rect">
            <a:avLst/>
          </a:prstGeom>
          <a:solidFill>
            <a:srgbClr val="FFFFFF"/>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undefined">
            <a:extLst>
              <a:ext uri="{FF2B5EF4-FFF2-40B4-BE49-F238E27FC236}">
                <a16:creationId xmlns:a16="http://schemas.microsoft.com/office/drawing/2014/main" id="{D4A12BD6-F64E-913C-42B5-CF4B747A2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954" r="20081" b="2"/>
          <a:stretch>
            <a:fillRect/>
          </a:stretch>
        </p:blipFill>
        <p:spPr bwMode="auto">
          <a:xfrm>
            <a:off x="657225" y="2361056"/>
            <a:ext cx="3305175" cy="364921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DEB93127-14C5-743F-F10E-536BC697AF13}"/>
              </a:ext>
            </a:extLst>
          </p:cNvPr>
          <p:cNvSpPr>
            <a:spLocks noGrp="1"/>
          </p:cNvSpPr>
          <p:nvPr>
            <p:ph idx="1"/>
          </p:nvPr>
        </p:nvSpPr>
        <p:spPr>
          <a:xfrm>
            <a:off x="4505325" y="2180496"/>
            <a:ext cx="7105481" cy="5069390"/>
          </a:xfrm>
        </p:spPr>
        <p:txBody>
          <a:bodyPr>
            <a:normAutofit fontScale="92500"/>
          </a:bodyPr>
          <a:lstStyle/>
          <a:p>
            <a:pPr>
              <a:lnSpc>
                <a:spcPct val="90000"/>
              </a:lnSpc>
            </a:pPr>
            <a:r>
              <a:rPr lang="es-MX" sz="1700" dirty="0"/>
              <a:t> Ecos de la Revolución francesa se hacen sentir en Inglaterra. El paisaje londinense que cotidianamente le tocó ver a Blake: gente ejecutada por crímenes en contra de la propiedad privada. Cabezas de los ejecutados pudriéndose colgadas en postes.</a:t>
            </a:r>
          </a:p>
          <a:p>
            <a:pPr>
              <a:lnSpc>
                <a:spcPct val="90000"/>
              </a:lnSpc>
            </a:pPr>
            <a:r>
              <a:rPr lang="es-MX" sz="1700" dirty="0"/>
              <a:t>Blake, origen modesto; tenía sus raíces en la comunidad de artesanos de Londres. Vivía en los talleres, no en los salones.</a:t>
            </a:r>
          </a:p>
          <a:p>
            <a:pPr>
              <a:lnSpc>
                <a:spcPct val="90000"/>
              </a:lnSpc>
            </a:pPr>
            <a:r>
              <a:rPr lang="es-MX" sz="1700" dirty="0"/>
              <a:t>LA POESÍA VISIONARIA DE BLAKE SE PLANTEA COMO UNA REBELIÓN TOTAL CONTRA TODA TIRANÍA, YA SEA RACIONAL O RELIGIOSA.</a:t>
            </a:r>
          </a:p>
          <a:p>
            <a:pPr>
              <a:lnSpc>
                <a:spcPct val="90000"/>
              </a:lnSpc>
            </a:pPr>
            <a:r>
              <a:rPr lang="es-MX" sz="1700" dirty="0"/>
              <a:t>Iglesia / Filosofía/ Ciencia: Para Blake todas ellas no hacen más que construir sistemas cerrados, cárceles, prisiones, con ideas, explicaciones, dogmas morales invariables e incuestionables. Todas ellas son, a su manera, prisiones que hay que demoler. Todas ellas conducen a la obediencia y a la servidumbre.</a:t>
            </a:r>
          </a:p>
          <a:p>
            <a:pPr>
              <a:lnSpc>
                <a:spcPct val="90000"/>
              </a:lnSpc>
            </a:pPr>
            <a:r>
              <a:rPr lang="es-MX" sz="1700" dirty="0"/>
              <a:t>Crítica a los dogmas religiosos: Limitan al ser humano, al devaluar y suprimir los aspectos “infernales” de nuestra existencia humana. En su poesía advertimos una apasionada REIVINDICACIÓN DEL CUERPO, LA MATERIA Y EL DESEO, ENTENDIDOS ESTOS COMO ÁMBITOS TAMBIÉN SAGRADOS DEL SER HUMANO. </a:t>
            </a:r>
          </a:p>
          <a:p>
            <a:pPr>
              <a:lnSpc>
                <a:spcPct val="90000"/>
              </a:lnSpc>
              <a:buNone/>
            </a:pPr>
            <a:br>
              <a:rPr lang="es-MX" sz="1400" dirty="0"/>
            </a:br>
            <a:endParaRPr lang="es-CL" sz="1400" dirty="0"/>
          </a:p>
          <a:p>
            <a:pPr>
              <a:lnSpc>
                <a:spcPct val="90000"/>
              </a:lnSpc>
            </a:pPr>
            <a:endParaRPr lang="es-CL" sz="1400" dirty="0"/>
          </a:p>
        </p:txBody>
      </p:sp>
    </p:spTree>
    <p:extLst>
      <p:ext uri="{BB962C8B-B14F-4D97-AF65-F5344CB8AC3E}">
        <p14:creationId xmlns:p14="http://schemas.microsoft.com/office/powerpoint/2010/main" val="3861153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20D5D7-3028-84E1-BED3-CB3DD7610158}"/>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ED28DBC-DD88-3466-EC25-26AC9F4CD4E8}"/>
              </a:ext>
            </a:extLst>
          </p:cNvPr>
          <p:cNvSpPr>
            <a:spLocks noGrp="1"/>
          </p:cNvSpPr>
          <p:nvPr>
            <p:ph type="title"/>
          </p:nvPr>
        </p:nvSpPr>
        <p:spPr>
          <a:xfrm>
            <a:off x="4449934" y="702156"/>
            <a:ext cx="7157865" cy="1013800"/>
          </a:xfrm>
        </p:spPr>
        <p:txBody>
          <a:bodyPr>
            <a:normAutofit/>
          </a:bodyPr>
          <a:lstStyle/>
          <a:p>
            <a:r>
              <a:rPr lang="es-CL">
                <a:solidFill>
                  <a:schemeClr val="accent1"/>
                </a:solidFill>
              </a:rPr>
              <a:t>Contexto de William blake</a:t>
            </a:r>
          </a:p>
        </p:txBody>
      </p:sp>
      <p:pic>
        <p:nvPicPr>
          <p:cNvPr id="3074" name="Picture 2">
            <a:extLst>
              <a:ext uri="{FF2B5EF4-FFF2-40B4-BE49-F238E27FC236}">
                <a16:creationId xmlns:a16="http://schemas.microsoft.com/office/drawing/2014/main" id="{2353E65C-2AD2-1EB3-4876-0676883B9622}"/>
              </a:ext>
            </a:extLst>
          </p:cNvPr>
          <p:cNvPicPr>
            <a:picLocks noChangeAspect="1" noChangeArrowheads="1"/>
          </p:cNvPicPr>
          <p:nvPr/>
        </p:nvPicPr>
        <p:blipFill>
          <a:blip r:embed="rId2"/>
          <a:srcRect l="9155" r="9155"/>
          <a:stretch>
            <a:fillRect/>
          </a:stretch>
        </p:blipFill>
        <p:spPr bwMode="auto">
          <a:xfrm>
            <a:off x="20" y="10"/>
            <a:ext cx="4131713" cy="6857989"/>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9934" y="457200"/>
            <a:ext cx="7223760" cy="91440"/>
          </a:xfrm>
          <a:prstGeom prst="rect">
            <a:avLst/>
          </a:prstGeom>
          <a:solidFill>
            <a:srgbClr val="CAC742"/>
          </a:solidFill>
          <a:ln>
            <a:solidFill>
              <a:srgbClr val="CAC742"/>
            </a:solid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 name="Marcador de contenido 2">
            <a:extLst>
              <a:ext uri="{FF2B5EF4-FFF2-40B4-BE49-F238E27FC236}">
                <a16:creationId xmlns:a16="http://schemas.microsoft.com/office/drawing/2014/main" id="{5AC0A6DE-63F4-B858-721D-5C98766CBC72}"/>
              </a:ext>
            </a:extLst>
          </p:cNvPr>
          <p:cNvSpPr>
            <a:spLocks noGrp="1"/>
          </p:cNvSpPr>
          <p:nvPr>
            <p:ph idx="1"/>
          </p:nvPr>
        </p:nvSpPr>
        <p:spPr>
          <a:xfrm>
            <a:off x="4449934" y="1896532"/>
            <a:ext cx="7157866" cy="4591353"/>
          </a:xfrm>
        </p:spPr>
        <p:txBody>
          <a:bodyPr>
            <a:normAutofit/>
          </a:bodyPr>
          <a:lstStyle/>
          <a:p>
            <a:pPr>
              <a:lnSpc>
                <a:spcPct val="90000"/>
              </a:lnSpc>
              <a:buClr>
                <a:srgbClr val="CAC742"/>
              </a:buClr>
            </a:pPr>
            <a:r>
              <a:rPr lang="es-MX" sz="1900" dirty="0">
                <a:latin typeface="Calibri" panose="020F0502020204030204" pitchFamily="34" charset="0"/>
                <a:ea typeface="Calibri" panose="020F0502020204030204" pitchFamily="34" charset="0"/>
                <a:cs typeface="Calibri" panose="020F0502020204030204" pitchFamily="34" charset="0"/>
              </a:rPr>
              <a:t>Dice Blake: «La poesía es la religión original de la humanidad». Restablecer la palabra original, misión del poeta, equivale a restablecer la religión original, anterior a los dogmas de las Iglesias y los Estados</a:t>
            </a:r>
          </a:p>
          <a:p>
            <a:pPr marL="0" indent="0">
              <a:lnSpc>
                <a:spcPct val="90000"/>
              </a:lnSpc>
              <a:buClr>
                <a:srgbClr val="CAC742"/>
              </a:buClr>
              <a:buNone/>
            </a:pPr>
            <a:endParaRPr lang="es-MX" sz="1900" dirty="0">
              <a:latin typeface="Calibri" panose="020F0502020204030204" pitchFamily="34" charset="0"/>
              <a:ea typeface="Calibri" panose="020F0502020204030204" pitchFamily="34" charset="0"/>
              <a:cs typeface="Calibri" panose="020F0502020204030204" pitchFamily="34" charset="0"/>
            </a:endParaRPr>
          </a:p>
          <a:p>
            <a:pPr>
              <a:lnSpc>
                <a:spcPct val="90000"/>
              </a:lnSpc>
              <a:buClr>
                <a:srgbClr val="CAC742"/>
              </a:buClr>
            </a:pPr>
            <a:r>
              <a:rPr lang="es-MX" sz="1900" dirty="0">
                <a:latin typeface="Calibri" panose="020F0502020204030204" pitchFamily="34" charset="0"/>
                <a:ea typeface="Calibri" panose="020F0502020204030204" pitchFamily="34" charset="0"/>
                <a:cs typeface="Calibri" panose="020F0502020204030204" pitchFamily="34" charset="0"/>
              </a:rPr>
              <a:t>Crítica al racionalismo científico, frío, impersonal, objetivista: Para Blake, el testimonio de los sentidos resulta falaz: es preciso ver “no por el ojo sino a través del ojo” </a:t>
            </a:r>
          </a:p>
          <a:p>
            <a:pPr marL="0" indent="0">
              <a:lnSpc>
                <a:spcPct val="90000"/>
              </a:lnSpc>
              <a:buClr>
                <a:srgbClr val="CAC742"/>
              </a:buClr>
              <a:buNone/>
            </a:pPr>
            <a:endParaRPr lang="es-MX" sz="1900" dirty="0">
              <a:latin typeface="Calibri" panose="020F0502020204030204" pitchFamily="34" charset="0"/>
              <a:ea typeface="Calibri" panose="020F0502020204030204" pitchFamily="34" charset="0"/>
              <a:cs typeface="Calibri" panose="020F0502020204030204" pitchFamily="34" charset="0"/>
            </a:endParaRPr>
          </a:p>
          <a:p>
            <a:pPr>
              <a:lnSpc>
                <a:spcPct val="90000"/>
              </a:lnSpc>
              <a:buClr>
                <a:srgbClr val="CAC742"/>
              </a:buClr>
            </a:pPr>
            <a:r>
              <a:rPr lang="es-MX" sz="1900" dirty="0">
                <a:latin typeface="Calibri" panose="020F0502020204030204" pitchFamily="34" charset="0"/>
                <a:ea typeface="Calibri" panose="020F0502020204030204" pitchFamily="34" charset="0"/>
                <a:cs typeface="Calibri" panose="020F0502020204030204" pitchFamily="34" charset="0"/>
              </a:rPr>
              <a:t>La realidad es una apariencia que hay que interpretar a través de la intuición y la imaginación, que comunican directamente al hombre con lo divino.</a:t>
            </a:r>
          </a:p>
          <a:p>
            <a:pPr>
              <a:lnSpc>
                <a:spcPct val="90000"/>
              </a:lnSpc>
              <a:buClr>
                <a:srgbClr val="CAC742"/>
              </a:buClr>
              <a:buNone/>
            </a:pPr>
            <a:br>
              <a:rPr lang="es-MX" sz="1500" dirty="0"/>
            </a:br>
            <a:endParaRPr lang="es-CL" sz="1500" dirty="0"/>
          </a:p>
          <a:p>
            <a:pPr>
              <a:lnSpc>
                <a:spcPct val="90000"/>
              </a:lnSpc>
              <a:buClr>
                <a:srgbClr val="CAC742"/>
              </a:buClr>
            </a:pPr>
            <a:endParaRPr lang="es-CL" sz="1500" dirty="0"/>
          </a:p>
        </p:txBody>
      </p:sp>
    </p:spTree>
    <p:extLst>
      <p:ext uri="{BB962C8B-B14F-4D97-AF65-F5344CB8AC3E}">
        <p14:creationId xmlns:p14="http://schemas.microsoft.com/office/powerpoint/2010/main" val="1686580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45568E1-687A-DD28-2BC2-D3AC70B081EB}"/>
              </a:ext>
            </a:extLst>
          </p:cNvPr>
          <p:cNvSpPr>
            <a:spLocks noGrp="1"/>
          </p:cNvSpPr>
          <p:nvPr>
            <p:ph type="title"/>
          </p:nvPr>
        </p:nvSpPr>
        <p:spPr>
          <a:xfrm>
            <a:off x="4449934" y="702156"/>
            <a:ext cx="7157865" cy="1013800"/>
          </a:xfrm>
        </p:spPr>
        <p:txBody>
          <a:bodyPr>
            <a:normAutofit/>
          </a:bodyPr>
          <a:lstStyle/>
          <a:p>
            <a:r>
              <a:rPr lang="es-CL" dirty="0">
                <a:solidFill>
                  <a:schemeClr val="accent1"/>
                </a:solidFill>
              </a:rPr>
              <a:t>Matrimonio del cielo y el infierno (1790-93)</a:t>
            </a:r>
          </a:p>
        </p:txBody>
      </p:sp>
      <p:pic>
        <p:nvPicPr>
          <p:cNvPr id="3074" name="Picture 2">
            <a:extLst>
              <a:ext uri="{FF2B5EF4-FFF2-40B4-BE49-F238E27FC236}">
                <a16:creationId xmlns:a16="http://schemas.microsoft.com/office/drawing/2014/main" id="{98252470-806E-0ACB-F6BE-73D2C334DE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19" r="9620"/>
          <a:stretch>
            <a:fillRect/>
          </a:stretch>
        </p:blipFill>
        <p:spPr bwMode="auto">
          <a:xfrm>
            <a:off x="20" y="10"/>
            <a:ext cx="4131713" cy="6857989"/>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9934" y="457200"/>
            <a:ext cx="7223760" cy="91440"/>
          </a:xfrm>
          <a:prstGeom prst="rect">
            <a:avLst/>
          </a:prstGeom>
          <a:solidFill>
            <a:srgbClr val="86B3D5"/>
          </a:solidFill>
          <a:ln>
            <a:solidFill>
              <a:srgbClr val="86B3D5"/>
            </a:solid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 name="Marcador de contenido 2">
            <a:extLst>
              <a:ext uri="{FF2B5EF4-FFF2-40B4-BE49-F238E27FC236}">
                <a16:creationId xmlns:a16="http://schemas.microsoft.com/office/drawing/2014/main" id="{8C7FA1CF-8CA7-CB3B-B257-FA0FEC2054F8}"/>
              </a:ext>
            </a:extLst>
          </p:cNvPr>
          <p:cNvSpPr>
            <a:spLocks noGrp="1"/>
          </p:cNvSpPr>
          <p:nvPr>
            <p:ph idx="1"/>
          </p:nvPr>
        </p:nvSpPr>
        <p:spPr>
          <a:xfrm>
            <a:off x="4449934" y="1896533"/>
            <a:ext cx="7157866" cy="3962266"/>
          </a:xfrm>
        </p:spPr>
        <p:txBody>
          <a:bodyPr>
            <a:normAutofit/>
          </a:bodyPr>
          <a:lstStyle/>
          <a:p>
            <a:pPr>
              <a:buClr>
                <a:srgbClr val="86B3D5"/>
              </a:buClr>
            </a:pPr>
            <a:r>
              <a:rPr lang="es-MX" b="1" dirty="0">
                <a:latin typeface="Calibri" panose="020F0502020204030204" pitchFamily="34" charset="0"/>
                <a:ea typeface="Calibri" panose="020F0502020204030204" pitchFamily="34" charset="0"/>
                <a:cs typeface="Calibri" panose="020F0502020204030204" pitchFamily="34" charset="0"/>
              </a:rPr>
              <a:t>"Si las puertas de la percepción se limpiaran, todo aparecería a los hombres como realmente es: infinito / Pero el hombre se ha recluido hasta no ver las cosas sino a través de las aberturas de su caverna.". </a:t>
            </a:r>
          </a:p>
          <a:p>
            <a:pPr marL="0" indent="0" algn="r">
              <a:buClr>
                <a:srgbClr val="86B3D5"/>
              </a:buClr>
              <a:buNone/>
            </a:pPr>
            <a:endParaRPr lang="es-MX" b="1" dirty="0">
              <a:latin typeface="Calibri" panose="020F0502020204030204" pitchFamily="34" charset="0"/>
              <a:ea typeface="Calibri" panose="020F0502020204030204" pitchFamily="34" charset="0"/>
              <a:cs typeface="Calibri" panose="020F0502020204030204" pitchFamily="34" charset="0"/>
            </a:endParaRPr>
          </a:p>
          <a:p>
            <a:pPr marL="0" indent="0" algn="r">
              <a:buClr>
                <a:srgbClr val="86B3D5"/>
              </a:buClr>
              <a:buNone/>
            </a:pPr>
            <a:r>
              <a:rPr lang="es-MX" b="1" dirty="0">
                <a:latin typeface="Calibri" panose="020F0502020204030204" pitchFamily="34" charset="0"/>
                <a:ea typeface="Calibri" panose="020F0502020204030204" pitchFamily="34" charset="0"/>
                <a:cs typeface="Calibri" panose="020F0502020204030204" pitchFamily="34" charset="0"/>
              </a:rPr>
              <a:t>William Blake,</a:t>
            </a:r>
            <a:r>
              <a:rPr lang="es-MX" b="1" i="1" dirty="0">
                <a:latin typeface="Calibri" panose="020F0502020204030204" pitchFamily="34" charset="0"/>
                <a:ea typeface="Calibri" panose="020F0502020204030204" pitchFamily="34" charset="0"/>
                <a:cs typeface="Calibri" panose="020F0502020204030204" pitchFamily="34" charset="0"/>
              </a:rPr>
              <a:t> Visión memorable</a:t>
            </a:r>
            <a:r>
              <a:rPr lang="es-MX" b="1" dirty="0">
                <a:latin typeface="Calibri" panose="020F0502020204030204" pitchFamily="34" charset="0"/>
                <a:ea typeface="Calibri" panose="020F0502020204030204" pitchFamily="34" charset="0"/>
                <a:cs typeface="Calibri" panose="020F0502020204030204" pitchFamily="34" charset="0"/>
              </a:rPr>
              <a:t> </a:t>
            </a:r>
          </a:p>
          <a:p>
            <a:pPr>
              <a:buClr>
                <a:srgbClr val="86B3D5"/>
              </a:buClr>
            </a:pPr>
            <a:endParaRPr lang="es-CL" dirty="0"/>
          </a:p>
        </p:txBody>
      </p:sp>
    </p:spTree>
    <p:extLst>
      <p:ext uri="{BB962C8B-B14F-4D97-AF65-F5344CB8AC3E}">
        <p14:creationId xmlns:p14="http://schemas.microsoft.com/office/powerpoint/2010/main" val="4138580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2D23AE2-95BB-1BDC-14B1-159C2C157D7A}"/>
              </a:ext>
            </a:extLst>
          </p:cNvPr>
          <p:cNvSpPr>
            <a:spLocks noGrp="1"/>
          </p:cNvSpPr>
          <p:nvPr>
            <p:ph type="title"/>
          </p:nvPr>
        </p:nvSpPr>
        <p:spPr>
          <a:xfrm>
            <a:off x="4449934" y="702156"/>
            <a:ext cx="7157865" cy="1013800"/>
          </a:xfrm>
        </p:spPr>
        <p:txBody>
          <a:bodyPr>
            <a:normAutofit/>
          </a:bodyPr>
          <a:lstStyle/>
          <a:p>
            <a:r>
              <a:rPr lang="es-CL">
                <a:solidFill>
                  <a:schemeClr val="accent1"/>
                </a:solidFill>
              </a:rPr>
              <a:t>LAS PUERTAS DE LA PERCEPCIÓN / ALDOUS HUXLEY</a:t>
            </a:r>
          </a:p>
        </p:txBody>
      </p:sp>
      <p:pic>
        <p:nvPicPr>
          <p:cNvPr id="2050" name="Picture 2" descr="Leído: Las Puertas de la Percepción de Aldous Huxley – De Barbas y Boinas">
            <a:extLst>
              <a:ext uri="{FF2B5EF4-FFF2-40B4-BE49-F238E27FC236}">
                <a16:creationId xmlns:a16="http://schemas.microsoft.com/office/drawing/2014/main" id="{323AC775-A031-C05F-8953-7780193C29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462" r="5281"/>
          <a:stretch>
            <a:fillRect/>
          </a:stretch>
        </p:blipFill>
        <p:spPr bwMode="auto">
          <a:xfrm>
            <a:off x="20" y="10"/>
            <a:ext cx="4131713" cy="6857989"/>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9934" y="457200"/>
            <a:ext cx="7223760" cy="91440"/>
          </a:xfrm>
          <a:prstGeom prst="rect">
            <a:avLst/>
          </a:prstGeom>
          <a:solidFill>
            <a:srgbClr val="F6FB76"/>
          </a:solidFill>
          <a:ln>
            <a:solidFill>
              <a:srgbClr val="F6FB76"/>
            </a:solid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 name="Marcador de contenido 2">
            <a:extLst>
              <a:ext uri="{FF2B5EF4-FFF2-40B4-BE49-F238E27FC236}">
                <a16:creationId xmlns:a16="http://schemas.microsoft.com/office/drawing/2014/main" id="{7DD494AA-9756-A31E-BFA0-DD2E219A2EAB}"/>
              </a:ext>
            </a:extLst>
          </p:cNvPr>
          <p:cNvSpPr>
            <a:spLocks noGrp="1"/>
          </p:cNvSpPr>
          <p:nvPr>
            <p:ph idx="1"/>
          </p:nvPr>
        </p:nvSpPr>
        <p:spPr>
          <a:xfrm>
            <a:off x="4449934" y="1896533"/>
            <a:ext cx="7157866" cy="3962266"/>
          </a:xfrm>
        </p:spPr>
        <p:txBody>
          <a:bodyPr>
            <a:normAutofit/>
          </a:bodyPr>
          <a:lstStyle/>
          <a:p>
            <a:pPr>
              <a:buClr>
                <a:srgbClr val="F6FB76"/>
              </a:buClr>
            </a:pPr>
            <a:r>
              <a:rPr lang="es-CL" sz="2400" dirty="0">
                <a:latin typeface="Calibri" panose="020F0502020204030204" pitchFamily="34" charset="0"/>
                <a:ea typeface="Calibri" panose="020F0502020204030204" pitchFamily="34" charset="0"/>
                <a:cs typeface="Calibri" panose="020F0502020204030204" pitchFamily="34" charset="0"/>
              </a:rPr>
              <a:t>… a menos que también se haya nacido visionario, médium o genio musical, ¿cómo podemos visitar los mundos en los que Blake, Swedenborg o Johann </a:t>
            </a:r>
            <a:r>
              <a:rPr lang="es-CL" sz="2400" dirty="0" err="1">
                <a:latin typeface="Calibri" panose="020F0502020204030204" pitchFamily="34" charset="0"/>
                <a:ea typeface="Calibri" panose="020F0502020204030204" pitchFamily="34" charset="0"/>
                <a:cs typeface="Calibri" panose="020F0502020204030204" pitchFamily="34" charset="0"/>
              </a:rPr>
              <a:t>Sebastian</a:t>
            </a:r>
            <a:r>
              <a:rPr lang="es-CL" sz="2400" dirty="0">
                <a:latin typeface="Calibri" panose="020F0502020204030204" pitchFamily="34" charset="0"/>
                <a:ea typeface="Calibri" panose="020F0502020204030204" pitchFamily="34" charset="0"/>
                <a:cs typeface="Calibri" panose="020F0502020204030204" pitchFamily="34" charset="0"/>
              </a:rPr>
              <a:t> Bach se sentían en su casa?</a:t>
            </a:r>
          </a:p>
        </p:txBody>
      </p:sp>
    </p:spTree>
    <p:extLst>
      <p:ext uri="{BB962C8B-B14F-4D97-AF65-F5344CB8AC3E}">
        <p14:creationId xmlns:p14="http://schemas.microsoft.com/office/powerpoint/2010/main" val="890364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879A26B8-6C4E-452B-ADD3-ED324A7AB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9B4167E1-E2B0-4192-8DA2-6967DDFF8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560996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C8B4B074-174C-1782-0C6B-67277461C156}"/>
              </a:ext>
            </a:extLst>
          </p:cNvPr>
          <p:cNvSpPr>
            <a:spLocks noGrp="1"/>
          </p:cNvSpPr>
          <p:nvPr>
            <p:ph type="title"/>
          </p:nvPr>
        </p:nvSpPr>
        <p:spPr>
          <a:xfrm>
            <a:off x="762121" y="960723"/>
            <a:ext cx="4968489" cy="1013800"/>
          </a:xfrm>
        </p:spPr>
        <p:txBody>
          <a:bodyPr>
            <a:normAutofit/>
          </a:bodyPr>
          <a:lstStyle/>
          <a:p>
            <a:endParaRPr lang="es-CL">
              <a:solidFill>
                <a:srgbClr val="FFFFFF"/>
              </a:solidFill>
            </a:endParaRPr>
          </a:p>
        </p:txBody>
      </p:sp>
      <p:sp>
        <p:nvSpPr>
          <p:cNvPr id="5131" name="Rectangle 5130">
            <a:extLst>
              <a:ext uri="{FF2B5EF4-FFF2-40B4-BE49-F238E27FC236}">
                <a16:creationId xmlns:a16="http://schemas.microsoft.com/office/drawing/2014/main" id="{D03E4FEE-2E6A-44AB-B6BA-C1AD0CD6D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560581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5133" name="Rectangle 5132">
            <a:extLst>
              <a:ext uri="{FF2B5EF4-FFF2-40B4-BE49-F238E27FC236}">
                <a16:creationId xmlns:a16="http://schemas.microsoft.com/office/drawing/2014/main" id="{0817EB59-13B3-43DA-9B91-A7CC174A6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4318" y="457200"/>
            <a:ext cx="5600007"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 name="Marcador de contenido 2">
            <a:extLst>
              <a:ext uri="{FF2B5EF4-FFF2-40B4-BE49-F238E27FC236}">
                <a16:creationId xmlns:a16="http://schemas.microsoft.com/office/drawing/2014/main" id="{E0D3092C-BA20-1164-8396-9AEAFE79052E}"/>
              </a:ext>
            </a:extLst>
          </p:cNvPr>
          <p:cNvSpPr>
            <a:spLocks noGrp="1"/>
          </p:cNvSpPr>
          <p:nvPr>
            <p:ph idx="1"/>
          </p:nvPr>
        </p:nvSpPr>
        <p:spPr>
          <a:xfrm>
            <a:off x="783387" y="2254102"/>
            <a:ext cx="4947221" cy="3650344"/>
          </a:xfrm>
        </p:spPr>
        <p:txBody>
          <a:bodyPr>
            <a:normAutofit/>
          </a:bodyPr>
          <a:lstStyle/>
          <a:p>
            <a:pPr marL="0" indent="0">
              <a:buNone/>
            </a:pPr>
            <a:r>
              <a:rPr lang="es-CL" sz="2400" dirty="0">
                <a:solidFill>
                  <a:srgbClr val="FFFFFF"/>
                </a:solidFill>
              </a:rPr>
              <a:t>“Todos los grandes místicos van por el mundo con una lupa: ven una pulga como un gigante, tal vez como un ogro.”</a:t>
            </a:r>
          </a:p>
          <a:p>
            <a:pPr marL="0" indent="0">
              <a:buNone/>
            </a:pPr>
            <a:endParaRPr lang="es-CL" dirty="0">
              <a:solidFill>
                <a:srgbClr val="FFFFFF"/>
              </a:solidFill>
            </a:endParaRPr>
          </a:p>
          <a:p>
            <a:pPr marL="0" indent="0" algn="r">
              <a:buNone/>
            </a:pPr>
            <a:r>
              <a:rPr lang="es-CL" dirty="0">
                <a:solidFill>
                  <a:srgbClr val="FFFFFF"/>
                </a:solidFill>
              </a:rPr>
              <a:t>G. K. Chesterton</a:t>
            </a:r>
          </a:p>
        </p:txBody>
      </p:sp>
      <p:pic>
        <p:nvPicPr>
          <p:cNvPr id="5122" name="Picture 2">
            <a:extLst>
              <a:ext uri="{FF2B5EF4-FFF2-40B4-BE49-F238E27FC236}">
                <a16:creationId xmlns:a16="http://schemas.microsoft.com/office/drawing/2014/main" id="{45F2D9C4-EBA7-D7C3-8016-D91FD57DD12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1154" y="960723"/>
            <a:ext cx="3746334" cy="494565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8262F7F4-67F8-127B-96CD-EAB4E49F2D05}"/>
              </a:ext>
            </a:extLst>
          </p:cNvPr>
          <p:cNvSpPr txBox="1"/>
          <p:nvPr/>
        </p:nvSpPr>
        <p:spPr>
          <a:xfrm>
            <a:off x="7184571" y="6063285"/>
            <a:ext cx="4071257" cy="369332"/>
          </a:xfrm>
          <a:prstGeom prst="rect">
            <a:avLst/>
          </a:prstGeom>
          <a:noFill/>
        </p:spPr>
        <p:txBody>
          <a:bodyPr wrap="square">
            <a:spAutoFit/>
          </a:bodyPr>
          <a:lstStyle/>
          <a:p>
            <a:r>
              <a:rPr lang="en-US" b="0" i="1" dirty="0">
                <a:solidFill>
                  <a:srgbClr val="202122"/>
                </a:solidFill>
                <a:effectLst/>
                <a:latin typeface="Arial" panose="020B0604020202020204" pitchFamily="34" charset="0"/>
              </a:rPr>
              <a:t>The Ghost of a Flea</a:t>
            </a:r>
            <a:r>
              <a:rPr lang="en-US" b="0" i="0" dirty="0">
                <a:solidFill>
                  <a:srgbClr val="202122"/>
                </a:solidFill>
                <a:effectLst/>
                <a:latin typeface="Arial" panose="020B0604020202020204" pitchFamily="34" charset="0"/>
              </a:rPr>
              <a:t>, c. 1819–20.</a:t>
            </a:r>
            <a:endParaRPr lang="es-CL" dirty="0"/>
          </a:p>
        </p:txBody>
      </p:sp>
    </p:spTree>
    <p:extLst>
      <p:ext uri="{BB962C8B-B14F-4D97-AF65-F5344CB8AC3E}">
        <p14:creationId xmlns:p14="http://schemas.microsoft.com/office/powerpoint/2010/main" val="285295562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79C1CF-80B6-4760-0612-2598DB3219D7}"/>
              </a:ext>
            </a:extLst>
          </p:cNvPr>
          <p:cNvSpPr>
            <a:spLocks noGrp="1"/>
          </p:cNvSpPr>
          <p:nvPr>
            <p:ph type="title"/>
          </p:nvPr>
        </p:nvSpPr>
        <p:spPr/>
        <p:txBody>
          <a:bodyPr/>
          <a:lstStyle/>
          <a:p>
            <a:r>
              <a:rPr lang="es-CL" dirty="0"/>
              <a:t>ARGUMENTO (FRAGMENTO)</a:t>
            </a:r>
          </a:p>
        </p:txBody>
      </p:sp>
      <p:sp>
        <p:nvSpPr>
          <p:cNvPr id="3" name="Marcador de contenido 2">
            <a:extLst>
              <a:ext uri="{FF2B5EF4-FFF2-40B4-BE49-F238E27FC236}">
                <a16:creationId xmlns:a16="http://schemas.microsoft.com/office/drawing/2014/main" id="{80C10141-0E1B-1F8C-97DB-883C2511FF66}"/>
              </a:ext>
            </a:extLst>
          </p:cNvPr>
          <p:cNvSpPr>
            <a:spLocks noGrp="1"/>
          </p:cNvSpPr>
          <p:nvPr>
            <p:ph idx="1"/>
          </p:nvPr>
        </p:nvSpPr>
        <p:spPr>
          <a:xfrm>
            <a:off x="428793" y="2234924"/>
            <a:ext cx="5514807" cy="3678303"/>
          </a:xfrm>
        </p:spPr>
        <p:txBody>
          <a:bodyPr>
            <a:normAutofit/>
          </a:bodyPr>
          <a:lstStyle/>
          <a:p>
            <a:pPr marL="0" indent="0">
              <a:buNone/>
            </a:pPr>
            <a:r>
              <a:rPr lang="es-MX" sz="2400" dirty="0"/>
              <a:t>Sin contrarios no hay progreso. Atracción y repulsión, razón y energía, amor y odio son necesarios </a:t>
            </a:r>
            <a:r>
              <a:rPr lang="es-CL" sz="2400" dirty="0"/>
              <a:t>la existencia humana.</a:t>
            </a:r>
          </a:p>
          <a:p>
            <a:pPr marL="0" indent="0">
              <a:buNone/>
            </a:pPr>
            <a:r>
              <a:rPr lang="es-MX" sz="2400" dirty="0"/>
              <a:t>Brota de esos contrarios lo que las religiones llaman el Bien y el Mal. El Bien es el elemento pasivo sumiso a la Razón. El Mal es el activo que brota de la energía.</a:t>
            </a:r>
          </a:p>
          <a:p>
            <a:pPr marL="0" indent="0">
              <a:buNone/>
            </a:pPr>
            <a:r>
              <a:rPr lang="es-MX" sz="2400" dirty="0"/>
              <a:t>Bien es Cielo. Mal es Infierno.</a:t>
            </a:r>
            <a:endParaRPr lang="es-CL" sz="2400" dirty="0"/>
          </a:p>
        </p:txBody>
      </p:sp>
      <p:pic>
        <p:nvPicPr>
          <p:cNvPr id="4098" name="Picture 2" descr="Illustrated manuscript of page 2 of The Marriage of Heaven and Hell titled the Argument">
            <a:extLst>
              <a:ext uri="{FF2B5EF4-FFF2-40B4-BE49-F238E27FC236}">
                <a16:creationId xmlns:a16="http://schemas.microsoft.com/office/drawing/2014/main" id="{AD578162-3AA3-5D16-4E4D-02F9A4593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702156"/>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621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Fire and smoke">
            <a:extLst>
              <a:ext uri="{FF2B5EF4-FFF2-40B4-BE49-F238E27FC236}">
                <a16:creationId xmlns:a16="http://schemas.microsoft.com/office/drawing/2014/main" id="{ABA9B114-AC37-9501-DFA7-BF5B61F311FF}"/>
              </a:ext>
            </a:extLst>
          </p:cNvPr>
          <p:cNvPicPr>
            <a:picLocks noChangeAspect="1"/>
          </p:cNvPicPr>
          <p:nvPr/>
        </p:nvPicPr>
        <p:blipFill>
          <a:blip r:embed="rId2"/>
          <a:srcRect t="15685" b="45"/>
          <a:stretch>
            <a:fillRect/>
          </a:stretch>
        </p:blipFill>
        <p:spPr>
          <a:xfrm>
            <a:off x="20" y="10"/>
            <a:ext cx="12191980" cy="6857990"/>
          </a:xfrm>
          <a:prstGeom prst="rect">
            <a:avLst/>
          </a:prstGeom>
        </p:spPr>
      </p:pic>
      <p:grpSp>
        <p:nvGrpSpPr>
          <p:cNvPr id="11" name="Group 10">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2" name="Rectangle 11">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3" name="Rectangle 12">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grpSp>
      <p:sp>
        <p:nvSpPr>
          <p:cNvPr id="2" name="Título 1">
            <a:extLst>
              <a:ext uri="{FF2B5EF4-FFF2-40B4-BE49-F238E27FC236}">
                <a16:creationId xmlns:a16="http://schemas.microsoft.com/office/drawing/2014/main" id="{7B6CFB4A-D301-990C-9096-2FDF2AE64161}"/>
              </a:ext>
            </a:extLst>
          </p:cNvPr>
          <p:cNvSpPr>
            <a:spLocks noGrp="1"/>
          </p:cNvSpPr>
          <p:nvPr>
            <p:ph type="title"/>
          </p:nvPr>
        </p:nvSpPr>
        <p:spPr>
          <a:xfrm>
            <a:off x="584200" y="1006956"/>
            <a:ext cx="3412067" cy="1372177"/>
          </a:xfrm>
        </p:spPr>
        <p:txBody>
          <a:bodyPr anchor="ctr">
            <a:normAutofit/>
          </a:bodyPr>
          <a:lstStyle/>
          <a:p>
            <a:r>
              <a:rPr lang="es-CL">
                <a:solidFill>
                  <a:srgbClr val="FFFFFF"/>
                </a:solidFill>
              </a:rPr>
              <a:t>Proverbios de blake</a:t>
            </a:r>
          </a:p>
        </p:txBody>
      </p:sp>
      <p:sp>
        <p:nvSpPr>
          <p:cNvPr id="3" name="Marcador de contenido 2">
            <a:extLst>
              <a:ext uri="{FF2B5EF4-FFF2-40B4-BE49-F238E27FC236}">
                <a16:creationId xmlns:a16="http://schemas.microsoft.com/office/drawing/2014/main" id="{4B47856A-BCE4-0F7D-4060-62D3BAC963D3}"/>
              </a:ext>
            </a:extLst>
          </p:cNvPr>
          <p:cNvSpPr>
            <a:spLocks noGrp="1"/>
          </p:cNvSpPr>
          <p:nvPr>
            <p:ph idx="1"/>
          </p:nvPr>
        </p:nvSpPr>
        <p:spPr>
          <a:xfrm>
            <a:off x="581193" y="2438399"/>
            <a:ext cx="3415074" cy="3564467"/>
          </a:xfrm>
        </p:spPr>
        <p:txBody>
          <a:bodyPr>
            <a:normAutofit/>
          </a:bodyPr>
          <a:lstStyle/>
          <a:p>
            <a:pPr marL="0" indent="0">
              <a:buNone/>
            </a:pPr>
            <a:r>
              <a:rPr lang="es-MX">
                <a:solidFill>
                  <a:srgbClr val="FFFFFF"/>
                </a:solidFill>
              </a:rPr>
              <a:t>Este Ángel vuelto demonio, es mi amigo íntimo: </a:t>
            </a:r>
            <a:r>
              <a:rPr lang="es-CL">
                <a:solidFill>
                  <a:srgbClr val="FFFFFF"/>
                </a:solidFill>
              </a:rPr>
              <a:t>juntos leemos la Biblia en su sentido infernal o diabólico </a:t>
            </a:r>
            <a:r>
              <a:rPr lang="es-MX">
                <a:solidFill>
                  <a:srgbClr val="FFFFFF"/>
                </a:solidFill>
              </a:rPr>
              <a:t>que el mundo conocerá si se conduce bien.</a:t>
            </a:r>
          </a:p>
          <a:p>
            <a:pPr marL="0" indent="0">
              <a:buNone/>
            </a:pPr>
            <a:r>
              <a:rPr lang="es-MX">
                <a:solidFill>
                  <a:srgbClr val="FFFFFF"/>
                </a:solidFill>
              </a:rPr>
              <a:t>También tengo la Biblia del Infierno que el mundo tendrá </a:t>
            </a:r>
            <a:r>
              <a:rPr lang="es-CL">
                <a:solidFill>
                  <a:srgbClr val="FFFFFF"/>
                </a:solidFill>
              </a:rPr>
              <a:t>quiéralo o no.</a:t>
            </a:r>
          </a:p>
        </p:txBody>
      </p:sp>
    </p:spTree>
    <p:extLst>
      <p:ext uri="{BB962C8B-B14F-4D97-AF65-F5344CB8AC3E}">
        <p14:creationId xmlns:p14="http://schemas.microsoft.com/office/powerpoint/2010/main" val="11511619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E635AD-D207-CAC1-BBAD-799762454C5C}"/>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333546BD-BD43-AB4F-EB97-C1C17CF0A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A5A2C16-EF3A-6A23-7559-352009642340}"/>
              </a:ext>
            </a:extLst>
          </p:cNvPr>
          <p:cNvSpPr>
            <a:spLocks noGrp="1"/>
          </p:cNvSpPr>
          <p:nvPr>
            <p:ph type="title"/>
          </p:nvPr>
        </p:nvSpPr>
        <p:spPr>
          <a:xfrm>
            <a:off x="4449934" y="702156"/>
            <a:ext cx="7157865" cy="1013800"/>
          </a:xfrm>
        </p:spPr>
        <p:txBody>
          <a:bodyPr>
            <a:normAutofit/>
          </a:bodyPr>
          <a:lstStyle/>
          <a:p>
            <a:r>
              <a:rPr lang="es-CL" dirty="0" err="1">
                <a:solidFill>
                  <a:schemeClr val="accent1"/>
                </a:solidFill>
              </a:rPr>
              <a:t>URIZeN</a:t>
            </a:r>
            <a:endParaRPr lang="es-CL" dirty="0">
              <a:solidFill>
                <a:schemeClr val="accent1"/>
              </a:solidFill>
            </a:endParaRPr>
          </a:p>
        </p:txBody>
      </p:sp>
      <p:pic>
        <p:nvPicPr>
          <p:cNvPr id="3074" name="Picture 2">
            <a:extLst>
              <a:ext uri="{FF2B5EF4-FFF2-40B4-BE49-F238E27FC236}">
                <a16:creationId xmlns:a16="http://schemas.microsoft.com/office/drawing/2014/main" id="{E33F6C4A-F451-4B1A-27E1-6D285FD8212E}"/>
              </a:ext>
            </a:extLst>
          </p:cNvPr>
          <p:cNvPicPr>
            <a:picLocks noChangeAspect="1" noChangeArrowheads="1"/>
          </p:cNvPicPr>
          <p:nvPr/>
        </p:nvPicPr>
        <p:blipFill>
          <a:blip r:embed="rId2"/>
          <a:srcRect l="9155" r="9155"/>
          <a:stretch>
            <a:fillRect/>
          </a:stretch>
        </p:blipFill>
        <p:spPr bwMode="auto">
          <a:xfrm>
            <a:off x="20" y="10"/>
            <a:ext cx="4131713" cy="6857989"/>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7E3A5934-C888-F731-D3F0-2F3F31915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9934" y="457200"/>
            <a:ext cx="7223760" cy="91440"/>
          </a:xfrm>
          <a:prstGeom prst="rect">
            <a:avLst/>
          </a:prstGeom>
          <a:solidFill>
            <a:srgbClr val="CAC742"/>
          </a:solidFill>
          <a:ln>
            <a:solidFill>
              <a:srgbClr val="CAC742"/>
            </a:solid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 name="Marcador de contenido 2">
            <a:extLst>
              <a:ext uri="{FF2B5EF4-FFF2-40B4-BE49-F238E27FC236}">
                <a16:creationId xmlns:a16="http://schemas.microsoft.com/office/drawing/2014/main" id="{8A6AC3D1-9CF3-F38A-DA6A-411EBEAB7DD5}"/>
              </a:ext>
            </a:extLst>
          </p:cNvPr>
          <p:cNvSpPr>
            <a:spLocks noGrp="1"/>
          </p:cNvSpPr>
          <p:nvPr>
            <p:ph idx="1"/>
          </p:nvPr>
        </p:nvSpPr>
        <p:spPr>
          <a:xfrm>
            <a:off x="4449934" y="1896533"/>
            <a:ext cx="7157866" cy="3962266"/>
          </a:xfrm>
        </p:spPr>
        <p:txBody>
          <a:bodyPr>
            <a:normAutofit/>
          </a:bodyPr>
          <a:lstStyle/>
          <a:p>
            <a:pPr algn="just">
              <a:lnSpc>
                <a:spcPct val="90000"/>
              </a:lnSpc>
              <a:buClr>
                <a:srgbClr val="CAC742"/>
              </a:buClr>
            </a:pPr>
            <a:r>
              <a:rPr lang="es-MX" sz="2400" i="1" dirty="0" err="1">
                <a:latin typeface="Calibri" panose="020F0502020204030204" pitchFamily="34" charset="0"/>
                <a:ea typeface="Calibri" panose="020F0502020204030204" pitchFamily="34" charset="0"/>
                <a:cs typeface="Calibri" panose="020F0502020204030204" pitchFamily="34" charset="0"/>
              </a:rPr>
              <a:t>The</a:t>
            </a:r>
            <a:r>
              <a:rPr lang="es-MX" sz="2400" i="1" dirty="0">
                <a:latin typeface="Calibri" panose="020F0502020204030204" pitchFamily="34" charset="0"/>
                <a:ea typeface="Calibri" panose="020F0502020204030204" pitchFamily="34" charset="0"/>
                <a:cs typeface="Calibri" panose="020F0502020204030204" pitchFamily="34" charset="0"/>
              </a:rPr>
              <a:t> </a:t>
            </a:r>
            <a:r>
              <a:rPr lang="es-MX" sz="2400" i="1" dirty="0" err="1">
                <a:latin typeface="Calibri" panose="020F0502020204030204" pitchFamily="34" charset="0"/>
                <a:ea typeface="Calibri" panose="020F0502020204030204" pitchFamily="34" charset="0"/>
                <a:cs typeface="Calibri" panose="020F0502020204030204" pitchFamily="34" charset="0"/>
              </a:rPr>
              <a:t>Ancient</a:t>
            </a:r>
            <a:r>
              <a:rPr lang="es-MX" sz="2400" i="1" dirty="0">
                <a:latin typeface="Calibri" panose="020F0502020204030204" pitchFamily="34" charset="0"/>
                <a:ea typeface="Calibri" panose="020F0502020204030204" pitchFamily="34" charset="0"/>
                <a:cs typeface="Calibri" panose="020F0502020204030204" pitchFamily="34" charset="0"/>
              </a:rPr>
              <a:t> </a:t>
            </a:r>
            <a:r>
              <a:rPr lang="es-MX" sz="2400" i="1" dirty="0" err="1">
                <a:latin typeface="Calibri" panose="020F0502020204030204" pitchFamily="34" charset="0"/>
                <a:ea typeface="Calibri" panose="020F0502020204030204" pitchFamily="34" charset="0"/>
                <a:cs typeface="Calibri" panose="020F0502020204030204" pitchFamily="34" charset="0"/>
              </a:rPr>
              <a:t>of</a:t>
            </a:r>
            <a:r>
              <a:rPr lang="es-MX" sz="2400" i="1" dirty="0">
                <a:latin typeface="Calibri" panose="020F0502020204030204" pitchFamily="34" charset="0"/>
                <a:ea typeface="Calibri" panose="020F0502020204030204" pitchFamily="34" charset="0"/>
                <a:cs typeface="Calibri" panose="020F0502020204030204" pitchFamily="34" charset="0"/>
              </a:rPr>
              <a:t> </a:t>
            </a:r>
            <a:r>
              <a:rPr lang="es-MX" sz="2400" i="1" dirty="0" err="1">
                <a:latin typeface="Calibri" panose="020F0502020204030204" pitchFamily="34" charset="0"/>
                <a:ea typeface="Calibri" panose="020F0502020204030204" pitchFamily="34" charset="0"/>
                <a:cs typeface="Calibri" panose="020F0502020204030204" pitchFamily="34" charset="0"/>
              </a:rPr>
              <a:t>Days</a:t>
            </a:r>
            <a:r>
              <a:rPr lang="es-MX" sz="2400" i="1" dirty="0">
                <a:latin typeface="Calibri" panose="020F0502020204030204" pitchFamily="34" charset="0"/>
                <a:ea typeface="Calibri" panose="020F0502020204030204" pitchFamily="34" charset="0"/>
                <a:cs typeface="Calibri" panose="020F0502020204030204" pitchFamily="34" charset="0"/>
              </a:rPr>
              <a:t> </a:t>
            </a:r>
            <a:r>
              <a:rPr lang="es-MX" sz="2400" i="1" dirty="0" err="1">
                <a:latin typeface="Calibri" panose="020F0502020204030204" pitchFamily="34" charset="0"/>
                <a:ea typeface="Calibri" panose="020F0502020204030204" pitchFamily="34" charset="0"/>
                <a:cs typeface="Calibri" panose="020F0502020204030204" pitchFamily="34" charset="0"/>
              </a:rPr>
              <a:t>setting</a:t>
            </a:r>
            <a:r>
              <a:rPr lang="es-MX" sz="2400" i="1" dirty="0">
                <a:latin typeface="Calibri" panose="020F0502020204030204" pitchFamily="34" charset="0"/>
                <a:ea typeface="Calibri" panose="020F0502020204030204" pitchFamily="34" charset="0"/>
                <a:cs typeface="Calibri" panose="020F0502020204030204" pitchFamily="34" charset="0"/>
              </a:rPr>
              <a:t> a </a:t>
            </a:r>
            <a:r>
              <a:rPr lang="es-MX" sz="2400" i="1" dirty="0" err="1">
                <a:latin typeface="Calibri" panose="020F0502020204030204" pitchFamily="34" charset="0"/>
                <a:ea typeface="Calibri" panose="020F0502020204030204" pitchFamily="34" charset="0"/>
                <a:cs typeface="Calibri" panose="020F0502020204030204" pitchFamily="34" charset="0"/>
              </a:rPr>
              <a:t>Compass</a:t>
            </a:r>
            <a:r>
              <a:rPr lang="es-MX" sz="2400" i="1" dirty="0">
                <a:latin typeface="Calibri" panose="020F0502020204030204" pitchFamily="34" charset="0"/>
                <a:ea typeface="Calibri" panose="020F0502020204030204" pitchFamily="34" charset="0"/>
                <a:cs typeface="Calibri" panose="020F0502020204030204" pitchFamily="34" charset="0"/>
              </a:rPr>
              <a:t> </a:t>
            </a:r>
            <a:r>
              <a:rPr lang="es-MX" sz="2400" i="1" dirty="0" err="1">
                <a:latin typeface="Calibri" panose="020F0502020204030204" pitchFamily="34" charset="0"/>
                <a:ea typeface="Calibri" panose="020F0502020204030204" pitchFamily="34" charset="0"/>
                <a:cs typeface="Calibri" panose="020F0502020204030204" pitchFamily="34" charset="0"/>
              </a:rPr>
              <a:t>to</a:t>
            </a:r>
            <a:r>
              <a:rPr lang="es-MX" sz="2400" i="1" dirty="0">
                <a:latin typeface="Calibri" panose="020F0502020204030204" pitchFamily="34" charset="0"/>
                <a:ea typeface="Calibri" panose="020F0502020204030204" pitchFamily="34" charset="0"/>
                <a:cs typeface="Calibri" panose="020F0502020204030204" pitchFamily="34" charset="0"/>
              </a:rPr>
              <a:t> </a:t>
            </a:r>
            <a:r>
              <a:rPr lang="es-MX" sz="2400" i="1" dirty="0" err="1">
                <a:latin typeface="Calibri" panose="020F0502020204030204" pitchFamily="34" charset="0"/>
                <a:ea typeface="Calibri" panose="020F0502020204030204" pitchFamily="34" charset="0"/>
                <a:cs typeface="Calibri" panose="020F0502020204030204" pitchFamily="34" charset="0"/>
              </a:rPr>
              <a:t>the</a:t>
            </a:r>
            <a:r>
              <a:rPr lang="es-MX" sz="2400" i="1" dirty="0">
                <a:latin typeface="Calibri" panose="020F0502020204030204" pitchFamily="34" charset="0"/>
                <a:ea typeface="Calibri" panose="020F0502020204030204" pitchFamily="34" charset="0"/>
                <a:cs typeface="Calibri" panose="020F0502020204030204" pitchFamily="34" charset="0"/>
              </a:rPr>
              <a:t> </a:t>
            </a:r>
            <a:r>
              <a:rPr lang="es-MX" sz="2400" i="1" dirty="0" err="1">
                <a:latin typeface="Calibri" panose="020F0502020204030204" pitchFamily="34" charset="0"/>
                <a:ea typeface="Calibri" panose="020F0502020204030204" pitchFamily="34" charset="0"/>
                <a:cs typeface="Calibri" panose="020F0502020204030204" pitchFamily="34" charset="0"/>
              </a:rPr>
              <a:t>Earth</a:t>
            </a:r>
            <a:r>
              <a:rPr lang="es-MX" sz="2400" dirty="0">
                <a:latin typeface="Calibri" panose="020F0502020204030204" pitchFamily="34" charset="0"/>
                <a:ea typeface="Calibri" panose="020F0502020204030204" pitchFamily="34" charset="0"/>
                <a:cs typeface="Calibri" panose="020F0502020204030204" pitchFamily="34" charset="0"/>
              </a:rPr>
              <a:t> ("el anciano de los días mide la Tierra con un compás"), frontispicio de la copia K de </a:t>
            </a:r>
            <a:r>
              <a:rPr lang="es-MX" sz="2400" i="1" dirty="0" err="1">
                <a:latin typeface="Calibri" panose="020F0502020204030204" pitchFamily="34" charset="0"/>
                <a:ea typeface="Calibri" panose="020F0502020204030204" pitchFamily="34" charset="0"/>
                <a:cs typeface="Calibri" panose="020F0502020204030204" pitchFamily="34" charset="0"/>
              </a:rPr>
              <a:t>Europe</a:t>
            </a:r>
            <a:r>
              <a:rPr lang="es-MX" sz="2400" i="1" dirty="0">
                <a:latin typeface="Calibri" panose="020F0502020204030204" pitchFamily="34" charset="0"/>
                <a:ea typeface="Calibri" panose="020F0502020204030204" pitchFamily="34" charset="0"/>
                <a:cs typeface="Calibri" panose="020F0502020204030204" pitchFamily="34" charset="0"/>
              </a:rPr>
              <a:t> a </a:t>
            </a:r>
            <a:r>
              <a:rPr lang="es-MX" sz="2400" i="1" dirty="0" err="1">
                <a:latin typeface="Calibri" panose="020F0502020204030204" pitchFamily="34" charset="0"/>
                <a:ea typeface="Calibri" panose="020F0502020204030204" pitchFamily="34" charset="0"/>
                <a:cs typeface="Calibri" panose="020F0502020204030204" pitchFamily="34" charset="0"/>
              </a:rPr>
              <a:t>Prophecy</a:t>
            </a:r>
            <a:r>
              <a:rPr lang="es-MX" sz="2400" dirty="0">
                <a:latin typeface="Calibri" panose="020F0502020204030204" pitchFamily="34" charset="0"/>
                <a:ea typeface="Calibri" panose="020F0502020204030204" pitchFamily="34" charset="0"/>
                <a:cs typeface="Calibri" panose="020F0502020204030204" pitchFamily="34" charset="0"/>
              </a:rPr>
              <a:t>, 1821</a:t>
            </a:r>
            <a:br>
              <a:rPr lang="es-MX" dirty="0">
                <a:latin typeface="Calibri" panose="020F0502020204030204" pitchFamily="34" charset="0"/>
                <a:ea typeface="Calibri" panose="020F0502020204030204" pitchFamily="34" charset="0"/>
                <a:cs typeface="Calibri" panose="020F0502020204030204" pitchFamily="34" charset="0"/>
              </a:rPr>
            </a:br>
            <a:endParaRPr lang="es-MX" dirty="0">
              <a:latin typeface="Calibri" panose="020F0502020204030204" pitchFamily="34" charset="0"/>
              <a:ea typeface="Calibri" panose="020F0502020204030204" pitchFamily="34" charset="0"/>
              <a:cs typeface="Calibri" panose="020F0502020204030204" pitchFamily="34" charset="0"/>
            </a:endParaRPr>
          </a:p>
          <a:p>
            <a:pPr algn="just">
              <a:lnSpc>
                <a:spcPct val="90000"/>
              </a:lnSpc>
              <a:buClr>
                <a:srgbClr val="CAC742"/>
              </a:buClr>
            </a:pPr>
            <a:r>
              <a:rPr lang="es-MX" sz="2400" dirty="0">
                <a:latin typeface="Calibri" panose="020F0502020204030204" pitchFamily="34" charset="0"/>
                <a:ea typeface="Calibri" panose="020F0502020204030204" pitchFamily="34" charset="0"/>
                <a:cs typeface="Calibri" panose="020F0502020204030204" pitchFamily="34" charset="0"/>
              </a:rPr>
              <a:t>Muestra a </a:t>
            </a:r>
            <a:r>
              <a:rPr lang="es-MX" sz="2400" dirty="0" err="1">
                <a:latin typeface="Calibri" panose="020F0502020204030204" pitchFamily="34" charset="0"/>
                <a:ea typeface="Calibri" panose="020F0502020204030204" pitchFamily="34" charset="0"/>
                <a:cs typeface="Calibri" panose="020F0502020204030204" pitchFamily="34" charset="0"/>
              </a:rPr>
              <a:t>Urizen</a:t>
            </a:r>
            <a:r>
              <a:rPr lang="es-MX" sz="2400" dirty="0">
                <a:latin typeface="Calibri" panose="020F0502020204030204" pitchFamily="34" charset="0"/>
                <a:ea typeface="Calibri" panose="020F0502020204030204" pitchFamily="34" charset="0"/>
                <a:cs typeface="Calibri" panose="020F0502020204030204" pitchFamily="34" charset="0"/>
              </a:rPr>
              <a:t>, la encarnación de la sabiduría convencional y la ley en el particular universo mitológico de Blake.</a:t>
            </a:r>
            <a:endParaRPr lang="es-CL" dirty="0">
              <a:latin typeface="Calibri" panose="020F0502020204030204" pitchFamily="34" charset="0"/>
              <a:ea typeface="Calibri" panose="020F0502020204030204" pitchFamily="34" charset="0"/>
              <a:cs typeface="Calibri" panose="020F0502020204030204" pitchFamily="34" charset="0"/>
            </a:endParaRPr>
          </a:p>
          <a:p>
            <a:pPr>
              <a:lnSpc>
                <a:spcPct val="90000"/>
              </a:lnSpc>
              <a:buClr>
                <a:srgbClr val="CAC742"/>
              </a:buClr>
            </a:pPr>
            <a:endParaRPr lang="es-CL" sz="1500" dirty="0"/>
          </a:p>
        </p:txBody>
      </p:sp>
    </p:spTree>
    <p:extLst>
      <p:ext uri="{BB962C8B-B14F-4D97-AF65-F5344CB8AC3E}">
        <p14:creationId xmlns:p14="http://schemas.microsoft.com/office/powerpoint/2010/main" val="3829114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59976" y="551329"/>
            <a:ext cx="6302188" cy="2387600"/>
          </a:xfrm>
        </p:spPr>
        <p:txBody>
          <a:bodyPr/>
          <a:lstStyle/>
          <a:p>
            <a:r>
              <a:rPr lang="es-MX" b="1" dirty="0">
                <a:solidFill>
                  <a:srgbClr val="FFFF00"/>
                </a:solidFill>
                <a:effectLst>
                  <a:outerShdw blurRad="38100" dist="38100" dir="2700000" algn="tl">
                    <a:srgbClr val="000000">
                      <a:alpha val="43137"/>
                    </a:srgbClr>
                  </a:outerShdw>
                </a:effectLst>
              </a:rPr>
              <a:t>Poetas malditos</a:t>
            </a:r>
          </a:p>
        </p:txBody>
      </p:sp>
      <p:sp>
        <p:nvSpPr>
          <p:cNvPr id="3" name="Subtítulo 2"/>
          <p:cNvSpPr>
            <a:spLocks noGrp="1"/>
          </p:cNvSpPr>
          <p:nvPr>
            <p:ph type="subTitle" idx="1"/>
          </p:nvPr>
        </p:nvSpPr>
        <p:spPr>
          <a:xfrm>
            <a:off x="421341" y="3408829"/>
            <a:ext cx="6140823" cy="1655762"/>
          </a:xfrm>
        </p:spPr>
        <p:txBody>
          <a:bodyPr>
            <a:normAutofit lnSpcReduction="10000"/>
          </a:bodyPr>
          <a:lstStyle/>
          <a:p>
            <a:r>
              <a:rPr lang="es-MX" sz="3600" dirty="0">
                <a:solidFill>
                  <a:schemeClr val="bg1"/>
                </a:solidFill>
              </a:rPr>
              <a:t>Charles Baudelaire, pintor de la vida moderna</a:t>
            </a:r>
          </a:p>
        </p:txBody>
      </p:sp>
      <p:pic>
        <p:nvPicPr>
          <p:cNvPr id="5122" name="Picture 2" descr="http://www.mascultura.mx/sites/default/files/Baudelaire-H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5475" y="1235075"/>
            <a:ext cx="4733925" cy="4733925"/>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200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D1434"/>
        </a:solidFill>
        <a:effectLst/>
      </p:bgPr>
    </p:bg>
    <p:spTree>
      <p:nvGrpSpPr>
        <p:cNvPr id="1" name=""/>
        <p:cNvGrpSpPr/>
        <p:nvPr/>
      </p:nvGrpSpPr>
      <p:grpSpPr>
        <a:xfrm>
          <a:off x="0" y="0"/>
          <a:ext cx="0" cy="0"/>
          <a:chOff x="0" y="0"/>
          <a:chExt cx="0" cy="0"/>
        </a:xfrm>
      </p:grpSpPr>
      <p:pic>
        <p:nvPicPr>
          <p:cNvPr id="5122" name="Picture 2" descr="http://www.mascultura.mx/sites/default/files/Baudelaire-H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1532" y="781050"/>
            <a:ext cx="5813425" cy="5813425"/>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6" name="Llamada rectangular 5"/>
          <p:cNvSpPr/>
          <p:nvPr/>
        </p:nvSpPr>
        <p:spPr>
          <a:xfrm>
            <a:off x="704850" y="781050"/>
            <a:ext cx="5486400" cy="2438400"/>
          </a:xfrm>
          <a:prstGeom prst="wedgeRectCallout">
            <a:avLst>
              <a:gd name="adj1" fmla="val 87153"/>
              <a:gd name="adj2" fmla="val 29688"/>
            </a:avLst>
          </a:prstGeom>
          <a:solidFill>
            <a:schemeClr val="accent4">
              <a:lumMod val="60000"/>
              <a:lumOff val="40000"/>
            </a:schemeClr>
          </a:solid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MX" sz="2400" b="1" dirty="0"/>
              <a:t>MODERNIDAD ES «lo transitorio, lo fugitivo, lo contingente, la mitad del arte cuya otra mitad es lo eterno e inmutable»</a:t>
            </a:r>
          </a:p>
        </p:txBody>
      </p:sp>
    </p:spTree>
    <p:extLst>
      <p:ext uri="{BB962C8B-B14F-4D97-AF65-F5344CB8AC3E}">
        <p14:creationId xmlns:p14="http://schemas.microsoft.com/office/powerpoint/2010/main" val="256553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626527"/>
            <a:ext cx="10515600" cy="468593"/>
          </a:xfrm>
        </p:spPr>
        <p:txBody>
          <a:bodyPr>
            <a:normAutofit fontScale="90000"/>
          </a:bodyPr>
          <a:lstStyle/>
          <a:p>
            <a:pPr algn="ctr"/>
            <a:r>
              <a:rPr lang="es-MX" b="1" dirty="0">
                <a:solidFill>
                  <a:srgbClr val="FFFF00"/>
                </a:solidFill>
                <a:effectLst>
                  <a:outerShdw blurRad="38100" dist="38100" dir="2700000" algn="tl">
                    <a:srgbClr val="000000">
                      <a:alpha val="43137"/>
                    </a:srgbClr>
                  </a:outerShdw>
                </a:effectLst>
              </a:rPr>
              <a:t>Paris, capital del siglo XIX (W. </a:t>
            </a:r>
            <a:r>
              <a:rPr lang="es-MX" b="1" dirty="0" err="1">
                <a:solidFill>
                  <a:srgbClr val="FFFF00"/>
                </a:solidFill>
                <a:effectLst>
                  <a:outerShdw blurRad="38100" dist="38100" dir="2700000" algn="tl">
                    <a:srgbClr val="000000">
                      <a:alpha val="43137"/>
                    </a:srgbClr>
                  </a:outerShdw>
                </a:effectLst>
              </a:rPr>
              <a:t>Benjamin</a:t>
            </a:r>
            <a:r>
              <a:rPr lang="es-MX" b="1" dirty="0">
                <a:solidFill>
                  <a:srgbClr val="FFFF00"/>
                </a:solidFill>
                <a:effectLst>
                  <a:outerShdw blurRad="38100" dist="38100" dir="2700000" algn="tl">
                    <a:srgbClr val="000000">
                      <a:alpha val="43137"/>
                    </a:srgbClr>
                  </a:outerShdw>
                </a:effectLst>
              </a:rPr>
              <a:t>)</a:t>
            </a:r>
          </a:p>
        </p:txBody>
      </p:sp>
      <p:sp>
        <p:nvSpPr>
          <p:cNvPr id="3" name="Marcador de contenido 2"/>
          <p:cNvSpPr>
            <a:spLocks noGrp="1"/>
          </p:cNvSpPr>
          <p:nvPr>
            <p:ph idx="1"/>
          </p:nvPr>
        </p:nvSpPr>
        <p:spPr>
          <a:xfrm>
            <a:off x="6669740" y="1262743"/>
            <a:ext cx="5177119" cy="4914220"/>
          </a:xfrm>
        </p:spPr>
        <p:txBody>
          <a:bodyPr>
            <a:normAutofit/>
          </a:bodyPr>
          <a:lstStyle/>
          <a:p>
            <a:r>
              <a:rPr lang="es-MX" dirty="0">
                <a:solidFill>
                  <a:schemeClr val="bg1"/>
                </a:solidFill>
              </a:rPr>
              <a:t>1852: Segundo Imperio (Napoleón III)</a:t>
            </a:r>
          </a:p>
          <a:p>
            <a:r>
              <a:rPr lang="es-MX" dirty="0">
                <a:solidFill>
                  <a:schemeClr val="bg1"/>
                </a:solidFill>
              </a:rPr>
              <a:t>Modernización de la ciudad de Paris (barón </a:t>
            </a:r>
            <a:r>
              <a:rPr lang="es-MX" dirty="0" err="1">
                <a:solidFill>
                  <a:schemeClr val="bg1"/>
                </a:solidFill>
              </a:rPr>
              <a:t>Haussmann</a:t>
            </a:r>
            <a:r>
              <a:rPr lang="es-MX" dirty="0">
                <a:solidFill>
                  <a:schemeClr val="bg1"/>
                </a:solidFill>
              </a:rPr>
              <a:t>)</a:t>
            </a:r>
          </a:p>
          <a:p>
            <a:pPr algn="just"/>
            <a:r>
              <a:rPr lang="es-MX" dirty="0">
                <a:solidFill>
                  <a:schemeClr val="bg1"/>
                </a:solidFill>
              </a:rPr>
              <a:t>Galerías/pasajes: </a:t>
            </a:r>
            <a:r>
              <a:rPr lang="es-MX" dirty="0">
                <a:solidFill>
                  <a:srgbClr val="66FF33"/>
                </a:solidFill>
              </a:rPr>
              <a:t>Calles con techo de vidrio y paredes revestidas de mármol, en los que se suceden lujosas tiendas, terrazas de cafés, </a:t>
            </a:r>
            <a:r>
              <a:rPr lang="es-MX" dirty="0" err="1">
                <a:solidFill>
                  <a:srgbClr val="66FF33"/>
                </a:solidFill>
              </a:rPr>
              <a:t>kioskos</a:t>
            </a:r>
            <a:r>
              <a:rPr lang="es-MX" dirty="0">
                <a:solidFill>
                  <a:srgbClr val="66FF33"/>
                </a:solidFill>
              </a:rPr>
              <a:t> de revistas y libros, etc. Luminarias a gas. Espacios abiertos a la bohemia.</a:t>
            </a:r>
          </a:p>
          <a:p>
            <a:pPr algn="just"/>
            <a:r>
              <a:rPr lang="es-MX" dirty="0">
                <a:solidFill>
                  <a:srgbClr val="00FFFF"/>
                </a:solidFill>
              </a:rPr>
              <a:t>W. </a:t>
            </a:r>
            <a:r>
              <a:rPr lang="es-MX" dirty="0" err="1">
                <a:solidFill>
                  <a:srgbClr val="00FFFF"/>
                </a:solidFill>
              </a:rPr>
              <a:t>Benjamin</a:t>
            </a:r>
            <a:r>
              <a:rPr lang="es-MX" dirty="0">
                <a:solidFill>
                  <a:srgbClr val="00FFFF"/>
                </a:solidFill>
              </a:rPr>
              <a:t>: </a:t>
            </a:r>
            <a:r>
              <a:rPr lang="es-MX" dirty="0">
                <a:solidFill>
                  <a:srgbClr val="FFFF00"/>
                </a:solidFill>
              </a:rPr>
              <a:t>Pasajes son “grutas encantadas” que ocultan la cara opaca del espejo, la que cobijaba los antagonismos sociales</a:t>
            </a:r>
          </a:p>
        </p:txBody>
      </p:sp>
      <p:pic>
        <p:nvPicPr>
          <p:cNvPr id="1026" name="Picture 2" descr="Figura 1. Galerie d'Orleans, 18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86" y="1517344"/>
            <a:ext cx="6095008" cy="4479832"/>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838200" y="6292334"/>
            <a:ext cx="2920992" cy="369332"/>
          </a:xfrm>
          <a:prstGeom prst="rect">
            <a:avLst/>
          </a:prstGeom>
        </p:spPr>
        <p:txBody>
          <a:bodyPr wrap="none">
            <a:spAutoFit/>
          </a:bodyPr>
          <a:lstStyle/>
          <a:p>
            <a:r>
              <a:rPr lang="es-MX" dirty="0" err="1">
                <a:solidFill>
                  <a:schemeClr val="bg1"/>
                </a:solidFill>
                <a:latin typeface="Lucida Sans Unicode" panose="020B0602030504020204" pitchFamily="34" charset="0"/>
              </a:rPr>
              <a:t>Galerie</a:t>
            </a:r>
            <a:r>
              <a:rPr lang="es-MX" dirty="0">
                <a:solidFill>
                  <a:srgbClr val="3DB2C6"/>
                </a:solidFill>
                <a:latin typeface="Lucida Sans Unicode" panose="020B0602030504020204" pitchFamily="34" charset="0"/>
              </a:rPr>
              <a:t> </a:t>
            </a:r>
            <a:r>
              <a:rPr lang="es-MX" dirty="0" err="1">
                <a:solidFill>
                  <a:schemeClr val="bg1"/>
                </a:solidFill>
                <a:latin typeface="Lucida Sans Unicode" panose="020B0602030504020204" pitchFamily="34" charset="0"/>
              </a:rPr>
              <a:t>d’Orleans</a:t>
            </a:r>
            <a:r>
              <a:rPr lang="es-MX" dirty="0">
                <a:solidFill>
                  <a:schemeClr val="bg1"/>
                </a:solidFill>
                <a:latin typeface="Lucida Sans Unicode" panose="020B0602030504020204" pitchFamily="34" charset="0"/>
              </a:rPr>
              <a:t>, 1872.</a:t>
            </a:r>
            <a:endParaRPr lang="es-MX" dirty="0">
              <a:solidFill>
                <a:schemeClr val="bg1"/>
              </a:solidFill>
            </a:endParaRPr>
          </a:p>
        </p:txBody>
      </p:sp>
    </p:spTree>
    <p:extLst>
      <p:ext uri="{BB962C8B-B14F-4D97-AF65-F5344CB8AC3E}">
        <p14:creationId xmlns:p14="http://schemas.microsoft.com/office/powerpoint/2010/main" val="2053794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53149" y="461665"/>
            <a:ext cx="6038851" cy="6322517"/>
          </a:xfrm>
        </p:spPr>
        <p:txBody>
          <a:bodyPr>
            <a:normAutofit/>
          </a:bodyPr>
          <a:lstStyle/>
          <a:p>
            <a:pPr marL="0" indent="0">
              <a:buNone/>
            </a:pPr>
            <a:br>
              <a:rPr lang="es-MX" dirty="0"/>
            </a:br>
            <a:endParaRPr lang="es-MX" dirty="0"/>
          </a:p>
        </p:txBody>
      </p:sp>
      <p:pic>
        <p:nvPicPr>
          <p:cNvPr id="6146" name="Picture 2"/>
          <p:cNvPicPr>
            <a:picLocks noChangeAspect="1" noChangeArrowheads="1"/>
          </p:cNvPicPr>
          <p:nvPr/>
        </p:nvPicPr>
        <p:blipFill>
          <a:blip r:embed="rId2"/>
          <a:srcRect/>
          <a:stretch/>
        </p:blipFill>
        <p:spPr bwMode="auto">
          <a:xfrm>
            <a:off x="496645" y="2311115"/>
            <a:ext cx="5511391" cy="344461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6286500" y="742950"/>
            <a:ext cx="5763986" cy="6278642"/>
          </a:xfrm>
          <a:prstGeom prst="rect">
            <a:avLst/>
          </a:prstGeom>
          <a:noFill/>
        </p:spPr>
        <p:txBody>
          <a:bodyPr wrap="square" rtlCol="0">
            <a:spAutoFit/>
          </a:bodyPr>
          <a:lstStyle/>
          <a:p>
            <a:endParaRPr lang="es-MX" sz="2400" b="1" dirty="0"/>
          </a:p>
          <a:p>
            <a:endParaRPr lang="es-MX" sz="2400" b="1" dirty="0"/>
          </a:p>
          <a:p>
            <a:endParaRPr lang="es-MX" sz="2400" b="1" dirty="0"/>
          </a:p>
          <a:p>
            <a:r>
              <a:rPr lang="es-MX" sz="2400" b="1" dirty="0"/>
              <a:t>DANDY: </a:t>
            </a:r>
            <a:r>
              <a:rPr lang="es-MX" sz="2400" dirty="0"/>
              <a:t>Réprobo Distinguido</a:t>
            </a:r>
          </a:p>
          <a:p>
            <a:pPr marL="342900" indent="-342900">
              <a:buFont typeface="Arial" panose="020B0604020202020204" pitchFamily="34" charset="0"/>
              <a:buChar char="•"/>
            </a:pPr>
            <a:endParaRPr lang="es-MX" sz="2400" dirty="0"/>
          </a:p>
          <a:p>
            <a:pPr marL="342900" indent="-342900">
              <a:buFont typeface="Arial" panose="020B0604020202020204" pitchFamily="34" charset="0"/>
              <a:buChar char="•"/>
            </a:pPr>
            <a:r>
              <a:rPr lang="es-MX" sz="2400" dirty="0"/>
              <a:t>Distinción/ Originalidad</a:t>
            </a:r>
          </a:p>
          <a:p>
            <a:pPr marL="342900" indent="-342900">
              <a:buFont typeface="Arial" panose="020B0604020202020204" pitchFamily="34" charset="0"/>
              <a:buChar char="•"/>
            </a:pPr>
            <a:r>
              <a:rPr lang="es-MX" sz="2400" dirty="0"/>
              <a:t>Poeta en el mundo del capital</a:t>
            </a:r>
          </a:p>
          <a:p>
            <a:pPr marL="342900" indent="-342900">
              <a:buFont typeface="Arial" panose="020B0604020202020204" pitchFamily="34" charset="0"/>
              <a:buChar char="•"/>
            </a:pPr>
            <a:r>
              <a:rPr lang="es-MX" sz="2400" dirty="0"/>
              <a:t>Vender su producto/ Venderse a sí mismo</a:t>
            </a:r>
          </a:p>
          <a:p>
            <a:pPr marL="342900" indent="-342900">
              <a:buFont typeface="Arial" panose="020B0604020202020204" pitchFamily="34" charset="0"/>
              <a:buChar char="•"/>
            </a:pPr>
            <a:r>
              <a:rPr lang="es-MX" sz="2400" dirty="0"/>
              <a:t>“Prostitución” del poeta</a:t>
            </a:r>
          </a:p>
          <a:p>
            <a:pPr marL="342900" indent="-342900">
              <a:buFont typeface="Arial" panose="020B0604020202020204" pitchFamily="34" charset="0"/>
              <a:buChar char="•"/>
            </a:pPr>
            <a:endParaRPr lang="es-MX" sz="2400" dirty="0"/>
          </a:p>
          <a:p>
            <a:pPr algn="ctr"/>
            <a:r>
              <a:rPr lang="es-MX" sz="2400" dirty="0"/>
              <a:t>“Baudelaire sabía lo que en verdad pasaba con el literato: se dirige al mercado como un gandul, y piensa que para echar una vistazo, pero en realidad va para encontrar un comprador” </a:t>
            </a:r>
          </a:p>
          <a:p>
            <a:pPr algn="r"/>
            <a:r>
              <a:rPr lang="es-MX" i="1" dirty="0"/>
              <a:t>Walter </a:t>
            </a:r>
            <a:r>
              <a:rPr lang="es-MX" i="1" dirty="0" err="1"/>
              <a:t>Benjamin</a:t>
            </a:r>
            <a:endParaRPr lang="es-MX" i="1" dirty="0"/>
          </a:p>
          <a:p>
            <a:endParaRPr lang="es-MX" sz="2400" dirty="0"/>
          </a:p>
        </p:txBody>
      </p:sp>
      <p:sp>
        <p:nvSpPr>
          <p:cNvPr id="6" name="CuadroTexto 5">
            <a:extLst>
              <a:ext uri="{FF2B5EF4-FFF2-40B4-BE49-F238E27FC236}">
                <a16:creationId xmlns:a16="http://schemas.microsoft.com/office/drawing/2014/main" id="{DBEC5DAF-5A66-53CE-C83B-1FB276494A07}"/>
              </a:ext>
            </a:extLst>
          </p:cNvPr>
          <p:cNvSpPr txBox="1"/>
          <p:nvPr/>
        </p:nvSpPr>
        <p:spPr>
          <a:xfrm>
            <a:off x="1785257" y="906528"/>
            <a:ext cx="8229600" cy="523220"/>
          </a:xfrm>
          <a:prstGeom prst="rect">
            <a:avLst/>
          </a:prstGeom>
          <a:noFill/>
        </p:spPr>
        <p:txBody>
          <a:bodyPr wrap="square">
            <a:spAutoFit/>
          </a:bodyPr>
          <a:lstStyle/>
          <a:p>
            <a:pPr algn="ctr"/>
            <a:r>
              <a:rPr lang="es-MX" sz="2800" b="1" dirty="0">
                <a:solidFill>
                  <a:srgbClr val="FFFF00"/>
                </a:solidFill>
                <a:effectLst>
                  <a:outerShdw blurRad="38100" dist="38100" dir="2700000" algn="tl">
                    <a:srgbClr val="000000">
                      <a:alpha val="43137"/>
                    </a:srgbClr>
                  </a:outerShdw>
                </a:effectLst>
              </a:rPr>
              <a:t>EL DANDY O EL POETA COMO MERCANCÍA</a:t>
            </a:r>
          </a:p>
        </p:txBody>
      </p:sp>
    </p:spTree>
    <p:extLst>
      <p:ext uri="{BB962C8B-B14F-4D97-AF65-F5344CB8AC3E}">
        <p14:creationId xmlns:p14="http://schemas.microsoft.com/office/powerpoint/2010/main" val="310492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6146"/>
                                        </p:tgtEl>
                                      </p:cBhvr>
                                    </p:animEffect>
                                    <p:set>
                                      <p:cBhvr>
                                        <p:cTn id="7" dur="1" fill="hold">
                                          <p:stCondLst>
                                            <p:cond delay="1999"/>
                                          </p:stCondLst>
                                        </p:cTn>
                                        <p:tgtEl>
                                          <p:spTgt spid="61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53143" y="1828800"/>
            <a:ext cx="10738757" cy="4778829"/>
          </a:xfrm>
        </p:spPr>
        <p:txBody>
          <a:bodyPr>
            <a:normAutofit lnSpcReduction="10000"/>
          </a:bodyPr>
          <a:lstStyle/>
          <a:p>
            <a:pPr marL="0" indent="0">
              <a:buNone/>
            </a:pPr>
            <a:r>
              <a:rPr lang="es-MX" dirty="0"/>
              <a:t> </a:t>
            </a:r>
          </a:p>
          <a:p>
            <a:pPr algn="just" fontAlgn="base"/>
            <a:r>
              <a:rPr lang="es-MX" dirty="0"/>
              <a:t>“¡Pero cómo! ¿Vos aquí, querido? ¡Vos en un lugar de perdición!, ¡vos, el bebedor de quintaesencias, el comedor de ambrosía! Verdaderamente, hay de qué sorprenderse.</a:t>
            </a:r>
          </a:p>
          <a:p>
            <a:pPr algn="just" fontAlgn="base"/>
            <a:r>
              <a:rPr lang="es-MX" dirty="0"/>
              <a:t> - Ya conocéis, querido, mi horror por los caballos y los coches. Hace unos instantes, conforme atravesaba la calle, a toda prisa, y brincaba entre el barro, a través de ese caos movedizo en el que la muerte llega al galope por todas partes a la vez, mi aureola, en un movimiento brusco, ha resbalado de mi cabeza y caído al fango del </a:t>
            </a:r>
            <a:r>
              <a:rPr lang="es-MX" dirty="0" err="1"/>
              <a:t>madacán</a:t>
            </a:r>
            <a:r>
              <a:rPr lang="es-MX" dirty="0"/>
              <a:t>. No he tenido valor para recogerla. He considerado que es menos desagradable perder mis insignias que romperme los huesos. Y luego me he dicho que no hay mal que por bien no venga. Ahora puedo pasearme de incógnito, llevar a cabo bajas acciones y hacer el crápula, como los simples mortales. </a:t>
            </a:r>
            <a:r>
              <a:rPr lang="es-MX" dirty="0" err="1"/>
              <a:t>Heem</a:t>
            </a:r>
            <a:r>
              <a:rPr lang="es-MX" dirty="0"/>
              <a:t>, pues, aquí, tal como veis, enteramente igual a vos.</a:t>
            </a:r>
          </a:p>
          <a:p>
            <a:pPr algn="just" fontAlgn="base"/>
            <a:r>
              <a:rPr lang="es-MX" dirty="0"/>
              <a:t>- Debierais, al menos, dar aviso de esa aureola, o hacerla reclamar por el comisario.</a:t>
            </a:r>
          </a:p>
          <a:p>
            <a:pPr algn="just" fontAlgn="base"/>
            <a:r>
              <a:rPr lang="es-MX" dirty="0"/>
              <a:t>- ¡No, a fe mía! Me encuentro bien aquí. Sólo vos me habéis reconocido. Por otra parte, la dignidad me aburre. Y además pienso con gozo que algún poeta la recogerá y se la pondrá impúdicamente en la cabeza. ¡Qué placer hacer feliz a alguien, y feliz, sobre todo, a alguien que me hará </a:t>
            </a:r>
            <a:r>
              <a:rPr lang="es-MX" dirty="0" err="1"/>
              <a:t>reir</a:t>
            </a:r>
            <a:r>
              <a:rPr lang="es-MX" dirty="0"/>
              <a:t>! ¡Pensad en X o en Z! ¡Sí que va a ser gracioso!”</a:t>
            </a:r>
          </a:p>
          <a:p>
            <a:pPr marL="0" indent="0" algn="r">
              <a:buNone/>
            </a:pPr>
            <a:r>
              <a:rPr lang="es-MX" i="1" dirty="0"/>
              <a:t>Spleen de París (1862)</a:t>
            </a:r>
          </a:p>
        </p:txBody>
      </p:sp>
      <p:sp>
        <p:nvSpPr>
          <p:cNvPr id="4" name="CuadroTexto 3"/>
          <p:cNvSpPr txBox="1"/>
          <p:nvPr/>
        </p:nvSpPr>
        <p:spPr>
          <a:xfrm>
            <a:off x="821871" y="925285"/>
            <a:ext cx="9886950" cy="461665"/>
          </a:xfrm>
          <a:prstGeom prst="rect">
            <a:avLst/>
          </a:prstGeom>
          <a:noFill/>
        </p:spPr>
        <p:txBody>
          <a:bodyPr wrap="square" rtlCol="0">
            <a:spAutoFit/>
          </a:bodyPr>
          <a:lstStyle/>
          <a:p>
            <a:pPr algn="ctr"/>
            <a:r>
              <a:rPr lang="es-MX" sz="2400" b="1" dirty="0">
                <a:solidFill>
                  <a:srgbClr val="FFC000"/>
                </a:solidFill>
                <a:effectLst>
                  <a:outerShdw blurRad="38100" dist="38100" dir="2700000" algn="tl">
                    <a:srgbClr val="000000">
                      <a:alpha val="43137"/>
                    </a:srgbClr>
                  </a:outerShdw>
                </a:effectLst>
              </a:rPr>
              <a:t>PÉRDIDA DE LA AUREOLA</a:t>
            </a:r>
          </a:p>
        </p:txBody>
      </p:sp>
    </p:spTree>
    <p:extLst>
      <p:ext uri="{BB962C8B-B14F-4D97-AF65-F5344CB8AC3E}">
        <p14:creationId xmlns:p14="http://schemas.microsoft.com/office/powerpoint/2010/main" val="3142278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33401"/>
            <a:ext cx="10515600" cy="4351338"/>
          </a:xfrm>
        </p:spPr>
        <p:txBody>
          <a:bodyPr/>
          <a:lstStyle/>
          <a:p>
            <a:endParaRPr lang="es-MX" dirty="0"/>
          </a:p>
        </p:txBody>
      </p:sp>
      <p:pic>
        <p:nvPicPr>
          <p:cNvPr id="2050" name="Picture 2" descr="https://upload.wikimedia.org/wikipedia/commons/b/b1/Henri_de_Toulouse-Lautrec_0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7090611"/>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title"/>
          </p:nvPr>
        </p:nvSpPr>
        <p:spPr/>
        <p:txBody>
          <a:bodyPr/>
          <a:lstStyle/>
          <a:p>
            <a:endParaRPr lang="es-MX"/>
          </a:p>
        </p:txBody>
      </p:sp>
      <p:sp>
        <p:nvSpPr>
          <p:cNvPr id="6" name="Título 1"/>
          <p:cNvSpPr txBox="1">
            <a:spLocks/>
          </p:cNvSpPr>
          <p:nvPr/>
        </p:nvSpPr>
        <p:spPr>
          <a:xfrm>
            <a:off x="-1" y="6565924"/>
            <a:ext cx="6529137" cy="518776"/>
          </a:xfrm>
          <a:prstGeom prst="rect">
            <a:avLst/>
          </a:prstGeom>
          <a:solidFill>
            <a:schemeClr val="accent2">
              <a:lumMod val="60000"/>
              <a:lumOff val="40000"/>
            </a:schemeClr>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2000" dirty="0"/>
              <a:t>H. De Toulouse Lautrec, </a:t>
            </a:r>
            <a:r>
              <a:rPr lang="fr-FR" sz="2000" b="1" i="1" dirty="0" err="1"/>
              <a:t>Salón</a:t>
            </a:r>
            <a:r>
              <a:rPr lang="fr-FR" sz="2000" b="1" i="1" dirty="0"/>
              <a:t> de la Rue des Moulins (1894)</a:t>
            </a:r>
            <a:endParaRPr lang="es-MX" sz="2000" dirty="0"/>
          </a:p>
        </p:txBody>
      </p:sp>
    </p:spTree>
    <p:extLst>
      <p:ext uri="{BB962C8B-B14F-4D97-AF65-F5344CB8AC3E}">
        <p14:creationId xmlns:p14="http://schemas.microsoft.com/office/powerpoint/2010/main" val="3449442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905501" y="461665"/>
            <a:ext cx="6286500" cy="6322517"/>
          </a:xfrm>
          <a:solidFill>
            <a:schemeClr val="bg1"/>
          </a:solidFill>
        </p:spPr>
        <p:txBody>
          <a:bodyPr>
            <a:normAutofit lnSpcReduction="10000"/>
          </a:bodyPr>
          <a:lstStyle/>
          <a:p>
            <a:pPr marL="0" indent="0">
              <a:buNone/>
            </a:pPr>
            <a:br>
              <a:rPr lang="es-MX" dirty="0"/>
            </a:br>
            <a:r>
              <a:rPr lang="es-MX" dirty="0"/>
              <a:t>—"Hipólita, corazón amado, ¿qué dices de estas cosas?</a:t>
            </a:r>
            <a:br>
              <a:rPr lang="es-MX" dirty="0"/>
            </a:br>
            <a:r>
              <a:rPr lang="es-MX" dirty="0"/>
              <a:t>Comprendes ahora que no hay que ofrendar</a:t>
            </a:r>
            <a:br>
              <a:rPr lang="es-MX" dirty="0"/>
            </a:br>
            <a:r>
              <a:rPr lang="es-MX" dirty="0"/>
              <a:t>El holocausto sagrado de tus primeras rosas</a:t>
            </a:r>
            <a:br>
              <a:rPr lang="es-MX" dirty="0"/>
            </a:br>
            <a:r>
              <a:rPr lang="es-MX" dirty="0"/>
              <a:t>A los soplos violentos que pudieran marchitarlas?</a:t>
            </a:r>
            <a:br>
              <a:rPr lang="es-MX" dirty="0"/>
            </a:br>
            <a:br>
              <a:rPr lang="es-MX" dirty="0"/>
            </a:br>
            <a:r>
              <a:rPr lang="es-MX" dirty="0"/>
              <a:t>Mis besos son leves como esas efímeras</a:t>
            </a:r>
            <a:br>
              <a:rPr lang="es-MX" dirty="0"/>
            </a:br>
            <a:r>
              <a:rPr lang="es-MX" dirty="0"/>
              <a:t>Que acarician en la noche los lagos transparentes,</a:t>
            </a:r>
            <a:br>
              <a:rPr lang="es-MX" dirty="0"/>
            </a:br>
            <a:r>
              <a:rPr lang="es-MX" dirty="0"/>
              <a:t>Y los de tu amante enterrarían sus huellas</a:t>
            </a:r>
            <a:br>
              <a:rPr lang="es-MX" dirty="0"/>
            </a:br>
            <a:r>
              <a:rPr lang="es-MX" dirty="0"/>
              <a:t>Como los carretones o los arados </a:t>
            </a:r>
            <a:r>
              <a:rPr lang="es-MX" dirty="0" err="1"/>
              <a:t>desgarrantes</a:t>
            </a:r>
            <a:r>
              <a:rPr lang="es-MX" dirty="0"/>
              <a:t>;</a:t>
            </a:r>
            <a:br>
              <a:rPr lang="es-MX" dirty="0"/>
            </a:br>
            <a:br>
              <a:rPr lang="es-MX" dirty="0"/>
            </a:br>
            <a:r>
              <a:rPr lang="es-MX" dirty="0"/>
              <a:t>Pasarán sobre ti como una pesada yunta</a:t>
            </a:r>
            <a:br>
              <a:rPr lang="es-MX" dirty="0"/>
            </a:br>
            <a:r>
              <a:rPr lang="es-MX" dirty="0"/>
              <a:t>De caballos y de bueyes con cascos sin piedad...</a:t>
            </a:r>
            <a:br>
              <a:rPr lang="es-MX" dirty="0"/>
            </a:br>
            <a:r>
              <a:rPr lang="es-MX" dirty="0"/>
              <a:t>Hipólita, ¡oh, hermana mía! vuelve, pues, tu rostro,</a:t>
            </a:r>
            <a:br>
              <a:rPr lang="es-MX" dirty="0"/>
            </a:br>
            <a:r>
              <a:rPr lang="es-MX" dirty="0"/>
              <a:t>Tú, mi alma y mi corazón, mi todo y mi mitad,</a:t>
            </a:r>
            <a:br>
              <a:rPr lang="es-MX" dirty="0"/>
            </a:br>
            <a:br>
              <a:rPr lang="es-MX" dirty="0"/>
            </a:br>
            <a:r>
              <a:rPr lang="es-MX" dirty="0"/>
              <a:t>¡Vuelve hacia mí tus ojos llenos de azur y de estrellas!</a:t>
            </a:r>
            <a:br>
              <a:rPr lang="es-MX" dirty="0"/>
            </a:br>
            <a:r>
              <a:rPr lang="es-MX" dirty="0"/>
              <a:t>Por una sola de esas miradas encantadoras, bálsamo divino,</a:t>
            </a:r>
            <a:br>
              <a:rPr lang="es-MX" dirty="0"/>
            </a:br>
            <a:r>
              <a:rPr lang="es-MX" dirty="0"/>
              <a:t>De placeres más oscuros yo levantaré los velos</a:t>
            </a:r>
            <a:br>
              <a:rPr lang="es-MX" dirty="0"/>
            </a:br>
            <a:r>
              <a:rPr lang="es-MX" dirty="0"/>
              <a:t>¡Y te adormeceré en un sueño sin fin!“</a:t>
            </a:r>
          </a:p>
          <a:p>
            <a:pPr marL="0" indent="0">
              <a:buNone/>
            </a:pPr>
            <a:endParaRPr lang="es-MX" dirty="0"/>
          </a:p>
          <a:p>
            <a:pPr marL="0" indent="0" algn="r">
              <a:buNone/>
            </a:pPr>
            <a:r>
              <a:rPr lang="es-MX" sz="2300" i="1" dirty="0"/>
              <a:t>Mujeres condenadas: Delfina e Hipólita</a:t>
            </a:r>
          </a:p>
        </p:txBody>
      </p:sp>
      <p:sp>
        <p:nvSpPr>
          <p:cNvPr id="4" name="CuadroTexto 3"/>
          <p:cNvSpPr txBox="1"/>
          <p:nvPr/>
        </p:nvSpPr>
        <p:spPr>
          <a:xfrm>
            <a:off x="0" y="0"/>
            <a:ext cx="12192000" cy="461665"/>
          </a:xfrm>
          <a:prstGeom prst="rect">
            <a:avLst/>
          </a:prstGeom>
          <a:solidFill>
            <a:schemeClr val="tx1"/>
          </a:solidFill>
        </p:spPr>
        <p:txBody>
          <a:bodyPr wrap="square" rtlCol="0">
            <a:spAutoFit/>
          </a:bodyPr>
          <a:lstStyle/>
          <a:p>
            <a:pPr algn="ctr"/>
            <a:r>
              <a:rPr lang="es-MX" sz="2400" b="1" dirty="0">
                <a:solidFill>
                  <a:srgbClr val="FFFF00"/>
                </a:solidFill>
                <a:effectLst>
                  <a:outerShdw blurRad="38100" dist="38100" dir="2700000" algn="tl">
                    <a:srgbClr val="000000">
                      <a:alpha val="43137"/>
                    </a:srgbClr>
                  </a:outerShdw>
                </a:effectLst>
              </a:rPr>
              <a:t>LAS FLORES DEL MAL (1857) / LAS LESBIANAS (Título original)</a:t>
            </a:r>
          </a:p>
        </p:txBody>
      </p:sp>
      <p:pic>
        <p:nvPicPr>
          <p:cNvPr id="7170" name="Picture 2" descr="http://2.bp.blogspot.com/_rrsxO0rDWIE/SA5p3oBvmwI/AAAAAAAAAIU/kcqSJ2sREGA/S600/chic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5586"/>
            <a:ext cx="5905500" cy="592525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09550" y="6488668"/>
            <a:ext cx="3156633" cy="369332"/>
          </a:xfrm>
          <a:prstGeom prst="rect">
            <a:avLst/>
          </a:prstGeom>
        </p:spPr>
        <p:txBody>
          <a:bodyPr wrap="none">
            <a:spAutoFit/>
          </a:bodyPr>
          <a:lstStyle/>
          <a:p>
            <a:r>
              <a:rPr lang="es-MX" i="1" dirty="0">
                <a:solidFill>
                  <a:srgbClr val="29303B"/>
                </a:solidFill>
                <a:latin typeface="Georgia" panose="02040502050405020303" pitchFamily="18" charset="0"/>
              </a:rPr>
              <a:t>Novias</a:t>
            </a:r>
            <a:r>
              <a:rPr lang="es-MX" dirty="0">
                <a:solidFill>
                  <a:srgbClr val="29303B"/>
                </a:solidFill>
                <a:latin typeface="Georgia" panose="02040502050405020303" pitchFamily="18" charset="0"/>
              </a:rPr>
              <a:t>, </a:t>
            </a:r>
            <a:r>
              <a:rPr lang="es-MX" dirty="0" err="1">
                <a:solidFill>
                  <a:srgbClr val="29303B"/>
                </a:solidFill>
                <a:latin typeface="Georgia" panose="02040502050405020303" pitchFamily="18" charset="0"/>
              </a:rPr>
              <a:t>Gustave</a:t>
            </a:r>
            <a:r>
              <a:rPr lang="es-MX" dirty="0">
                <a:solidFill>
                  <a:srgbClr val="29303B"/>
                </a:solidFill>
                <a:latin typeface="Georgia" panose="02040502050405020303" pitchFamily="18" charset="0"/>
              </a:rPr>
              <a:t> </a:t>
            </a:r>
            <a:r>
              <a:rPr lang="es-MX" dirty="0" err="1">
                <a:solidFill>
                  <a:srgbClr val="29303B"/>
                </a:solidFill>
                <a:latin typeface="Georgia" panose="02040502050405020303" pitchFamily="18" charset="0"/>
              </a:rPr>
              <a:t>Klimt</a:t>
            </a:r>
            <a:r>
              <a:rPr lang="es-MX" dirty="0">
                <a:solidFill>
                  <a:srgbClr val="29303B"/>
                </a:solidFill>
                <a:latin typeface="Georgia" panose="02040502050405020303" pitchFamily="18" charset="0"/>
              </a:rPr>
              <a:t> (1917)</a:t>
            </a:r>
            <a:endParaRPr lang="es-MX" dirty="0"/>
          </a:p>
        </p:txBody>
      </p:sp>
    </p:spTree>
    <p:extLst>
      <p:ext uri="{BB962C8B-B14F-4D97-AF65-F5344CB8AC3E}">
        <p14:creationId xmlns:p14="http://schemas.microsoft.com/office/powerpoint/2010/main" val="3377270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36B93CB-7DE4-E14D-4097-834CF1DF4691}"/>
              </a:ext>
            </a:extLst>
          </p:cNvPr>
          <p:cNvSpPr>
            <a:spLocks noGrp="1"/>
          </p:cNvSpPr>
          <p:nvPr>
            <p:ph idx="1"/>
          </p:nvPr>
        </p:nvSpPr>
        <p:spPr>
          <a:xfrm>
            <a:off x="253563" y="1315473"/>
            <a:ext cx="10914567" cy="5156643"/>
          </a:xfrm>
        </p:spPr>
        <p:txBody>
          <a:bodyPr>
            <a:normAutofit fontScale="92500" lnSpcReduction="20000"/>
          </a:bodyPr>
          <a:lstStyle/>
          <a:p>
            <a:pPr marL="0" indent="0">
              <a:lnSpc>
                <a:spcPct val="90000"/>
              </a:lnSpc>
              <a:buFont typeface="Wingdings 2" panose="05020102010507070707" pitchFamily="18" charset="2"/>
              <a:buNone/>
            </a:pPr>
            <a:r>
              <a:rPr lang="es-MX" sz="2200" dirty="0"/>
              <a:t>A menudo, a la roja claridad de un farol</a:t>
            </a:r>
          </a:p>
          <a:p>
            <a:pPr marL="0" indent="0">
              <a:lnSpc>
                <a:spcPct val="90000"/>
              </a:lnSpc>
              <a:buFont typeface="Wingdings 2" panose="05020102010507070707" pitchFamily="18" charset="2"/>
              <a:buNone/>
            </a:pPr>
            <a:r>
              <a:rPr lang="es-MX" sz="2200" dirty="0"/>
              <a:t>Cuyas llamas y vidrios tortura y bate el viento,</a:t>
            </a:r>
          </a:p>
          <a:p>
            <a:pPr marL="0" indent="0">
              <a:lnSpc>
                <a:spcPct val="90000"/>
              </a:lnSpc>
              <a:buFont typeface="Wingdings 2" panose="05020102010507070707" pitchFamily="18" charset="2"/>
              <a:buNone/>
            </a:pPr>
            <a:r>
              <a:rPr lang="es-MX" sz="2200" dirty="0"/>
              <a:t>En un viejo suburbio, laberinto fangoso,</a:t>
            </a:r>
          </a:p>
          <a:p>
            <a:pPr marL="0" indent="0">
              <a:lnSpc>
                <a:spcPct val="90000"/>
              </a:lnSpc>
              <a:buFont typeface="Wingdings 2" panose="05020102010507070707" pitchFamily="18" charset="2"/>
              <a:buNone/>
            </a:pPr>
            <a:r>
              <a:rPr lang="es-MX" sz="2200" dirty="0"/>
              <a:t>Miasma humano que estalla en fermentos de ira,</a:t>
            </a:r>
          </a:p>
          <a:p>
            <a:pPr marL="0" indent="0">
              <a:lnSpc>
                <a:spcPct val="90000"/>
              </a:lnSpc>
              <a:buFont typeface="Wingdings 2" panose="05020102010507070707" pitchFamily="18" charset="2"/>
              <a:buNone/>
            </a:pPr>
            <a:endParaRPr lang="es-MX" sz="2200" dirty="0"/>
          </a:p>
          <a:p>
            <a:pPr marL="0" indent="0">
              <a:lnSpc>
                <a:spcPct val="90000"/>
              </a:lnSpc>
              <a:buFont typeface="Wingdings 2" panose="05020102010507070707" pitchFamily="18" charset="2"/>
              <a:buNone/>
            </a:pPr>
            <a:r>
              <a:rPr lang="es-MX" sz="2200" dirty="0">
                <a:solidFill>
                  <a:srgbClr val="FFC000"/>
                </a:solidFill>
              </a:rPr>
              <a:t>Se ve a algún trapero, moviendo la cabeza,</a:t>
            </a:r>
          </a:p>
          <a:p>
            <a:pPr marL="0" indent="0">
              <a:lnSpc>
                <a:spcPct val="90000"/>
              </a:lnSpc>
              <a:buFont typeface="Wingdings 2" panose="05020102010507070707" pitchFamily="18" charset="2"/>
              <a:buNone/>
            </a:pPr>
            <a:r>
              <a:rPr lang="es-MX" sz="2200" dirty="0">
                <a:solidFill>
                  <a:srgbClr val="FFC000"/>
                </a:solidFill>
              </a:rPr>
              <a:t>Y andar como un poeta, chocándose los muros,</a:t>
            </a:r>
          </a:p>
          <a:p>
            <a:pPr marL="0" indent="0">
              <a:lnSpc>
                <a:spcPct val="90000"/>
              </a:lnSpc>
              <a:buFont typeface="Wingdings 2" panose="05020102010507070707" pitchFamily="18" charset="2"/>
              <a:buNone/>
            </a:pPr>
            <a:r>
              <a:rPr lang="es-MX" sz="2200" dirty="0">
                <a:solidFill>
                  <a:srgbClr val="FFC000"/>
                </a:solidFill>
              </a:rPr>
              <a:t>Sin cuidar quién escuche, sin temer lo denuncien,</a:t>
            </a:r>
          </a:p>
          <a:p>
            <a:pPr marL="0" indent="0">
              <a:lnSpc>
                <a:spcPct val="90000"/>
              </a:lnSpc>
              <a:buFont typeface="Wingdings 2" panose="05020102010507070707" pitchFamily="18" charset="2"/>
              <a:buNone/>
            </a:pPr>
            <a:r>
              <a:rPr lang="es-MX" sz="2200" dirty="0">
                <a:solidFill>
                  <a:srgbClr val="FFC000"/>
                </a:solidFill>
              </a:rPr>
              <a:t>Y en el alma expandir sus gloriosos proyectos.</a:t>
            </a:r>
          </a:p>
          <a:p>
            <a:pPr marL="0" indent="0">
              <a:lnSpc>
                <a:spcPct val="90000"/>
              </a:lnSpc>
              <a:buFont typeface="Wingdings 2" panose="05020102010507070707" pitchFamily="18" charset="2"/>
              <a:buNone/>
            </a:pPr>
            <a:r>
              <a:rPr lang="es-MX" sz="2200" dirty="0"/>
              <a:t> </a:t>
            </a:r>
          </a:p>
          <a:p>
            <a:pPr marL="0" indent="0">
              <a:lnSpc>
                <a:spcPct val="90000"/>
              </a:lnSpc>
              <a:buFont typeface="Wingdings 2" panose="05020102010507070707" pitchFamily="18" charset="2"/>
              <a:buNone/>
            </a:pPr>
            <a:r>
              <a:rPr lang="es-MX" sz="2200" dirty="0"/>
              <a:t>Y presta juramento, y dicta grandes leyes,</a:t>
            </a:r>
          </a:p>
          <a:p>
            <a:pPr marL="0" indent="0">
              <a:lnSpc>
                <a:spcPct val="90000"/>
              </a:lnSpc>
              <a:buFont typeface="Wingdings 2" panose="05020102010507070707" pitchFamily="18" charset="2"/>
              <a:buNone/>
            </a:pPr>
            <a:r>
              <a:rPr lang="es-MX" sz="2200" dirty="0"/>
              <a:t>Fulmina al criminal, rescata al inocente,</a:t>
            </a:r>
          </a:p>
          <a:p>
            <a:pPr marL="0" indent="0">
              <a:lnSpc>
                <a:spcPct val="90000"/>
              </a:lnSpc>
              <a:buFont typeface="Wingdings 2" panose="05020102010507070707" pitchFamily="18" charset="2"/>
              <a:buNone/>
            </a:pPr>
            <a:r>
              <a:rPr lang="es-MX" sz="2200" dirty="0"/>
              <a:t>Y bajo un firmamento que le parece un palio,</a:t>
            </a:r>
          </a:p>
          <a:p>
            <a:pPr marL="0" indent="0">
              <a:lnSpc>
                <a:spcPct val="90000"/>
              </a:lnSpc>
              <a:buFont typeface="Wingdings 2" panose="05020102010507070707" pitchFamily="18" charset="2"/>
              <a:buNone/>
            </a:pPr>
            <a:r>
              <a:rPr lang="es-MX" sz="2200" dirty="0"/>
              <a:t>Se embriaga en esplendores de su propia virtud.</a:t>
            </a:r>
          </a:p>
          <a:p>
            <a:pPr marL="0" indent="0">
              <a:lnSpc>
                <a:spcPct val="90000"/>
              </a:lnSpc>
              <a:buFont typeface="Wingdings 2" panose="05020102010507070707" pitchFamily="18" charset="2"/>
              <a:buNone/>
            </a:pPr>
            <a:r>
              <a:rPr lang="es-MX" sz="900" dirty="0"/>
              <a:t> </a:t>
            </a:r>
            <a:br>
              <a:rPr lang="es-MX" sz="900" dirty="0"/>
            </a:br>
            <a:endParaRPr lang="es-MX" sz="900" dirty="0"/>
          </a:p>
        </p:txBody>
      </p:sp>
      <p:sp>
        <p:nvSpPr>
          <p:cNvPr id="5" name="CuadroTexto 4">
            <a:extLst>
              <a:ext uri="{FF2B5EF4-FFF2-40B4-BE49-F238E27FC236}">
                <a16:creationId xmlns:a16="http://schemas.microsoft.com/office/drawing/2014/main" id="{C9693596-6628-9EF3-8C3E-CC297C9A47FA}"/>
              </a:ext>
            </a:extLst>
          </p:cNvPr>
          <p:cNvSpPr txBox="1"/>
          <p:nvPr/>
        </p:nvSpPr>
        <p:spPr>
          <a:xfrm>
            <a:off x="6322740" y="1315472"/>
            <a:ext cx="5984183" cy="6093976"/>
          </a:xfrm>
          <a:prstGeom prst="rect">
            <a:avLst/>
          </a:prstGeom>
          <a:noFill/>
        </p:spPr>
        <p:txBody>
          <a:bodyPr wrap="square" rtlCol="0">
            <a:spAutoFit/>
          </a:bodyPr>
          <a:lstStyle/>
          <a:p>
            <a:pPr>
              <a:spcAft>
                <a:spcPts val="600"/>
              </a:spcAft>
            </a:pPr>
            <a:r>
              <a:rPr lang="es-MX" sz="2000" dirty="0">
                <a:solidFill>
                  <a:srgbClr val="FFFFFF"/>
                </a:solidFill>
              </a:rPr>
              <a:t>Sí, esas gentes hastiadas de problemas domésticos,</a:t>
            </a:r>
          </a:p>
          <a:p>
            <a:pPr>
              <a:spcAft>
                <a:spcPts val="600"/>
              </a:spcAft>
            </a:pPr>
            <a:r>
              <a:rPr lang="es-MX" sz="2000" dirty="0">
                <a:solidFill>
                  <a:srgbClr val="FFFFFF"/>
                </a:solidFill>
              </a:rPr>
              <a:t>Que deslomó el trabajo, que atormentó la edad,</a:t>
            </a:r>
          </a:p>
          <a:p>
            <a:pPr>
              <a:spcAft>
                <a:spcPts val="600"/>
              </a:spcAft>
            </a:pPr>
            <a:r>
              <a:rPr lang="es-MX" sz="2000" dirty="0">
                <a:solidFill>
                  <a:srgbClr val="FFFFFF"/>
                </a:solidFill>
              </a:rPr>
              <a:t>Demolidos, quebrados sobre los basurales,</a:t>
            </a:r>
          </a:p>
          <a:p>
            <a:pPr>
              <a:spcAft>
                <a:spcPts val="600"/>
              </a:spcAft>
            </a:pPr>
            <a:r>
              <a:rPr lang="es-MX" sz="2000" dirty="0">
                <a:solidFill>
                  <a:srgbClr val="FFFFFF"/>
                </a:solidFill>
              </a:rPr>
              <a:t>Un vómito confuso del múltiple París,</a:t>
            </a:r>
          </a:p>
          <a:p>
            <a:pPr>
              <a:spcAft>
                <a:spcPts val="600"/>
              </a:spcAft>
            </a:pPr>
            <a:r>
              <a:rPr lang="es-MX" sz="2000" dirty="0">
                <a:solidFill>
                  <a:srgbClr val="FFFFFF"/>
                </a:solidFill>
              </a:rPr>
              <a:t> </a:t>
            </a:r>
          </a:p>
          <a:p>
            <a:pPr>
              <a:spcAft>
                <a:spcPts val="600"/>
              </a:spcAft>
            </a:pPr>
            <a:r>
              <a:rPr lang="es-MX" sz="2000" dirty="0">
                <a:solidFill>
                  <a:srgbClr val="FFFFFF"/>
                </a:solidFill>
              </a:rPr>
              <a:t>Regresan con perfume de esencia de toneles,</a:t>
            </a:r>
          </a:p>
          <a:p>
            <a:pPr>
              <a:spcAft>
                <a:spcPts val="600"/>
              </a:spcAft>
            </a:pPr>
            <a:r>
              <a:rPr lang="es-MX" sz="2000" dirty="0">
                <a:solidFill>
                  <a:srgbClr val="FFFFFF"/>
                </a:solidFill>
              </a:rPr>
              <a:t>Junto a sus camaradas, curtidos de batallas,</a:t>
            </a:r>
          </a:p>
          <a:p>
            <a:pPr>
              <a:spcAft>
                <a:spcPts val="600"/>
              </a:spcAft>
            </a:pPr>
            <a:r>
              <a:rPr lang="es-MX" sz="2000" dirty="0">
                <a:solidFill>
                  <a:srgbClr val="FFFFFF"/>
                </a:solidFill>
              </a:rPr>
              <a:t>Parecen sus bigotes como banderas viejas.</a:t>
            </a:r>
          </a:p>
          <a:p>
            <a:pPr>
              <a:spcAft>
                <a:spcPts val="600"/>
              </a:spcAft>
            </a:pPr>
            <a:r>
              <a:rPr lang="es-MX" sz="2000" dirty="0">
                <a:solidFill>
                  <a:srgbClr val="FFFFFF"/>
                </a:solidFill>
              </a:rPr>
              <a:t>¡Los pendones, las flores y los arcos de triunfo</a:t>
            </a:r>
          </a:p>
          <a:p>
            <a:pPr>
              <a:spcAft>
                <a:spcPts val="600"/>
              </a:spcAft>
            </a:pPr>
            <a:r>
              <a:rPr lang="es-MX" sz="2000" dirty="0">
                <a:solidFill>
                  <a:srgbClr val="FFFFFF"/>
                </a:solidFill>
              </a:rPr>
              <a:t> </a:t>
            </a:r>
          </a:p>
          <a:p>
            <a:pPr>
              <a:spcAft>
                <a:spcPts val="600"/>
              </a:spcAft>
            </a:pPr>
            <a:r>
              <a:rPr lang="es-MX" sz="2000" dirty="0">
                <a:solidFill>
                  <a:srgbClr val="FFFFFF"/>
                </a:solidFill>
              </a:rPr>
              <a:t>Ante ellos se yerguen, como magia solemne!</a:t>
            </a:r>
          </a:p>
          <a:p>
            <a:pPr>
              <a:spcAft>
                <a:spcPts val="600"/>
              </a:spcAft>
            </a:pPr>
            <a:r>
              <a:rPr lang="es-MX" sz="2000" dirty="0">
                <a:solidFill>
                  <a:srgbClr val="FFFFFF"/>
                </a:solidFill>
              </a:rPr>
              <a:t>Y en la ensordecedora y luminosa orgía,</a:t>
            </a:r>
          </a:p>
          <a:p>
            <a:pPr>
              <a:spcAft>
                <a:spcPts val="600"/>
              </a:spcAft>
            </a:pPr>
            <a:r>
              <a:rPr lang="es-MX" sz="2000" dirty="0">
                <a:solidFill>
                  <a:srgbClr val="FFFFFF"/>
                </a:solidFill>
              </a:rPr>
              <a:t>Los clarines, los soles, los gritos, los tambores,</a:t>
            </a:r>
          </a:p>
          <a:p>
            <a:pPr>
              <a:spcAft>
                <a:spcPts val="600"/>
              </a:spcAft>
            </a:pPr>
            <a:r>
              <a:rPr lang="es-MX" sz="2000" dirty="0">
                <a:solidFill>
                  <a:srgbClr val="FFFFFF"/>
                </a:solidFill>
              </a:rPr>
              <a:t>¡Cantan gloria a los pueblos embriagados de amor!</a:t>
            </a:r>
          </a:p>
          <a:p>
            <a:pPr>
              <a:spcAft>
                <a:spcPts val="600"/>
              </a:spcAft>
            </a:pPr>
            <a:br>
              <a:rPr lang="es-MX" sz="2000" dirty="0">
                <a:solidFill>
                  <a:srgbClr val="FFFFFF"/>
                </a:solidFill>
              </a:rPr>
            </a:br>
            <a:endParaRPr lang="es-MX" sz="2000" dirty="0">
              <a:solidFill>
                <a:srgbClr val="FFFFFF"/>
              </a:solidFill>
            </a:endParaRPr>
          </a:p>
        </p:txBody>
      </p:sp>
      <p:sp>
        <p:nvSpPr>
          <p:cNvPr id="6" name="Título 1">
            <a:extLst>
              <a:ext uri="{FF2B5EF4-FFF2-40B4-BE49-F238E27FC236}">
                <a16:creationId xmlns:a16="http://schemas.microsoft.com/office/drawing/2014/main" id="{15794E7E-54D6-ECD4-931F-824BC105414A}"/>
              </a:ext>
            </a:extLst>
          </p:cNvPr>
          <p:cNvSpPr>
            <a:spLocks noGrp="1"/>
          </p:cNvSpPr>
          <p:nvPr>
            <p:ph type="title"/>
          </p:nvPr>
        </p:nvSpPr>
        <p:spPr>
          <a:xfrm>
            <a:off x="853190" y="107646"/>
            <a:ext cx="10515600" cy="468593"/>
          </a:xfrm>
        </p:spPr>
        <p:txBody>
          <a:bodyPr>
            <a:normAutofit fontScale="90000"/>
          </a:bodyPr>
          <a:lstStyle/>
          <a:p>
            <a:pPr algn="ctr"/>
            <a:r>
              <a:rPr lang="es-MX" b="1" dirty="0">
                <a:solidFill>
                  <a:srgbClr val="FFFF00"/>
                </a:solidFill>
              </a:rPr>
              <a:t>El vino de los traperos</a:t>
            </a:r>
            <a:endParaRPr lang="es-MX" dirty="0">
              <a:solidFill>
                <a:srgbClr val="FFFF00"/>
              </a:solidFill>
            </a:endParaRPr>
          </a:p>
        </p:txBody>
      </p:sp>
    </p:spTree>
    <p:extLst>
      <p:ext uri="{BB962C8B-B14F-4D97-AF65-F5344CB8AC3E}">
        <p14:creationId xmlns:p14="http://schemas.microsoft.com/office/powerpoint/2010/main" val="1288425363"/>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9936" y="1035129"/>
            <a:ext cx="10515600" cy="468593"/>
          </a:xfrm>
        </p:spPr>
        <p:txBody>
          <a:bodyPr>
            <a:normAutofit fontScale="90000"/>
          </a:bodyPr>
          <a:lstStyle/>
          <a:p>
            <a:pPr algn="ctr"/>
            <a:r>
              <a:rPr lang="es-MX" b="1" dirty="0">
                <a:solidFill>
                  <a:srgbClr val="FFFF00"/>
                </a:solidFill>
              </a:rPr>
              <a:t>El vino de los traperos</a:t>
            </a:r>
            <a:endParaRPr lang="es-MX" dirty="0">
              <a:solidFill>
                <a:srgbClr val="FFFF00"/>
              </a:solidFill>
            </a:endParaRPr>
          </a:p>
        </p:txBody>
      </p:sp>
      <p:sp>
        <p:nvSpPr>
          <p:cNvPr id="6" name="Marcador de contenido 5"/>
          <p:cNvSpPr>
            <a:spLocks noGrp="1"/>
          </p:cNvSpPr>
          <p:nvPr>
            <p:ph idx="1"/>
          </p:nvPr>
        </p:nvSpPr>
        <p:spPr>
          <a:xfrm>
            <a:off x="433350" y="1728575"/>
            <a:ext cx="7313633" cy="4702808"/>
          </a:xfrm>
          <a:solidFill>
            <a:srgbClr val="4D1434"/>
          </a:solidFill>
        </p:spPr>
        <p:txBody>
          <a:bodyPr>
            <a:normAutofit/>
          </a:bodyPr>
          <a:lstStyle/>
          <a:p>
            <a:pPr marL="0" indent="0">
              <a:buNone/>
            </a:pPr>
            <a:r>
              <a:rPr lang="es-ES" dirty="0">
                <a:solidFill>
                  <a:schemeClr val="bg1"/>
                </a:solidFill>
              </a:rPr>
              <a:t>Y así recorre el oro del vino por la frívola</a:t>
            </a:r>
          </a:p>
          <a:p>
            <a:pPr marL="0" indent="0">
              <a:buNone/>
            </a:pPr>
            <a:r>
              <a:rPr lang="es-ES" dirty="0">
                <a:solidFill>
                  <a:schemeClr val="bg1"/>
                </a:solidFill>
              </a:rPr>
              <a:t>Humanidad, auríferas corrientes del </a:t>
            </a:r>
            <a:r>
              <a:rPr lang="es-ES" dirty="0" err="1">
                <a:solidFill>
                  <a:schemeClr val="bg1"/>
                </a:solidFill>
              </a:rPr>
              <a:t>Pactolo</a:t>
            </a:r>
            <a:r>
              <a:rPr lang="es-ES" dirty="0">
                <a:solidFill>
                  <a:schemeClr val="bg1"/>
                </a:solidFill>
              </a:rPr>
              <a:t>;</a:t>
            </a:r>
          </a:p>
          <a:p>
            <a:pPr marL="0" indent="0">
              <a:buNone/>
            </a:pPr>
            <a:r>
              <a:rPr lang="es-ES" dirty="0">
                <a:solidFill>
                  <a:schemeClr val="bg1"/>
                </a:solidFill>
              </a:rPr>
              <a:t>Y entona sus hazañas cruzando las gargantas,</a:t>
            </a:r>
          </a:p>
          <a:p>
            <a:pPr marL="0" indent="0">
              <a:buNone/>
            </a:pPr>
            <a:r>
              <a:rPr lang="es-ES" dirty="0">
                <a:solidFill>
                  <a:schemeClr val="bg1"/>
                </a:solidFill>
              </a:rPr>
              <a:t>Y reina por sus dones como un rey de verdad.</a:t>
            </a:r>
          </a:p>
          <a:p>
            <a:pPr marL="0" indent="0">
              <a:buNone/>
            </a:pPr>
            <a:r>
              <a:rPr lang="es-ES" dirty="0">
                <a:solidFill>
                  <a:schemeClr val="bg1"/>
                </a:solidFill>
              </a:rPr>
              <a:t> </a:t>
            </a:r>
          </a:p>
          <a:p>
            <a:pPr marL="0" indent="0">
              <a:buNone/>
            </a:pPr>
            <a:r>
              <a:rPr lang="es-ES" dirty="0">
                <a:solidFill>
                  <a:schemeClr val="bg1"/>
                </a:solidFill>
              </a:rPr>
              <a:t>Para ahogar el rencor y acunar la indolencia</a:t>
            </a:r>
          </a:p>
          <a:p>
            <a:pPr marL="0" indent="0">
              <a:buNone/>
            </a:pPr>
            <a:r>
              <a:rPr lang="es-ES" dirty="0">
                <a:solidFill>
                  <a:schemeClr val="bg1"/>
                </a:solidFill>
              </a:rPr>
              <a:t>De esos viejos malditos que mueren en silencio,</a:t>
            </a:r>
          </a:p>
          <a:p>
            <a:pPr marL="0" indent="0">
              <a:buNone/>
            </a:pPr>
            <a:r>
              <a:rPr lang="es-ES" dirty="0">
                <a:solidFill>
                  <a:schemeClr val="bg1"/>
                </a:solidFill>
              </a:rPr>
              <a:t>Dios engendró el sueño, en Su remordimiento;</a:t>
            </a:r>
          </a:p>
          <a:p>
            <a:pPr marL="0" indent="0">
              <a:buNone/>
            </a:pPr>
            <a:r>
              <a:rPr lang="es-ES" dirty="0">
                <a:solidFill>
                  <a:schemeClr val="bg1"/>
                </a:solidFill>
              </a:rPr>
              <a:t>¡El Hombre agregó el Vino, hijo sacro del Sol!</a:t>
            </a:r>
          </a:p>
          <a:p>
            <a:pPr marL="0" indent="0">
              <a:buNone/>
            </a:pPr>
            <a:endParaRPr lang="es-MX" dirty="0">
              <a:solidFill>
                <a:schemeClr val="bg1"/>
              </a:solidFill>
            </a:endParaRPr>
          </a:p>
          <a:p>
            <a:pPr marL="0" indent="0">
              <a:buNone/>
            </a:pPr>
            <a:r>
              <a:rPr lang="es-MX" dirty="0">
                <a:solidFill>
                  <a:srgbClr val="FFFFFF"/>
                </a:solidFill>
              </a:rPr>
              <a:t> </a:t>
            </a:r>
            <a:br>
              <a:rPr lang="es-MX" dirty="0">
                <a:solidFill>
                  <a:srgbClr val="FFFFFF"/>
                </a:solidFill>
              </a:rPr>
            </a:br>
            <a:endParaRPr lang="es-MX" dirty="0">
              <a:solidFill>
                <a:srgbClr val="FFFFFF"/>
              </a:solidFill>
            </a:endParaRPr>
          </a:p>
        </p:txBody>
      </p:sp>
      <p:pic>
        <p:nvPicPr>
          <p:cNvPr id="3074" name="Picture 2" descr="http://epc-cajica-cundinamarca.gov.co/apc-aa-files/63336234383539323965363730666666/DSC_27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5165" y="801092"/>
            <a:ext cx="3603625" cy="54054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encrypted-tbn2.gstatic.com/images?q=tbn:ANd9GcQzvHScKuSstGrZ7OpGDwj4Vyh6Rz6OJJlVknRVC93F05RkNN_hH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8176" y="819184"/>
            <a:ext cx="4112755" cy="5612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73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3074"/>
                                        </p:tgtEl>
                                      </p:cBhvr>
                                    </p:animEffect>
                                    <p:set>
                                      <p:cBhvr>
                                        <p:cTn id="7" dur="1" fill="hold">
                                          <p:stCondLst>
                                            <p:cond delay="1999"/>
                                          </p:stCondLst>
                                        </p:cTn>
                                        <p:tgtEl>
                                          <p:spTgt spid="3074"/>
                                        </p:tgtEl>
                                        <p:attrNameLst>
                                          <p:attrName>style.visibility</p:attrName>
                                        </p:attrNameLst>
                                      </p:cBhvr>
                                      <p:to>
                                        <p:strVal val="hidden"/>
                                      </p:to>
                                    </p:set>
                                  </p:childTnLst>
                                </p:cTn>
                              </p:par>
                              <p:par>
                                <p:cTn id="8" presetID="6" presetClass="entr" presetSubtype="16"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circle(in)">
                                      <p:cBhvr>
                                        <p:cTn id="10"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D1434"/>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00308" y="786045"/>
            <a:ext cx="10515600" cy="468593"/>
          </a:xfrm>
        </p:spPr>
        <p:txBody>
          <a:bodyPr>
            <a:normAutofit fontScale="90000"/>
          </a:bodyPr>
          <a:lstStyle/>
          <a:p>
            <a:pPr algn="ctr"/>
            <a:r>
              <a:rPr lang="es-MX" b="1" dirty="0">
                <a:solidFill>
                  <a:srgbClr val="FFFF00"/>
                </a:solidFill>
              </a:rPr>
              <a:t>El artista como </a:t>
            </a:r>
            <a:r>
              <a:rPr lang="es-MX" b="1" dirty="0" err="1">
                <a:solidFill>
                  <a:srgbClr val="FFFF00"/>
                </a:solidFill>
              </a:rPr>
              <a:t>flâneur</a:t>
            </a:r>
            <a:endParaRPr lang="es-MX" dirty="0">
              <a:solidFill>
                <a:srgbClr val="FFFF00"/>
              </a:solidFill>
            </a:endParaRPr>
          </a:p>
        </p:txBody>
      </p:sp>
      <p:sp>
        <p:nvSpPr>
          <p:cNvPr id="3" name="Marcador de contenido 2"/>
          <p:cNvSpPr>
            <a:spLocks noGrp="1"/>
          </p:cNvSpPr>
          <p:nvPr>
            <p:ph idx="1"/>
          </p:nvPr>
        </p:nvSpPr>
        <p:spPr>
          <a:xfrm>
            <a:off x="471963" y="1739993"/>
            <a:ext cx="6508700" cy="4899352"/>
          </a:xfrm>
          <a:solidFill>
            <a:srgbClr val="4D1434"/>
          </a:solidFill>
        </p:spPr>
        <p:txBody>
          <a:bodyPr>
            <a:normAutofit/>
          </a:bodyPr>
          <a:lstStyle/>
          <a:p>
            <a:pPr algn="just"/>
            <a:r>
              <a:rPr lang="es-MX" sz="2000" dirty="0">
                <a:solidFill>
                  <a:srgbClr val="66FF33"/>
                </a:solidFill>
                <a:latin typeface="Calibri" panose="020F0502020204030204" pitchFamily="34" charset="0"/>
                <a:ea typeface="Calibri" panose="020F0502020204030204" pitchFamily="34" charset="0"/>
                <a:cs typeface="Calibri" panose="020F0502020204030204" pitchFamily="34" charset="0"/>
              </a:rPr>
              <a:t>Baudelaire: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Fl</a:t>
            </a:r>
            <a:r>
              <a:rPr lang="es-MX" sz="2000" b="1" dirty="0" err="1">
                <a:solidFill>
                  <a:srgbClr val="FFFFFF"/>
                </a:solidFill>
                <a:latin typeface="Calibri" panose="020F0502020204030204" pitchFamily="34" charset="0"/>
                <a:ea typeface="Calibri" panose="020F0502020204030204" pitchFamily="34" charset="0"/>
                <a:cs typeface="Calibri" panose="020F0502020204030204" pitchFamily="34" charset="0"/>
              </a:rPr>
              <a:t>â</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neur</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paseante urbano. Hace “botánica del asfalto”</a:t>
            </a:r>
          </a:p>
          <a:p>
            <a:pPr algn="just"/>
            <a:endParaRPr lang="es-MX" sz="2000" dirty="0">
              <a:solidFill>
                <a:srgbClr val="00FFFF"/>
              </a:solidFill>
              <a:latin typeface="Calibri" panose="020F0502020204030204" pitchFamily="34" charset="0"/>
              <a:ea typeface="Calibri" panose="020F0502020204030204" pitchFamily="34" charset="0"/>
              <a:cs typeface="Calibri" panose="020F0502020204030204" pitchFamily="34" charset="0"/>
            </a:endParaRPr>
          </a:p>
          <a:p>
            <a:pPr algn="just"/>
            <a:r>
              <a:rPr lang="es-MX" sz="2000" dirty="0">
                <a:solidFill>
                  <a:srgbClr val="00FFFF"/>
                </a:solidFill>
                <a:latin typeface="Calibri" panose="020F0502020204030204" pitchFamily="34" charset="0"/>
                <a:ea typeface="Calibri" panose="020F0502020204030204" pitchFamily="34" charset="0"/>
                <a:cs typeface="Calibri" panose="020F0502020204030204" pitchFamily="34" charset="0"/>
              </a:rPr>
              <a:t>Sin rumbo fijo, a la deriva. Escribe lo que ve</a:t>
            </a:r>
          </a:p>
          <a:p>
            <a:pPr algn="just"/>
            <a:endPar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algn="just"/>
            <a:r>
              <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rPr>
              <a:t>No celebra los avances de la modernidad, sino la precariedad de la vida moderna</a:t>
            </a:r>
          </a:p>
          <a:p>
            <a:pPr algn="just"/>
            <a:r>
              <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rPr>
              <a:t>Tema de la masa, la muchedumbre, las multitudes (</a:t>
            </a:r>
            <a:r>
              <a:rPr lang="es-MX" sz="2000" dirty="0" err="1">
                <a:solidFill>
                  <a:srgbClr val="FFFFFF"/>
                </a:solidFill>
                <a:latin typeface="Calibri" panose="020F0502020204030204" pitchFamily="34" charset="0"/>
                <a:ea typeface="Calibri" panose="020F0502020204030204" pitchFamily="34" charset="0"/>
                <a:cs typeface="Calibri" panose="020F0502020204030204" pitchFamily="34" charset="0"/>
              </a:rPr>
              <a:t>Baudelaire&amp;Poe</a:t>
            </a:r>
            <a:r>
              <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rPr>
              <a:t>)</a:t>
            </a:r>
          </a:p>
          <a:p>
            <a:pPr algn="just"/>
            <a:r>
              <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rPr>
              <a:t>Poeta: Conciencia de la multitud</a:t>
            </a:r>
          </a:p>
        </p:txBody>
      </p:sp>
      <p:pic>
        <p:nvPicPr>
          <p:cNvPr id="2050" name="Picture 2" descr="http://procrastinationoxford.files.wordpress.com/2014/05/flaneur-2-7-may-2014-17-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6940" y="1807303"/>
            <a:ext cx="4161758" cy="522128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bifurcaciones.cl/006/colerese/bifurcaciones_EdgarAllanPoe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9245" y="1810223"/>
            <a:ext cx="4161757" cy="5211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60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2050"/>
                                        </p:tgtEl>
                                      </p:cBhvr>
                                    </p:animEffect>
                                    <p:set>
                                      <p:cBhvr>
                                        <p:cTn id="7" dur="1" fill="hold">
                                          <p:stCondLst>
                                            <p:cond delay="1999"/>
                                          </p:stCondLst>
                                        </p:cTn>
                                        <p:tgtEl>
                                          <p:spTgt spid="2050"/>
                                        </p:tgtEl>
                                        <p:attrNameLst>
                                          <p:attrName>style.visibility</p:attrName>
                                        </p:attrNameLst>
                                      </p:cBhvr>
                                      <p:to>
                                        <p:strVal val="hidden"/>
                                      </p:to>
                                    </p:set>
                                  </p:childTnLst>
                                </p:cTn>
                              </p:par>
                              <p:par>
                                <p:cTn id="8" presetID="6" presetClass="entr" presetSubtype="16"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circle(in)">
                                      <p:cBhvr>
                                        <p:cTn id="10"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D1434"/>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471057" y="577253"/>
            <a:ext cx="10515600" cy="468593"/>
          </a:xfrm>
        </p:spPr>
        <p:txBody>
          <a:bodyPr>
            <a:normAutofit fontScale="90000"/>
          </a:bodyPr>
          <a:lstStyle/>
          <a:p>
            <a:pPr algn="ctr"/>
            <a:r>
              <a:rPr lang="es-MX" b="1" dirty="0">
                <a:solidFill>
                  <a:srgbClr val="FFFF00"/>
                </a:solidFill>
              </a:rPr>
              <a:t>El artista como </a:t>
            </a:r>
            <a:r>
              <a:rPr lang="es-MX" b="1" dirty="0" err="1">
                <a:solidFill>
                  <a:srgbClr val="FFFF00"/>
                </a:solidFill>
              </a:rPr>
              <a:t>flâneur</a:t>
            </a:r>
            <a:endParaRPr lang="es-MX" dirty="0">
              <a:solidFill>
                <a:srgbClr val="FFFF00"/>
              </a:solidFill>
            </a:endParaRPr>
          </a:p>
        </p:txBody>
      </p:sp>
      <p:graphicFrame>
        <p:nvGraphicFramePr>
          <p:cNvPr id="5" name="Marcador de contenido 4"/>
          <p:cNvGraphicFramePr>
            <a:graphicFrameLocks noGrp="1"/>
          </p:cNvGraphicFramePr>
          <p:nvPr>
            <p:ph idx="1"/>
          </p:nvPr>
        </p:nvGraphicFramePr>
        <p:xfrm>
          <a:off x="564732" y="1219200"/>
          <a:ext cx="5972175" cy="5486400"/>
        </p:xfrm>
        <a:graphic>
          <a:graphicData uri="http://schemas.openxmlformats.org/drawingml/2006/table">
            <a:tbl>
              <a:tblPr/>
              <a:tblGrid>
                <a:gridCol w="5972175">
                  <a:extLst>
                    <a:ext uri="{9D8B030D-6E8A-4147-A177-3AD203B41FA5}">
                      <a16:colId xmlns:a16="http://schemas.microsoft.com/office/drawing/2014/main" val="20000"/>
                    </a:ext>
                  </a:extLst>
                </a:gridCol>
              </a:tblGrid>
              <a:tr h="0">
                <a:tc>
                  <a:txBody>
                    <a:bodyPr/>
                    <a:lstStyle/>
                    <a:p>
                      <a:pPr algn="just" fontAlgn="base"/>
                      <a:r>
                        <a:rPr lang="es-MX" sz="2400" b="0" dirty="0">
                          <a:solidFill>
                            <a:schemeClr val="bg1"/>
                          </a:solidFill>
                          <a:effectLst/>
                          <a:latin typeface="+mn-lt"/>
                        </a:rPr>
                        <a:t>El</a:t>
                      </a:r>
                      <a:r>
                        <a:rPr lang="es-MX" sz="2400" b="0" baseline="0" dirty="0">
                          <a:solidFill>
                            <a:schemeClr val="bg1"/>
                          </a:solidFill>
                          <a:effectLst/>
                          <a:latin typeface="+mn-lt"/>
                        </a:rPr>
                        <a:t> paseante, </a:t>
                      </a:r>
                      <a:r>
                        <a:rPr lang="es-MX" sz="2400" b="0" dirty="0">
                          <a:solidFill>
                            <a:schemeClr val="bg1"/>
                          </a:solidFill>
                          <a:effectLst/>
                          <a:latin typeface="+mn-lt"/>
                        </a:rPr>
                        <a:t>solitario y pensativo, saca una embriaguez singular de esta universal comunión. El que fácilmente se desposa con la muchedumbre, conoce goces febriles, del que estarán eternamente privados el egoísta, cerrado como un cofre, y el perezoso, interno como un molusco. Adopta como suyas todas las profesiones, todas las alegrías y todas las miserias que las circunstancias le presenta... inefable orgía, con esta santa prostitución del alma, que se da toda entera, poesía y caridad, a lo imprevisto que se revela, a lo desconocido que pasa.</a:t>
                      </a:r>
                    </a:p>
                    <a:p>
                      <a:pPr algn="just" fontAlgn="base"/>
                      <a:endParaRPr lang="es-MX" sz="2400" b="0" dirty="0">
                        <a:solidFill>
                          <a:schemeClr val="bg1"/>
                        </a:solidFill>
                        <a:effectLst/>
                        <a:latin typeface="+mn-lt"/>
                      </a:endParaRPr>
                    </a:p>
                    <a:p>
                      <a:pPr algn="r" fontAlgn="base"/>
                      <a:r>
                        <a:rPr lang="es-MX" sz="2400" b="0" dirty="0">
                          <a:solidFill>
                            <a:schemeClr val="bg1"/>
                          </a:solidFill>
                          <a:effectLst/>
                          <a:latin typeface="+mn-lt"/>
                        </a:rPr>
                        <a:t>Baudelaire</a:t>
                      </a:r>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6" name="Picture 2" descr="Doré Londres flane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5700" y="1045846"/>
            <a:ext cx="4286250" cy="5572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029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D1434"/>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895600" y="272143"/>
            <a:ext cx="10515600" cy="468593"/>
          </a:xfrm>
        </p:spPr>
        <p:txBody>
          <a:bodyPr>
            <a:normAutofit fontScale="90000"/>
          </a:bodyPr>
          <a:lstStyle/>
          <a:p>
            <a:pPr algn="ctr"/>
            <a:r>
              <a:rPr lang="es-MX" b="1" dirty="0">
                <a:solidFill>
                  <a:srgbClr val="FFFF00"/>
                </a:solidFill>
              </a:rPr>
              <a:t>A UNA TRANSEÚNTE</a:t>
            </a:r>
            <a:endParaRPr lang="es-MX" dirty="0">
              <a:solidFill>
                <a:srgbClr val="FFFF00"/>
              </a:solidFill>
            </a:endParaRP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4135111978"/>
              </p:ext>
            </p:extLst>
          </p:nvPr>
        </p:nvGraphicFramePr>
        <p:xfrm>
          <a:off x="551735" y="853440"/>
          <a:ext cx="6362700" cy="5891831"/>
        </p:xfrm>
        <a:graphic>
          <a:graphicData uri="http://schemas.openxmlformats.org/drawingml/2006/table">
            <a:tbl>
              <a:tblPr/>
              <a:tblGrid>
                <a:gridCol w="6362700">
                  <a:extLst>
                    <a:ext uri="{9D8B030D-6E8A-4147-A177-3AD203B41FA5}">
                      <a16:colId xmlns:a16="http://schemas.microsoft.com/office/drawing/2014/main" val="20000"/>
                    </a:ext>
                  </a:extLst>
                </a:gridCol>
              </a:tblGrid>
              <a:tr h="5891831">
                <a:tc>
                  <a:txBody>
                    <a:bodyPr/>
                    <a:lstStyle/>
                    <a:p>
                      <a:pPr algn="l"/>
                      <a:r>
                        <a:rPr lang="es-MX" sz="2000" dirty="0">
                          <a:solidFill>
                            <a:schemeClr val="bg1"/>
                          </a:solidFill>
                        </a:rPr>
                        <a:t>La calle atronadora aullaba en torno mío.</a:t>
                      </a:r>
                      <a:br>
                        <a:rPr lang="es-MX" sz="2000" dirty="0">
                          <a:solidFill>
                            <a:schemeClr val="bg1"/>
                          </a:solidFill>
                        </a:rPr>
                      </a:br>
                      <a:r>
                        <a:rPr lang="es-MX" sz="2000" dirty="0">
                          <a:solidFill>
                            <a:schemeClr val="bg1"/>
                          </a:solidFill>
                        </a:rPr>
                        <a:t>Alta, esbelta, enlutada, con un dolor de reina</a:t>
                      </a:r>
                      <a:br>
                        <a:rPr lang="es-MX" sz="2000" dirty="0">
                          <a:solidFill>
                            <a:schemeClr val="bg1"/>
                          </a:solidFill>
                        </a:rPr>
                      </a:br>
                      <a:r>
                        <a:rPr lang="es-MX" sz="2000" dirty="0">
                          <a:solidFill>
                            <a:schemeClr val="bg1"/>
                          </a:solidFill>
                        </a:rPr>
                        <a:t>Una dama pasó, que con gesto fastuoso</a:t>
                      </a:r>
                      <a:br>
                        <a:rPr lang="es-MX" sz="2000" dirty="0">
                          <a:solidFill>
                            <a:schemeClr val="bg1"/>
                          </a:solidFill>
                        </a:rPr>
                      </a:br>
                      <a:r>
                        <a:rPr lang="es-MX" sz="2000" dirty="0">
                          <a:solidFill>
                            <a:schemeClr val="bg1"/>
                          </a:solidFill>
                        </a:rPr>
                        <a:t>Recogía, oscilantes, las vueltas de sus velos,</a:t>
                      </a:r>
                      <a:br>
                        <a:rPr lang="es-MX" sz="2000" dirty="0">
                          <a:solidFill>
                            <a:schemeClr val="bg1"/>
                          </a:solidFill>
                        </a:rPr>
                      </a:br>
                      <a:br>
                        <a:rPr lang="es-MX" sz="2000" dirty="0">
                          <a:solidFill>
                            <a:schemeClr val="bg1"/>
                          </a:solidFill>
                        </a:rPr>
                      </a:br>
                      <a:r>
                        <a:rPr lang="es-MX" sz="2000" dirty="0">
                          <a:solidFill>
                            <a:schemeClr val="bg1"/>
                          </a:solidFill>
                        </a:rPr>
                        <a:t>Agilísima y noble, con dos piernas marmóreas.</a:t>
                      </a:r>
                      <a:br>
                        <a:rPr lang="es-MX" sz="2000" dirty="0">
                          <a:solidFill>
                            <a:schemeClr val="bg1"/>
                          </a:solidFill>
                        </a:rPr>
                      </a:br>
                      <a:r>
                        <a:rPr lang="es-MX" sz="2000" dirty="0">
                          <a:solidFill>
                            <a:schemeClr val="bg1"/>
                          </a:solidFill>
                        </a:rPr>
                        <a:t>De súbito bebí, con crispación de loco.</a:t>
                      </a:r>
                      <a:br>
                        <a:rPr lang="es-MX" sz="2000" dirty="0">
                          <a:solidFill>
                            <a:schemeClr val="bg1"/>
                          </a:solidFill>
                        </a:rPr>
                      </a:br>
                      <a:r>
                        <a:rPr lang="es-MX" sz="2000" dirty="0">
                          <a:solidFill>
                            <a:schemeClr val="bg1"/>
                          </a:solidFill>
                        </a:rPr>
                        <a:t>Y en su mirada lívida, centro de mil tomados,</a:t>
                      </a:r>
                      <a:br>
                        <a:rPr lang="es-MX" sz="2000" dirty="0">
                          <a:solidFill>
                            <a:schemeClr val="bg1"/>
                          </a:solidFill>
                        </a:rPr>
                      </a:br>
                      <a:r>
                        <a:rPr lang="es-MX" sz="2000" dirty="0">
                          <a:solidFill>
                            <a:schemeClr val="bg1"/>
                          </a:solidFill>
                        </a:rPr>
                        <a:t>El placer que aniquila, la miel paralizante.</a:t>
                      </a:r>
                      <a:br>
                        <a:rPr lang="es-MX" sz="2000" dirty="0">
                          <a:solidFill>
                            <a:schemeClr val="bg1"/>
                          </a:solidFill>
                        </a:rPr>
                      </a:br>
                      <a:br>
                        <a:rPr lang="es-MX" sz="2000" dirty="0">
                          <a:solidFill>
                            <a:schemeClr val="bg1"/>
                          </a:solidFill>
                        </a:rPr>
                      </a:br>
                      <a:r>
                        <a:rPr lang="es-MX" sz="2000" dirty="0">
                          <a:solidFill>
                            <a:schemeClr val="bg1"/>
                          </a:solidFill>
                        </a:rPr>
                        <a:t>Un relámpago. Noche. Fugitiva belleza</a:t>
                      </a:r>
                      <a:br>
                        <a:rPr lang="es-MX" sz="2000" dirty="0">
                          <a:solidFill>
                            <a:schemeClr val="bg1"/>
                          </a:solidFill>
                        </a:rPr>
                      </a:br>
                      <a:r>
                        <a:rPr lang="es-MX" sz="2000" dirty="0">
                          <a:solidFill>
                            <a:schemeClr val="bg1"/>
                          </a:solidFill>
                        </a:rPr>
                        <a:t>Cuya mirada me hizo, de un golpe, renacer.</a:t>
                      </a:r>
                      <a:br>
                        <a:rPr lang="es-MX" sz="2000" dirty="0">
                          <a:solidFill>
                            <a:schemeClr val="bg1"/>
                          </a:solidFill>
                        </a:rPr>
                      </a:br>
                      <a:r>
                        <a:rPr lang="es-MX" sz="2000" dirty="0">
                          <a:solidFill>
                            <a:schemeClr val="bg1"/>
                          </a:solidFill>
                        </a:rPr>
                        <a:t>¿Salvo en la eternidad, no he de verte jamás?</a:t>
                      </a:r>
                      <a:br>
                        <a:rPr lang="es-MX" sz="2000" dirty="0">
                          <a:solidFill>
                            <a:schemeClr val="bg1"/>
                          </a:solidFill>
                        </a:rPr>
                      </a:br>
                      <a:br>
                        <a:rPr lang="es-MX" sz="2000" dirty="0">
                          <a:solidFill>
                            <a:schemeClr val="bg1"/>
                          </a:solidFill>
                        </a:rPr>
                      </a:br>
                      <a:r>
                        <a:rPr lang="es-MX" sz="2000" dirty="0">
                          <a:solidFill>
                            <a:schemeClr val="bg1"/>
                          </a:solidFill>
                        </a:rPr>
                        <a:t>¡En todo caso lejos, ya tarde, tal vez nunca!</a:t>
                      </a:r>
                      <a:br>
                        <a:rPr lang="es-MX" sz="2000" dirty="0">
                          <a:solidFill>
                            <a:schemeClr val="bg1"/>
                          </a:solidFill>
                        </a:rPr>
                      </a:br>
                      <a:r>
                        <a:rPr lang="es-MX" sz="2000" dirty="0">
                          <a:solidFill>
                            <a:schemeClr val="bg1"/>
                          </a:solidFill>
                        </a:rPr>
                        <a:t>Que no sé a dónde huiste, ni sospechas mi ruta,</a:t>
                      </a:r>
                      <a:br>
                        <a:rPr lang="es-MX" sz="2000" dirty="0">
                          <a:solidFill>
                            <a:schemeClr val="bg1"/>
                          </a:solidFill>
                        </a:rPr>
                      </a:br>
                      <a:r>
                        <a:rPr lang="es-MX" sz="2000" dirty="0">
                          <a:solidFill>
                            <a:schemeClr val="bg1"/>
                          </a:solidFill>
                        </a:rPr>
                        <a:t>¡Tú a quien hubiese amado. Oh tú, que lo supiste!</a:t>
                      </a: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3074" name="Picture 2" descr="https://riochico.files.wordpress.com/2015/04/jean-bc3a9rau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2351" y="605791"/>
            <a:ext cx="4267914" cy="5833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422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D1434"/>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3091542" y="194600"/>
            <a:ext cx="10515600" cy="468593"/>
          </a:xfrm>
        </p:spPr>
        <p:txBody>
          <a:bodyPr>
            <a:normAutofit fontScale="90000"/>
          </a:bodyPr>
          <a:lstStyle/>
          <a:p>
            <a:pPr algn="ctr"/>
            <a:r>
              <a:rPr lang="es-MX" b="1" dirty="0">
                <a:solidFill>
                  <a:srgbClr val="FFFF00"/>
                </a:solidFill>
              </a:rPr>
              <a:t>SPLEEN &amp; IDEAL</a:t>
            </a:r>
            <a:endParaRPr lang="es-MX" dirty="0">
              <a:solidFill>
                <a:srgbClr val="FFFF00"/>
              </a:solidFill>
            </a:endParaRP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52889685"/>
              </p:ext>
            </p:extLst>
          </p:nvPr>
        </p:nvGraphicFramePr>
        <p:xfrm>
          <a:off x="457199" y="330926"/>
          <a:ext cx="6885147" cy="9083040"/>
        </p:xfrm>
        <a:graphic>
          <a:graphicData uri="http://schemas.openxmlformats.org/drawingml/2006/table">
            <a:tbl>
              <a:tblPr/>
              <a:tblGrid>
                <a:gridCol w="6885147">
                  <a:extLst>
                    <a:ext uri="{9D8B030D-6E8A-4147-A177-3AD203B41FA5}">
                      <a16:colId xmlns:a16="http://schemas.microsoft.com/office/drawing/2014/main" val="20000"/>
                    </a:ext>
                  </a:extLst>
                </a:gridCol>
              </a:tblGrid>
              <a:tr h="9083040">
                <a:tc>
                  <a:txBody>
                    <a:bodyPr/>
                    <a:lstStyle/>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“Nada es igual de lento que las cojas jornadas, cuando bajo pesados copos de años nevosos, </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el </a:t>
                      </a:r>
                      <a:r>
                        <a:rPr lang="es-MX" sz="1800" b="1" dirty="0">
                          <a:solidFill>
                            <a:srgbClr val="FFC000"/>
                          </a:solidFill>
                          <a:latin typeface="Calibri" panose="020F0502020204030204" pitchFamily="34" charset="0"/>
                          <a:ea typeface="Calibri" panose="020F0502020204030204" pitchFamily="34" charset="0"/>
                          <a:cs typeface="Calibri" panose="020F0502020204030204" pitchFamily="34" charset="0"/>
                        </a:rPr>
                        <a:t>hastío</a:t>
                      </a:r>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 ese fruto de la falta de afanes, </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toma las proporciones de la inmortalidad”</a:t>
                      </a: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“Pero entre los chacales, las panteras, las perras de presa, </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los monos, los escorpiones, los buitres, las serpientes, </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los monstruos que gañen, aúllan, gruñen o reptan,</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en la casa de fieras infame de nuestros vicios </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¡hay uno más feo, más malvado, más inmundo!</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Aunque no gesticule ni lance grandes gritos, </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haría con mucho gusto de la tierra un despojo </a:t>
                      </a: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y en un bostezo se tragaría el mundo; ¡es el </a:t>
                      </a:r>
                      <a:r>
                        <a:rPr lang="es-MX" sz="1800" b="1" dirty="0">
                          <a:solidFill>
                            <a:srgbClr val="FFC000"/>
                          </a:solidFill>
                          <a:latin typeface="Calibri" panose="020F0502020204030204" pitchFamily="34" charset="0"/>
                          <a:ea typeface="Calibri" panose="020F0502020204030204" pitchFamily="34" charset="0"/>
                          <a:cs typeface="Calibri" panose="020F0502020204030204" pitchFamily="34" charset="0"/>
                        </a:rPr>
                        <a:t>Hastío</a:t>
                      </a:r>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s-MX" sz="1800" b="1" u="sng" dirty="0">
                          <a:solidFill>
                            <a:srgbClr val="FFFF00"/>
                          </a:solidFill>
                          <a:latin typeface="Calibri" panose="020F0502020204030204" pitchFamily="34" charset="0"/>
                          <a:ea typeface="Calibri" panose="020F0502020204030204" pitchFamily="34" charset="0"/>
                          <a:cs typeface="Calibri" panose="020F0502020204030204" pitchFamily="34" charset="0"/>
                        </a:rPr>
                        <a:t>SPLEEN: Tedio, hastío VITAL</a:t>
                      </a: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rPr>
                        <a:t>SPLEEN</a:t>
                      </a:r>
                      <a:r>
                        <a:rPr lang="es-MX" sz="1800"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 &amp; IDEAL: </a:t>
                      </a:r>
                      <a:r>
                        <a:rPr lang="es-MX" sz="1800" b="1" baseline="0" dirty="0">
                          <a:solidFill>
                            <a:srgbClr val="66FF33"/>
                          </a:solidFill>
                          <a:latin typeface="Calibri" panose="020F0502020204030204" pitchFamily="34" charset="0"/>
                          <a:ea typeface="Calibri" panose="020F0502020204030204" pitchFamily="34" charset="0"/>
                          <a:cs typeface="Calibri" panose="020F0502020204030204" pitchFamily="34" charset="0"/>
                        </a:rPr>
                        <a:t>Reconocimiento d</a:t>
                      </a:r>
                      <a:r>
                        <a:rPr lang="es-MX" sz="1800" b="1" kern="1200" dirty="0">
                          <a:solidFill>
                            <a:srgbClr val="66FF33"/>
                          </a:solidFill>
                          <a:effectLst/>
                          <a:latin typeface="Calibri" panose="020F0502020204030204" pitchFamily="34" charset="0"/>
                          <a:ea typeface="Calibri" panose="020F0502020204030204" pitchFamily="34" charset="0"/>
                          <a:cs typeface="Calibri" panose="020F0502020204030204" pitchFamily="34" charset="0"/>
                        </a:rPr>
                        <a:t>el spleen como las últimas transformaciones del ideal, mientras que el ideal le parece una de las primeras expresiones del spleen.</a:t>
                      </a:r>
                    </a:p>
                    <a:p>
                      <a:pPr algn="l"/>
                      <a:endParaRPr lang="es-MX" sz="1800" b="1" kern="1200" dirty="0">
                        <a:solidFill>
                          <a:srgbClr val="66FF33"/>
                        </a:solidFill>
                        <a:effectLst/>
                        <a:latin typeface="Calibri" panose="020F0502020204030204" pitchFamily="34" charset="0"/>
                        <a:ea typeface="Calibri" panose="020F0502020204030204" pitchFamily="34" charset="0"/>
                        <a:cs typeface="Calibri" panose="020F0502020204030204" pitchFamily="34" charset="0"/>
                      </a:endParaRPr>
                    </a:p>
                    <a:p>
                      <a:pPr algn="l"/>
                      <a:r>
                        <a:rPr lang="es-MX" sz="1800" b="1" kern="1200" dirty="0">
                          <a:solidFill>
                            <a:srgbClr val="66FF33"/>
                          </a:solidFill>
                          <a:effectLst/>
                          <a:latin typeface="Calibri" panose="020F0502020204030204" pitchFamily="34" charset="0"/>
                          <a:ea typeface="Calibri" panose="020F0502020204030204" pitchFamily="34" charset="0"/>
                          <a:cs typeface="Calibri" panose="020F0502020204030204" pitchFamily="34" charset="0"/>
                        </a:rPr>
                        <a:t>BELLEZA MODERNA: </a:t>
                      </a:r>
                      <a:r>
                        <a:rPr lang="es-MX" sz="1800" b="1" kern="1200" dirty="0">
                          <a:solidFill>
                            <a:srgbClr val="00FFFF"/>
                          </a:solidFill>
                          <a:effectLst/>
                          <a:latin typeface="Calibri" panose="020F0502020204030204" pitchFamily="34" charset="0"/>
                          <a:ea typeface="Calibri" panose="020F0502020204030204" pitchFamily="34" charset="0"/>
                          <a:cs typeface="Calibri" panose="020F0502020204030204" pitchFamily="34" charset="0"/>
                        </a:rPr>
                        <a:t>marcada con el sello de la fatalidad de ser un día la antigüedad.</a:t>
                      </a:r>
                      <a:endParaRPr lang="es-MX" sz="1800" b="1" dirty="0">
                        <a:solidFill>
                          <a:srgbClr val="00FFFF"/>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s-MX"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4" name="Rectángulo 3">
            <a:extLst>
              <a:ext uri="{FF2B5EF4-FFF2-40B4-BE49-F238E27FC236}">
                <a16:creationId xmlns:a16="http://schemas.microsoft.com/office/drawing/2014/main" id="{859084EA-54A3-F3BA-0549-0F70E8776026}"/>
              </a:ext>
            </a:extLst>
          </p:cNvPr>
          <p:cNvSpPr/>
          <p:nvPr/>
        </p:nvSpPr>
        <p:spPr>
          <a:xfrm>
            <a:off x="7482468" y="1193180"/>
            <a:ext cx="3958418" cy="511841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3" name="Picture 4" descr="https://www.moviecutouts.com/image/cache/data/incoming/image/data/incoming/fedup/H79152CharlesBaudelaireCardboardCutoutStandee-500x500.jpg">
            <a:extLst>
              <a:ext uri="{FF2B5EF4-FFF2-40B4-BE49-F238E27FC236}">
                <a16:creationId xmlns:a16="http://schemas.microsoft.com/office/drawing/2014/main" id="{562B1B53-28A4-35E6-C529-3555CC49042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94544" y="1650946"/>
            <a:ext cx="4486463" cy="4486463"/>
          </a:xfrm>
          <a:prstGeom prst="rect">
            <a:avLst/>
          </a:prstGeom>
          <a:noFill/>
          <a:effectLst>
            <a:softEdge rad="31750"/>
          </a:effectLst>
        </p:spPr>
      </p:pic>
    </p:spTree>
    <p:extLst>
      <p:ext uri="{BB962C8B-B14F-4D97-AF65-F5344CB8AC3E}">
        <p14:creationId xmlns:p14="http://schemas.microsoft.com/office/powerpoint/2010/main" val="102212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256902" y="729486"/>
            <a:ext cx="10515600" cy="468593"/>
          </a:xfrm>
        </p:spPr>
        <p:txBody>
          <a:bodyPr>
            <a:normAutofit fontScale="90000"/>
          </a:bodyPr>
          <a:lstStyle/>
          <a:p>
            <a:pPr algn="ctr"/>
            <a:r>
              <a:rPr lang="es-MX" b="1" dirty="0">
                <a:solidFill>
                  <a:srgbClr val="FFFF00"/>
                </a:solidFill>
              </a:rPr>
              <a:t>EL VIAJE (Baudelaire, 1857)</a:t>
            </a:r>
            <a:endParaRPr lang="es-MX" dirty="0">
              <a:solidFill>
                <a:srgbClr val="FFFF00"/>
              </a:solidFill>
            </a:endParaRP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93518930"/>
              </p:ext>
            </p:extLst>
          </p:nvPr>
        </p:nvGraphicFramePr>
        <p:xfrm>
          <a:off x="191510" y="2031009"/>
          <a:ext cx="7056782" cy="4206240"/>
        </p:xfrm>
        <a:graphic>
          <a:graphicData uri="http://schemas.openxmlformats.org/drawingml/2006/table">
            <a:tbl>
              <a:tblPr/>
              <a:tblGrid>
                <a:gridCol w="7056782">
                  <a:extLst>
                    <a:ext uri="{9D8B030D-6E8A-4147-A177-3AD203B41FA5}">
                      <a16:colId xmlns:a16="http://schemas.microsoft.com/office/drawing/2014/main" val="20000"/>
                    </a:ext>
                  </a:extLst>
                </a:gridCol>
              </a:tblGrid>
              <a:tr h="0">
                <a:tc>
                  <a:txBody>
                    <a:bodyPr/>
                    <a:lstStyle/>
                    <a:p>
                      <a:pPr algn="l"/>
                      <a:r>
                        <a:rPr lang="es-MX" sz="1800" dirty="0">
                          <a:solidFill>
                            <a:schemeClr val="bg1"/>
                          </a:solidFill>
                        </a:rPr>
                        <a:t>V</a:t>
                      </a:r>
                    </a:p>
                    <a:p>
                      <a:pPr algn="l"/>
                      <a:endParaRPr lang="es-MX" sz="1800" b="1" dirty="0">
                        <a:solidFill>
                          <a:schemeClr val="bg1"/>
                        </a:solidFill>
                      </a:endParaRPr>
                    </a:p>
                    <a:p>
                      <a:pPr algn="l"/>
                      <a:r>
                        <a:rPr lang="es-MX" sz="1800" b="1" i="0" kern="1200" dirty="0">
                          <a:solidFill>
                            <a:schemeClr val="bg1"/>
                          </a:solidFill>
                          <a:effectLst/>
                          <a:latin typeface="+mn-lt"/>
                          <a:ea typeface="+mn-ea"/>
                          <a:cs typeface="+mn-cs"/>
                        </a:rPr>
                        <a:t>Y después, y después. ¿Todavía, qué más?</a:t>
                      </a:r>
                    </a:p>
                    <a:p>
                      <a:pPr algn="l"/>
                      <a:endParaRPr lang="es-MX" sz="1800" b="1" i="0" kern="1200" dirty="0">
                        <a:solidFill>
                          <a:schemeClr val="bg1"/>
                        </a:solidFill>
                        <a:effectLst/>
                        <a:latin typeface="+mn-lt"/>
                        <a:ea typeface="+mn-ea"/>
                        <a:cs typeface="+mn-cs"/>
                      </a:endParaRPr>
                    </a:p>
                    <a:p>
                      <a:pPr algn="l"/>
                      <a:r>
                        <a:rPr lang="es-MX" sz="1800" b="1" i="0" kern="1200" dirty="0">
                          <a:solidFill>
                            <a:schemeClr val="bg1"/>
                          </a:solidFill>
                          <a:effectLst/>
                          <a:latin typeface="+mn-lt"/>
                          <a:ea typeface="+mn-ea"/>
                          <a:cs typeface="+mn-cs"/>
                        </a:rPr>
                        <a:t>VIII</a:t>
                      </a:r>
                      <a:br>
                        <a:rPr lang="es-MX" sz="1800" dirty="0">
                          <a:solidFill>
                            <a:schemeClr val="bg1"/>
                          </a:solidFill>
                        </a:rPr>
                      </a:br>
                      <a:br>
                        <a:rPr lang="es-MX" sz="1800" dirty="0">
                          <a:solidFill>
                            <a:schemeClr val="bg1"/>
                          </a:solidFill>
                        </a:rPr>
                      </a:br>
                      <a:r>
                        <a:rPr lang="es-MX" sz="1800" b="0" i="0" kern="1200" dirty="0">
                          <a:solidFill>
                            <a:schemeClr val="bg1"/>
                          </a:solidFill>
                          <a:effectLst/>
                          <a:latin typeface="+mn-lt"/>
                          <a:ea typeface="+mn-ea"/>
                          <a:cs typeface="+mn-cs"/>
                        </a:rPr>
                        <a:t>¡Oh, Muerte, venerable capitana, ya es tiempo! ¡Levemos el ancla!</a:t>
                      </a:r>
                      <a:br>
                        <a:rPr lang="es-MX" sz="1800" dirty="0">
                          <a:solidFill>
                            <a:schemeClr val="bg1"/>
                          </a:solidFill>
                        </a:rPr>
                      </a:br>
                      <a:r>
                        <a:rPr lang="es-MX" sz="1800" b="0" i="0" kern="1200" dirty="0">
                          <a:solidFill>
                            <a:schemeClr val="bg1"/>
                          </a:solidFill>
                          <a:effectLst/>
                          <a:latin typeface="+mn-lt"/>
                          <a:ea typeface="+mn-ea"/>
                          <a:cs typeface="+mn-cs"/>
                        </a:rPr>
                        <a:t>Esta tierra nos hastía, ¡oh, Muerte! ¡Aparejemos!</a:t>
                      </a:r>
                      <a:br>
                        <a:rPr lang="es-MX" sz="1800" dirty="0">
                          <a:solidFill>
                            <a:schemeClr val="bg1"/>
                          </a:solidFill>
                        </a:rPr>
                      </a:br>
                      <a:r>
                        <a:rPr lang="es-MX" sz="1800" b="0" i="0" kern="1200" dirty="0">
                          <a:solidFill>
                            <a:schemeClr val="bg1"/>
                          </a:solidFill>
                          <a:effectLst/>
                          <a:latin typeface="+mn-lt"/>
                          <a:ea typeface="+mn-ea"/>
                          <a:cs typeface="+mn-cs"/>
                        </a:rPr>
                        <a:t>¡Si el cielo y la mar están negros como la tinta,</a:t>
                      </a:r>
                      <a:br>
                        <a:rPr lang="es-MX" sz="1800" dirty="0">
                          <a:solidFill>
                            <a:schemeClr val="bg1"/>
                          </a:solidFill>
                        </a:rPr>
                      </a:br>
                      <a:r>
                        <a:rPr lang="es-MX" sz="1800" b="0" i="0" kern="1200" dirty="0">
                          <a:solidFill>
                            <a:schemeClr val="bg1"/>
                          </a:solidFill>
                          <a:effectLst/>
                          <a:latin typeface="+mn-lt"/>
                          <a:ea typeface="+mn-ea"/>
                          <a:cs typeface="+mn-cs"/>
                        </a:rPr>
                        <a:t>Nuestros corazones, a los que tú conoces, están radiantes!</a:t>
                      </a:r>
                      <a:br>
                        <a:rPr lang="es-MX" sz="1800" dirty="0">
                          <a:solidFill>
                            <a:schemeClr val="bg1"/>
                          </a:solidFill>
                        </a:rPr>
                      </a:br>
                      <a:br>
                        <a:rPr lang="es-MX" sz="1800" dirty="0">
                          <a:solidFill>
                            <a:schemeClr val="bg1"/>
                          </a:solidFill>
                        </a:rPr>
                      </a:br>
                      <a:r>
                        <a:rPr lang="es-MX" sz="1800" b="0" i="0" kern="1200" dirty="0">
                          <a:solidFill>
                            <a:schemeClr val="bg1"/>
                          </a:solidFill>
                          <a:effectLst/>
                          <a:latin typeface="+mn-lt"/>
                          <a:ea typeface="+mn-ea"/>
                          <a:cs typeface="+mn-cs"/>
                        </a:rPr>
                        <a:t>¡Viértenos tu veneno para que nos reconforte!</a:t>
                      </a:r>
                      <a:br>
                        <a:rPr lang="es-MX" sz="1800" dirty="0">
                          <a:solidFill>
                            <a:schemeClr val="bg1"/>
                          </a:solidFill>
                        </a:rPr>
                      </a:br>
                      <a:r>
                        <a:rPr lang="es-MX" sz="1800" b="0" i="0" kern="1200" dirty="0">
                          <a:solidFill>
                            <a:schemeClr val="bg1"/>
                          </a:solidFill>
                          <a:effectLst/>
                          <a:latin typeface="+mn-lt"/>
                          <a:ea typeface="+mn-ea"/>
                          <a:cs typeface="+mn-cs"/>
                        </a:rPr>
                        <a:t>Este fuego tanto nos abraza el cerebro, que queremos</a:t>
                      </a:r>
                      <a:br>
                        <a:rPr lang="es-MX" sz="1800" dirty="0">
                          <a:solidFill>
                            <a:schemeClr val="bg1"/>
                          </a:solidFill>
                        </a:rPr>
                      </a:br>
                      <a:r>
                        <a:rPr lang="es-MX" sz="1800" b="0" i="0" kern="1200" dirty="0">
                          <a:solidFill>
                            <a:schemeClr val="bg1"/>
                          </a:solidFill>
                          <a:effectLst/>
                          <a:latin typeface="+mn-lt"/>
                          <a:ea typeface="+mn-ea"/>
                          <a:cs typeface="+mn-cs"/>
                        </a:rPr>
                        <a:t>Sumergirnos en el fondo del abismo, Infierno o Cielo, ¿qué importa?</a:t>
                      </a:r>
                      <a:br>
                        <a:rPr lang="es-MX" sz="1800" dirty="0">
                          <a:solidFill>
                            <a:schemeClr val="bg1"/>
                          </a:solidFill>
                        </a:rPr>
                      </a:br>
                      <a:r>
                        <a:rPr lang="es-MX" sz="1800" b="1" i="0" kern="1200" dirty="0">
                          <a:solidFill>
                            <a:srgbClr val="66FF33"/>
                          </a:solidFill>
                          <a:effectLst/>
                          <a:latin typeface="+mn-lt"/>
                          <a:ea typeface="+mn-ea"/>
                          <a:cs typeface="+mn-cs"/>
                        </a:rPr>
                        <a:t>¡Hasta el fondo de lo Desconocido, para encontrar lo nuevo!</a:t>
                      </a:r>
                      <a:endParaRPr lang="es-MX" sz="1800" b="1" dirty="0">
                        <a:solidFill>
                          <a:srgbClr val="66FF33"/>
                        </a:solidFill>
                      </a:endParaRP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4098" name="Picture 2" descr="http://www.notodo.com/v4/fotos/agenda/ag_3021_g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9295" y="4474867"/>
            <a:ext cx="5202705" cy="2205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274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468593"/>
          </a:xfrm>
        </p:spPr>
        <p:txBody>
          <a:bodyPr>
            <a:normAutofit fontScale="90000"/>
          </a:bodyPr>
          <a:lstStyle/>
          <a:p>
            <a:pPr algn="ctr"/>
            <a:r>
              <a:rPr lang="es-MX" b="1" dirty="0">
                <a:solidFill>
                  <a:srgbClr val="FFFF00"/>
                </a:solidFill>
              </a:rPr>
              <a:t>EL BARCO EBRIO (RIMBAUD, 1871)</a:t>
            </a:r>
            <a:endParaRPr lang="es-MX" dirty="0">
              <a:solidFill>
                <a:srgbClr val="FFFF00"/>
              </a:solidFill>
            </a:endParaRPr>
          </a:p>
        </p:txBody>
      </p:sp>
      <p:graphicFrame>
        <p:nvGraphicFramePr>
          <p:cNvPr id="5" name="Marcador de contenido 4"/>
          <p:cNvGraphicFramePr>
            <a:graphicFrameLocks noGrp="1"/>
          </p:cNvGraphicFramePr>
          <p:nvPr>
            <p:ph idx="1"/>
          </p:nvPr>
        </p:nvGraphicFramePr>
        <p:xfrm>
          <a:off x="0" y="234296"/>
          <a:ext cx="6370123" cy="6292815"/>
        </p:xfrm>
        <a:graphic>
          <a:graphicData uri="http://schemas.openxmlformats.org/drawingml/2006/table">
            <a:tbl>
              <a:tblPr/>
              <a:tblGrid>
                <a:gridCol w="6370123">
                  <a:extLst>
                    <a:ext uri="{9D8B030D-6E8A-4147-A177-3AD203B41FA5}">
                      <a16:colId xmlns:a16="http://schemas.microsoft.com/office/drawing/2014/main" val="20000"/>
                    </a:ext>
                  </a:extLst>
                </a:gridCol>
              </a:tblGrid>
              <a:tr h="6292815">
                <a:tc>
                  <a:txBody>
                    <a:bodyPr/>
                    <a:lstStyle/>
                    <a:p>
                      <a:r>
                        <a:rPr lang="es-MX" sz="2200" b="0" i="0" kern="1200" dirty="0">
                          <a:solidFill>
                            <a:schemeClr val="bg1"/>
                          </a:solidFill>
                          <a:effectLst/>
                          <a:latin typeface="+mn-lt"/>
                          <a:ea typeface="+mn-ea"/>
                          <a:cs typeface="+mn-cs"/>
                        </a:rPr>
                        <a:t>Mientras descendía los ríos impasibles,</a:t>
                      </a:r>
                    </a:p>
                    <a:p>
                      <a:r>
                        <a:rPr lang="es-MX" sz="2200" b="0" i="0" kern="1200" dirty="0">
                          <a:solidFill>
                            <a:schemeClr val="bg1"/>
                          </a:solidFill>
                          <a:effectLst/>
                          <a:latin typeface="+mn-lt"/>
                          <a:ea typeface="+mn-ea"/>
                          <a:cs typeface="+mn-cs"/>
                        </a:rPr>
                        <a:t>sentí que los remolcadores dejaban de guiarme:</a:t>
                      </a:r>
                    </a:p>
                    <a:p>
                      <a:r>
                        <a:rPr lang="es-MX" sz="2200" b="0" i="0" kern="1200" dirty="0">
                          <a:solidFill>
                            <a:schemeClr val="bg1"/>
                          </a:solidFill>
                          <a:effectLst/>
                          <a:latin typeface="+mn-lt"/>
                          <a:ea typeface="+mn-ea"/>
                          <a:cs typeface="+mn-cs"/>
                        </a:rPr>
                        <a:t>los pieles rojas chillones los tomaron por blancos,</a:t>
                      </a:r>
                    </a:p>
                    <a:p>
                      <a:r>
                        <a:rPr lang="es-MX" sz="2200" b="0" i="0" kern="1200" dirty="0">
                          <a:solidFill>
                            <a:schemeClr val="bg1"/>
                          </a:solidFill>
                          <a:effectLst/>
                          <a:latin typeface="+mn-lt"/>
                          <a:ea typeface="+mn-ea"/>
                          <a:cs typeface="+mn-cs"/>
                        </a:rPr>
                        <a:t>clavándolos desnudos en postes de colores.</a:t>
                      </a:r>
                      <a:br>
                        <a:rPr lang="es-MX" sz="2200" b="0" i="0" kern="1200" dirty="0">
                          <a:solidFill>
                            <a:schemeClr val="bg1"/>
                          </a:solidFill>
                          <a:effectLst/>
                          <a:latin typeface="+mn-lt"/>
                          <a:ea typeface="+mn-ea"/>
                          <a:cs typeface="+mn-cs"/>
                        </a:rPr>
                      </a:br>
                      <a:br>
                        <a:rPr lang="es-MX" sz="2200" b="0" i="0" kern="1200" dirty="0">
                          <a:solidFill>
                            <a:schemeClr val="bg1"/>
                          </a:solidFill>
                          <a:effectLst/>
                          <a:latin typeface="+mn-lt"/>
                          <a:ea typeface="+mn-ea"/>
                          <a:cs typeface="+mn-cs"/>
                        </a:rPr>
                      </a:br>
                      <a:r>
                        <a:rPr lang="es-MX" sz="2200" b="0" i="0" kern="1200" dirty="0">
                          <a:solidFill>
                            <a:schemeClr val="bg1"/>
                          </a:solidFill>
                          <a:effectLst/>
                          <a:latin typeface="+mn-lt"/>
                          <a:ea typeface="+mn-ea"/>
                          <a:cs typeface="+mn-cs"/>
                        </a:rPr>
                        <a:t>Me era indiferente el cargamento,</a:t>
                      </a:r>
                    </a:p>
                    <a:p>
                      <a:r>
                        <a:rPr lang="es-MX" sz="2200" b="0" i="0" kern="1200" dirty="0">
                          <a:solidFill>
                            <a:schemeClr val="bg1"/>
                          </a:solidFill>
                          <a:effectLst/>
                          <a:latin typeface="+mn-lt"/>
                          <a:ea typeface="+mn-ea"/>
                          <a:cs typeface="+mn-cs"/>
                        </a:rPr>
                        <a:t>fuera trigo flamenco o algodón inglés.</a:t>
                      </a:r>
                    </a:p>
                    <a:p>
                      <a:r>
                        <a:rPr lang="es-MX" sz="2200" b="0" i="0" kern="1200" dirty="0">
                          <a:solidFill>
                            <a:schemeClr val="bg1"/>
                          </a:solidFill>
                          <a:effectLst/>
                          <a:latin typeface="+mn-lt"/>
                          <a:ea typeface="+mn-ea"/>
                          <a:cs typeface="+mn-cs"/>
                        </a:rPr>
                        <a:t>Cuando terminó el alboroto de los remolcadores,</a:t>
                      </a:r>
                    </a:p>
                    <a:p>
                      <a:r>
                        <a:rPr lang="es-MX" sz="2200" b="0" i="0" kern="1200" dirty="0">
                          <a:solidFill>
                            <a:schemeClr val="bg1"/>
                          </a:solidFill>
                          <a:effectLst/>
                          <a:latin typeface="+mn-lt"/>
                          <a:ea typeface="+mn-ea"/>
                          <a:cs typeface="+mn-cs"/>
                        </a:rPr>
                        <a:t>los ríos me dejaron ir adonde quisiera (…)</a:t>
                      </a:r>
                    </a:p>
                    <a:p>
                      <a:endParaRPr lang="es-MX" sz="2200" b="0" i="0" kern="1200" dirty="0">
                        <a:solidFill>
                          <a:schemeClr val="bg1"/>
                        </a:solidFill>
                        <a:effectLst/>
                        <a:latin typeface="+mn-lt"/>
                        <a:ea typeface="+mn-ea"/>
                        <a:cs typeface="+mn-cs"/>
                      </a:endParaRPr>
                    </a:p>
                    <a:p>
                      <a:r>
                        <a:rPr lang="es-MX" sz="2200" b="0" i="0" kern="1200" dirty="0">
                          <a:solidFill>
                            <a:schemeClr val="bg1"/>
                          </a:solidFill>
                          <a:effectLst/>
                          <a:latin typeface="+mn-lt"/>
                          <a:ea typeface="+mn-ea"/>
                          <a:cs typeface="+mn-cs"/>
                        </a:rPr>
                        <a:t>Más dulce que para los niños la pulpa de manzanas ácidas,</a:t>
                      </a:r>
                    </a:p>
                    <a:p>
                      <a:r>
                        <a:rPr lang="es-MX" sz="2200" b="0" i="0" kern="1200" dirty="0">
                          <a:solidFill>
                            <a:schemeClr val="bg1"/>
                          </a:solidFill>
                          <a:effectLst/>
                          <a:latin typeface="+mn-lt"/>
                          <a:ea typeface="+mn-ea"/>
                          <a:cs typeface="+mn-cs"/>
                        </a:rPr>
                        <a:t>el agua verde penetró en mi casco de abeto</a:t>
                      </a:r>
                    </a:p>
                    <a:p>
                      <a:r>
                        <a:rPr lang="es-MX" sz="2200" b="0" i="0" kern="1200" dirty="0">
                          <a:solidFill>
                            <a:schemeClr val="bg1"/>
                          </a:solidFill>
                          <a:effectLst/>
                          <a:latin typeface="+mn-lt"/>
                          <a:ea typeface="+mn-ea"/>
                          <a:cs typeface="+mn-cs"/>
                        </a:rPr>
                        <a:t>y las manchas de vinos azules y de vómitos</a:t>
                      </a:r>
                    </a:p>
                    <a:p>
                      <a:r>
                        <a:rPr lang="es-MX" sz="2200" b="0" i="0" kern="1200" dirty="0">
                          <a:solidFill>
                            <a:schemeClr val="bg1"/>
                          </a:solidFill>
                          <a:effectLst/>
                          <a:latin typeface="+mn-lt"/>
                          <a:ea typeface="+mn-ea"/>
                          <a:cs typeface="+mn-cs"/>
                        </a:rPr>
                        <a:t>me lavó, dispersando mi timón y mi ancla.</a:t>
                      </a:r>
                    </a:p>
                    <a:p>
                      <a:r>
                        <a:rPr lang="es-MX" sz="2400" b="0" i="0" kern="1200" dirty="0">
                          <a:solidFill>
                            <a:schemeClr val="bg1"/>
                          </a:solidFill>
                          <a:effectLst/>
                          <a:latin typeface="+mn-lt"/>
                          <a:ea typeface="+mn-ea"/>
                          <a:cs typeface="+mn-cs"/>
                        </a:rPr>
                        <a:t>(…)</a:t>
                      </a: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3" name="CuadroTexto 2"/>
          <p:cNvSpPr txBox="1"/>
          <p:nvPr/>
        </p:nvSpPr>
        <p:spPr>
          <a:xfrm>
            <a:off x="6555346" y="669701"/>
            <a:ext cx="5460643" cy="6091707"/>
          </a:xfrm>
          <a:prstGeom prst="rect">
            <a:avLst/>
          </a:prstGeom>
          <a:noFill/>
        </p:spPr>
        <p:txBody>
          <a:bodyPr wrap="square" rtlCol="0">
            <a:spAutoFit/>
          </a:bodyPr>
          <a:lstStyle/>
          <a:p>
            <a:endParaRPr lang="es-MX" dirty="0"/>
          </a:p>
        </p:txBody>
      </p:sp>
      <p:sp>
        <p:nvSpPr>
          <p:cNvPr id="4" name="CuadroTexto 3"/>
          <p:cNvSpPr txBox="1"/>
          <p:nvPr/>
        </p:nvSpPr>
        <p:spPr>
          <a:xfrm>
            <a:off x="6096000" y="460668"/>
            <a:ext cx="6096000" cy="6801862"/>
          </a:xfrm>
          <a:prstGeom prst="rect">
            <a:avLst/>
          </a:prstGeom>
          <a:noFill/>
        </p:spPr>
        <p:txBody>
          <a:bodyPr wrap="square" rtlCol="0">
            <a:spAutoFit/>
          </a:bodyPr>
          <a:lstStyle/>
          <a:p>
            <a:r>
              <a:rPr lang="es-MX" sz="2200" dirty="0">
                <a:solidFill>
                  <a:schemeClr val="bg1"/>
                </a:solidFill>
              </a:rPr>
              <a:t>Yo he visto los archipiélagos siderales! Y las islas</a:t>
            </a:r>
          </a:p>
          <a:p>
            <a:r>
              <a:rPr lang="es-MX" sz="2200" dirty="0">
                <a:solidFill>
                  <a:schemeClr val="bg1"/>
                </a:solidFill>
              </a:rPr>
              <a:t>donde cielos delirantes están abiertos al viajero:</a:t>
            </a:r>
          </a:p>
          <a:p>
            <a:r>
              <a:rPr lang="es-MX" sz="2200" dirty="0">
                <a:solidFill>
                  <a:schemeClr val="bg1"/>
                </a:solidFill>
              </a:rPr>
              <a:t>-¿Es en estas noches sin fondo en las que te duermes y te exilias,</a:t>
            </a:r>
          </a:p>
          <a:p>
            <a:r>
              <a:rPr lang="es-MX" sz="2200" dirty="0">
                <a:solidFill>
                  <a:schemeClr val="bg1"/>
                </a:solidFill>
              </a:rPr>
              <a:t>millón de pájaros de oro, vigor futuro?</a:t>
            </a:r>
          </a:p>
          <a:p>
            <a:br>
              <a:rPr lang="es-MX" sz="2200" dirty="0">
                <a:solidFill>
                  <a:schemeClr val="bg1"/>
                </a:solidFill>
              </a:rPr>
            </a:br>
            <a:r>
              <a:rPr lang="es-MX" sz="2200" dirty="0">
                <a:solidFill>
                  <a:schemeClr val="bg1"/>
                </a:solidFill>
              </a:rPr>
              <a:t>Pero, es cierto, yo lloré mucho! Las albas son desoladoras,</a:t>
            </a:r>
          </a:p>
          <a:p>
            <a:r>
              <a:rPr lang="es-MX" sz="2200" dirty="0">
                <a:solidFill>
                  <a:schemeClr val="bg1"/>
                </a:solidFill>
              </a:rPr>
              <a:t>toda luna es atroz y todo sol amargo:</a:t>
            </a:r>
          </a:p>
          <a:p>
            <a:r>
              <a:rPr lang="es-MX" sz="2200" dirty="0">
                <a:solidFill>
                  <a:schemeClr val="bg1"/>
                </a:solidFill>
              </a:rPr>
              <a:t>el acre amor me ha hinchado de embriagadoras estupideces.</a:t>
            </a:r>
          </a:p>
          <a:p>
            <a:r>
              <a:rPr lang="es-MX" sz="2200" dirty="0">
                <a:solidFill>
                  <a:schemeClr val="bg1"/>
                </a:solidFill>
              </a:rPr>
              <a:t>¡Oh que estalle mi quilla! ¡Oh que yo desaparezca en el mar!</a:t>
            </a:r>
          </a:p>
          <a:p>
            <a:endParaRPr lang="es-MX" sz="2200" dirty="0">
              <a:solidFill>
                <a:schemeClr val="bg1"/>
              </a:solidFill>
            </a:endParaRPr>
          </a:p>
          <a:p>
            <a:r>
              <a:rPr lang="es-MX" sz="2200" dirty="0">
                <a:solidFill>
                  <a:schemeClr val="bg1"/>
                </a:solidFill>
              </a:rPr>
              <a:t>Si yo deseo un agua de Europa, es la del charco</a:t>
            </a:r>
          </a:p>
          <a:p>
            <a:r>
              <a:rPr lang="es-MX" sz="2200" dirty="0">
                <a:solidFill>
                  <a:schemeClr val="bg1"/>
                </a:solidFill>
              </a:rPr>
              <a:t>negro y frío donde en el crepúsculo embalsamado</a:t>
            </a:r>
          </a:p>
          <a:p>
            <a:r>
              <a:rPr lang="es-MX" sz="2200" dirty="0">
                <a:solidFill>
                  <a:schemeClr val="bg1"/>
                </a:solidFill>
              </a:rPr>
              <a:t>un niño en cuclillas lleno de tristezas, suelta</a:t>
            </a:r>
          </a:p>
          <a:p>
            <a:r>
              <a:rPr lang="es-MX" sz="2200" dirty="0">
                <a:solidFill>
                  <a:schemeClr val="bg1"/>
                </a:solidFill>
              </a:rPr>
              <a:t>un barco frágil como una mariposa de mayo.</a:t>
            </a:r>
          </a:p>
          <a:p>
            <a:endParaRPr lang="es-MX" sz="2200" dirty="0">
              <a:solidFill>
                <a:schemeClr val="bg1"/>
              </a:solidFill>
            </a:endParaRPr>
          </a:p>
          <a:p>
            <a:endParaRPr lang="es-MX" dirty="0"/>
          </a:p>
        </p:txBody>
      </p:sp>
    </p:spTree>
    <p:extLst>
      <p:ext uri="{BB962C8B-B14F-4D97-AF65-F5344CB8AC3E}">
        <p14:creationId xmlns:p14="http://schemas.microsoft.com/office/powerpoint/2010/main" val="1986468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168499" y="-147076"/>
            <a:ext cx="11095149" cy="932688"/>
          </a:xfrm>
        </p:spPr>
        <p:txBody>
          <a:bodyPr>
            <a:normAutofit/>
          </a:bodyPr>
          <a:lstStyle/>
          <a:p>
            <a:pPr algn="ctr"/>
            <a:r>
              <a:rPr lang="es-MX" sz="3600" b="1" dirty="0" err="1">
                <a:solidFill>
                  <a:schemeClr val="tx1"/>
                </a:solidFill>
              </a:rPr>
              <a:t>Rimbaud</a:t>
            </a:r>
            <a:r>
              <a:rPr lang="es-MX" sz="3600" b="1" dirty="0">
                <a:solidFill>
                  <a:schemeClr val="tx1"/>
                </a:solidFill>
              </a:rPr>
              <a:t>, “Yo es otro”</a:t>
            </a:r>
          </a:p>
        </p:txBody>
      </p:sp>
      <p:sp>
        <p:nvSpPr>
          <p:cNvPr id="3" name="Marcador de contenido 2"/>
          <p:cNvSpPr>
            <a:spLocks noGrp="1"/>
          </p:cNvSpPr>
          <p:nvPr>
            <p:ph idx="1"/>
          </p:nvPr>
        </p:nvSpPr>
        <p:spPr>
          <a:xfrm>
            <a:off x="168499" y="1155726"/>
            <a:ext cx="9248198" cy="6078828"/>
          </a:xfrm>
        </p:spPr>
        <p:txBody>
          <a:bodyPr>
            <a:normAutofit fontScale="92500" lnSpcReduction="20000"/>
          </a:bodyPr>
          <a:lstStyle/>
          <a:p>
            <a:r>
              <a:rPr lang="es-MX" dirty="0"/>
              <a:t>Jean </a:t>
            </a:r>
            <a:r>
              <a:rPr lang="es-MX" dirty="0" err="1"/>
              <a:t>Nicolas</a:t>
            </a:r>
            <a:r>
              <a:rPr lang="es-MX" dirty="0"/>
              <a:t>-Arthur </a:t>
            </a:r>
            <a:r>
              <a:rPr lang="es-MX" dirty="0" err="1"/>
              <a:t>Rimbaud</a:t>
            </a:r>
            <a:r>
              <a:rPr lang="es-MX" dirty="0"/>
              <a:t> (1854, Charleville-1891, Marsella)</a:t>
            </a:r>
          </a:p>
          <a:p>
            <a:r>
              <a:rPr lang="es-MX" dirty="0"/>
              <a:t>1era etapa: Niño prodigio: a los 13 comienza a escribir. </a:t>
            </a:r>
          </a:p>
          <a:p>
            <a:r>
              <a:rPr lang="es-MX" dirty="0"/>
              <a:t>2da etapa: El vidente &amp; la alquimia del verbo</a:t>
            </a:r>
          </a:p>
          <a:p>
            <a:r>
              <a:rPr lang="es-MX" dirty="0"/>
              <a:t>3ra etapa: La mudez (jubilación del poeta)</a:t>
            </a:r>
          </a:p>
          <a:p>
            <a:endParaRPr lang="es-MX" dirty="0"/>
          </a:p>
          <a:p>
            <a:pPr marL="0" indent="0" algn="just">
              <a:buNone/>
            </a:pPr>
            <a:r>
              <a:rPr lang="es-MX" i="1" dirty="0"/>
              <a:t>“Como le estaba diciendo, el poeta es realmente ladrón de fuego. Lleva el peso de la humanidad sobre sus hombros, incluso de los </a:t>
            </a:r>
            <a:r>
              <a:rPr lang="es-MX" dirty="0"/>
              <a:t>animales; </a:t>
            </a:r>
            <a:r>
              <a:rPr lang="es-MX" i="1" dirty="0"/>
              <a:t>deberá conseguir que sus invenciones se sientan se palpen, se escuchen; si lo que él trae de </a:t>
            </a:r>
            <a:r>
              <a:rPr lang="es-MX" dirty="0"/>
              <a:t>allá abajo </a:t>
            </a:r>
            <a:r>
              <a:rPr lang="es-MX" i="1" dirty="0"/>
              <a:t>tiene “forma, lo da con forma ; si es informe, lo da informe. Hallar una lengua.</a:t>
            </a:r>
          </a:p>
          <a:p>
            <a:pPr marL="0" indent="0" algn="r">
              <a:buNone/>
            </a:pPr>
            <a:endParaRPr lang="es-MX" sz="2300" dirty="0"/>
          </a:p>
          <a:p>
            <a:pPr marL="0" indent="0" algn="r">
              <a:buNone/>
            </a:pPr>
            <a:r>
              <a:rPr lang="es-MX" sz="2300" dirty="0"/>
              <a:t>Carta a Georges </a:t>
            </a:r>
            <a:r>
              <a:rPr lang="es-MX" sz="2300" dirty="0" err="1"/>
              <a:t>Izambard</a:t>
            </a:r>
            <a:r>
              <a:rPr lang="es-MX" sz="2300" dirty="0"/>
              <a:t>, profesor de </a:t>
            </a:r>
            <a:r>
              <a:rPr lang="es-MX" sz="2300" dirty="0" err="1"/>
              <a:t>Rimbaud</a:t>
            </a:r>
            <a:r>
              <a:rPr lang="es-MX" sz="2300" dirty="0"/>
              <a:t>, 1870</a:t>
            </a:r>
          </a:p>
          <a:p>
            <a:pPr marL="0" indent="0">
              <a:buNone/>
            </a:pPr>
            <a:endParaRPr lang="es-MX" i="1" dirty="0"/>
          </a:p>
          <a:p>
            <a:pPr marL="0" indent="0" algn="just">
              <a:buNone/>
            </a:pPr>
            <a:r>
              <a:rPr lang="es-MX" i="1" dirty="0"/>
              <a:t>“Yo digo que hay que ser </a:t>
            </a:r>
            <a:r>
              <a:rPr lang="es-MX" dirty="0"/>
              <a:t>vidente, </a:t>
            </a:r>
            <a:r>
              <a:rPr lang="es-MX" i="1" dirty="0"/>
              <a:t>hacerse </a:t>
            </a:r>
            <a:r>
              <a:rPr lang="es-MX" dirty="0"/>
              <a:t>vidente. </a:t>
            </a:r>
            <a:r>
              <a:rPr lang="es-MX" b="1" i="1" dirty="0"/>
              <a:t>El Poeta se hace </a:t>
            </a:r>
            <a:r>
              <a:rPr lang="es-MX" b="1" dirty="0"/>
              <a:t>vidente </a:t>
            </a:r>
            <a:r>
              <a:rPr lang="es-MX" b="1" i="1" dirty="0"/>
              <a:t>por medio de un largo, inmenso y razonado </a:t>
            </a:r>
            <a:r>
              <a:rPr lang="es-MX" b="1" dirty="0"/>
              <a:t>desarreglo de todos los sentidos</a:t>
            </a:r>
            <a:r>
              <a:rPr lang="es-MX" b="1" i="1" dirty="0"/>
              <a:t>. </a:t>
            </a:r>
            <a:r>
              <a:rPr lang="es-MX" i="1" dirty="0"/>
              <a:t>Él busca por sí mismo y agota en sí mismo todas las formas de amor, de sufrimiento, de locura, todos los venenos, para no quedarse sino con sus quintaesencias. Inefable tortura en la que necesita de toda la fe, de toda la fuerza sobrehumana, en la que se convierte, entre todos, en el gran enfermo, el gran criminal, el gran maldito -¡ y el supremo Sabio! ¡Porque alcanza lo </a:t>
            </a:r>
            <a:r>
              <a:rPr lang="es-MX" dirty="0"/>
              <a:t>desconocido!”</a:t>
            </a:r>
          </a:p>
          <a:p>
            <a:pPr marL="0" indent="0">
              <a:buNone/>
            </a:pPr>
            <a:endParaRPr lang="es-MX" i="1" dirty="0"/>
          </a:p>
          <a:p>
            <a:pPr marL="0" indent="0" algn="r">
              <a:buNone/>
            </a:pPr>
            <a:r>
              <a:rPr lang="es-MX" sz="2300" dirty="0"/>
              <a:t>Carta  a Paul </a:t>
            </a:r>
            <a:r>
              <a:rPr lang="es-MX" sz="2300" dirty="0" err="1"/>
              <a:t>Demeny</a:t>
            </a:r>
            <a:r>
              <a:rPr lang="es-MX" sz="2300" dirty="0"/>
              <a:t>, 1871</a:t>
            </a:r>
          </a:p>
          <a:p>
            <a:pPr marL="0" indent="0">
              <a:buNone/>
            </a:pPr>
            <a:endParaRPr lang="es-MX" i="1" dirty="0"/>
          </a:p>
          <a:p>
            <a:endParaRPr lang="es-MX" dirty="0"/>
          </a:p>
        </p:txBody>
      </p:sp>
      <p:pic>
        <p:nvPicPr>
          <p:cNvPr id="1026" name="Picture 2" descr="http://t3.gstatic.com/images?q=tbn:ANd9GcSk7hJt_TSnEg27qZDedPIeUbOGF4si1xLrI8aDPSppGkZ2Iy2Dw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6697" y="3162251"/>
            <a:ext cx="2496987" cy="3333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upload.wikimedia.org/wikipedia/commons/thumb/e/ee/Rimbaud_2.jpg/220px-Rimbaud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6698" y="79998"/>
            <a:ext cx="2095500" cy="260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908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MX" dirty="0"/>
          </a:p>
        </p:txBody>
      </p:sp>
      <p:sp>
        <p:nvSpPr>
          <p:cNvPr id="5" name="Título 4"/>
          <p:cNvSpPr>
            <a:spLocks noGrp="1"/>
          </p:cNvSpPr>
          <p:nvPr>
            <p:ph type="title"/>
          </p:nvPr>
        </p:nvSpPr>
        <p:spPr/>
        <p:txBody>
          <a:bodyPr/>
          <a:lstStyle/>
          <a:p>
            <a:endParaRPr lang="es-MX"/>
          </a:p>
        </p:txBody>
      </p:sp>
      <p:pic>
        <p:nvPicPr>
          <p:cNvPr id="2050" name="Picture 2" descr="rimbaud-and-verlaine-port-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2384"/>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0" y="0"/>
            <a:ext cx="12192000" cy="6986528"/>
          </a:xfrm>
          <a:prstGeom prst="rect">
            <a:avLst/>
          </a:prstGeom>
          <a:solidFill>
            <a:srgbClr val="640000">
              <a:alpha val="22745"/>
            </a:srgbClr>
          </a:solidFill>
        </p:spPr>
        <p:txBody>
          <a:bodyPr wrap="square" rtlCol="0">
            <a:spAutoFit/>
          </a:bodyPr>
          <a:lstStyle/>
          <a:p>
            <a:endParaRPr lang="es-MX" sz="3200" i="1" dirty="0">
              <a:solidFill>
                <a:schemeClr val="bg1"/>
              </a:solidFill>
            </a:endParaRPr>
          </a:p>
          <a:p>
            <a:endParaRPr lang="es-MX" sz="3200" i="1" dirty="0">
              <a:solidFill>
                <a:schemeClr val="bg1"/>
              </a:solidFill>
            </a:endParaRPr>
          </a:p>
          <a:p>
            <a:pPr algn="just"/>
            <a:r>
              <a:rPr lang="es-MX" sz="3200" i="1" dirty="0">
                <a:solidFill>
                  <a:schemeClr val="bg1"/>
                </a:solidFill>
              </a:rPr>
              <a:t>Breve vigilia de embriaguez, ¡santa!, aunque sólo sea por la máscara con la que nos has gratificado. ¡Nosotros te afirmamos, </a:t>
            </a:r>
            <a:r>
              <a:rPr lang="es-MX" sz="3200" i="1" dirty="0">
                <a:solidFill>
                  <a:srgbClr val="66FF33"/>
                </a:solidFill>
              </a:rPr>
              <a:t>método</a:t>
            </a:r>
            <a:r>
              <a:rPr lang="es-MX" sz="3200" i="1" dirty="0">
                <a:solidFill>
                  <a:schemeClr val="bg1"/>
                </a:solidFill>
              </a:rPr>
              <a:t>! Nosotros no olvidamos que ayer glorificaste todas nuestras edades. Nosotros </a:t>
            </a:r>
            <a:r>
              <a:rPr lang="es-MX" sz="3200" i="1" dirty="0">
                <a:solidFill>
                  <a:srgbClr val="66FF33"/>
                </a:solidFill>
              </a:rPr>
              <a:t>tenemos fe en el veneno</a:t>
            </a:r>
            <a:r>
              <a:rPr lang="es-MX" sz="3200" i="1" dirty="0">
                <a:solidFill>
                  <a:schemeClr val="bg1"/>
                </a:solidFill>
              </a:rPr>
              <a:t>. Nosotros sabemos dar la vida entera cada día.</a:t>
            </a:r>
          </a:p>
          <a:p>
            <a:pPr algn="just"/>
            <a:endParaRPr lang="es-MX" sz="3200" i="1" dirty="0">
              <a:solidFill>
                <a:schemeClr val="bg1"/>
              </a:solidFill>
            </a:endParaRPr>
          </a:p>
          <a:p>
            <a:r>
              <a:rPr lang="es-MX" sz="3200" i="1" dirty="0">
                <a:solidFill>
                  <a:schemeClr val="bg1"/>
                </a:solidFill>
              </a:rPr>
              <a:t>Ha llegado el tiempo de los </a:t>
            </a:r>
            <a:r>
              <a:rPr lang="es-MX" sz="3200" dirty="0">
                <a:solidFill>
                  <a:schemeClr val="bg1"/>
                </a:solidFill>
              </a:rPr>
              <a:t>Asesino</a:t>
            </a:r>
            <a:r>
              <a:rPr lang="es-MX" sz="3200" i="1" dirty="0">
                <a:solidFill>
                  <a:schemeClr val="bg1"/>
                </a:solidFill>
              </a:rPr>
              <a:t>s.</a:t>
            </a:r>
          </a:p>
          <a:p>
            <a:endParaRPr lang="es-MX" sz="3200" i="1" dirty="0">
              <a:solidFill>
                <a:schemeClr val="bg1"/>
              </a:solidFill>
            </a:endParaRPr>
          </a:p>
          <a:p>
            <a:pPr algn="r"/>
            <a:endParaRPr lang="es-MX" sz="2400" i="1" dirty="0">
              <a:solidFill>
                <a:srgbClr val="66FF33"/>
              </a:solidFill>
            </a:endParaRPr>
          </a:p>
          <a:p>
            <a:pPr algn="r"/>
            <a:endParaRPr lang="es-MX" sz="2400" i="1" dirty="0">
              <a:solidFill>
                <a:srgbClr val="66FF33"/>
              </a:solidFill>
            </a:endParaRPr>
          </a:p>
          <a:p>
            <a:pPr algn="r"/>
            <a:endParaRPr lang="es-MX" sz="2400" i="1" dirty="0">
              <a:solidFill>
                <a:srgbClr val="66FF33"/>
              </a:solidFill>
            </a:endParaRPr>
          </a:p>
          <a:p>
            <a:pPr algn="r"/>
            <a:r>
              <a:rPr lang="es-MX" sz="2400" i="1" dirty="0">
                <a:solidFill>
                  <a:srgbClr val="66FF33"/>
                </a:solidFill>
              </a:rPr>
              <a:t>Mañana de Embriaguez</a:t>
            </a:r>
            <a:r>
              <a:rPr lang="es-MX" sz="2400" i="1" dirty="0">
                <a:solidFill>
                  <a:srgbClr val="FFFF00"/>
                </a:solidFill>
              </a:rPr>
              <a:t>, Iluminaciones (1874)</a:t>
            </a:r>
          </a:p>
          <a:p>
            <a:endParaRPr lang="es-MX" sz="3200" i="1" dirty="0">
              <a:solidFill>
                <a:schemeClr val="bg1"/>
              </a:solidFill>
            </a:endParaRPr>
          </a:p>
          <a:p>
            <a:endParaRPr lang="es-MX" sz="3200" dirty="0">
              <a:solidFill>
                <a:schemeClr val="bg1"/>
              </a:solidFill>
            </a:endParaRPr>
          </a:p>
        </p:txBody>
      </p:sp>
    </p:spTree>
    <p:extLst>
      <p:ext uri="{BB962C8B-B14F-4D97-AF65-F5344CB8AC3E}">
        <p14:creationId xmlns:p14="http://schemas.microsoft.com/office/powerpoint/2010/main" val="9750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41194" y="864609"/>
            <a:ext cx="11417217" cy="5890360"/>
          </a:xfrm>
        </p:spPr>
        <p:txBody>
          <a:bodyPr/>
          <a:lstStyle/>
          <a:p>
            <a:pPr marL="0" indent="0" algn="just">
              <a:buNone/>
            </a:pPr>
            <a:r>
              <a:rPr lang="es-MX" i="1" dirty="0"/>
              <a:t>ANTAÑO, SI NO RECUERDO MAL, MI VIDA era un festín en el que todos los corazones se abrían, en el que vinos de todas las clases fluían sin cesar</a:t>
            </a:r>
          </a:p>
          <a:p>
            <a:pPr marL="0" indent="0" algn="just">
              <a:buNone/>
            </a:pPr>
            <a:r>
              <a:rPr lang="es-MX" i="1" dirty="0"/>
              <a:t>Una noche, senté a la Belleza en mis rodillas. –Y la encontré amarga –Y la injurié.</a:t>
            </a:r>
          </a:p>
          <a:p>
            <a:pPr marL="0" indent="0" algn="just">
              <a:buNone/>
            </a:pPr>
            <a:r>
              <a:rPr lang="es-MX" dirty="0"/>
              <a:t>Me he armado contra la justicia. Me fugué. ¡Oh brujas, miseria, odio, mi tesoro fue confiado a vosotros! </a:t>
            </a:r>
          </a:p>
          <a:p>
            <a:pPr marL="0" indent="0" algn="just">
              <a:buNone/>
            </a:pPr>
            <a:r>
              <a:rPr lang="es-MX" dirty="0"/>
              <a:t>Conseguí hacer desaparecer de mi espíritu toda esperanza humana. Sobre cualquier alegría, para estrangularla, di el salto sordo de la bestia feroz…</a:t>
            </a:r>
          </a:p>
          <a:p>
            <a:pPr marL="0" indent="0" algn="just">
              <a:buNone/>
            </a:pPr>
            <a:r>
              <a:rPr lang="es-MX" dirty="0"/>
              <a:t>He invocado los desastres para ahogarme con la arena y la sangre.</a:t>
            </a:r>
          </a:p>
          <a:p>
            <a:pPr marL="0" indent="0" algn="just">
              <a:buNone/>
            </a:pPr>
            <a:r>
              <a:rPr lang="es-MX" dirty="0"/>
              <a:t>La desgracia ha sido mi dios. Me he tendido en el cieno. Me he secado con el aire del crimen. Le he gastado buenas bromas a la locura.</a:t>
            </a:r>
          </a:p>
          <a:p>
            <a:pPr marL="0" indent="0" algn="just">
              <a:buNone/>
            </a:pPr>
            <a:r>
              <a:rPr lang="es-MX" dirty="0"/>
              <a:t>Y la primavera me trajo la risa horripilante del idiota.</a:t>
            </a:r>
          </a:p>
          <a:p>
            <a:pPr marL="0" indent="0" algn="just">
              <a:buNone/>
            </a:pPr>
            <a:endParaRPr lang="es-MX" dirty="0"/>
          </a:p>
        </p:txBody>
      </p:sp>
      <p:sp>
        <p:nvSpPr>
          <p:cNvPr id="4" name="CuadroTexto 3"/>
          <p:cNvSpPr txBox="1"/>
          <p:nvPr/>
        </p:nvSpPr>
        <p:spPr>
          <a:xfrm>
            <a:off x="1693475" y="0"/>
            <a:ext cx="8434316" cy="615553"/>
          </a:xfrm>
          <a:prstGeom prst="rect">
            <a:avLst/>
          </a:prstGeom>
          <a:noFill/>
        </p:spPr>
        <p:txBody>
          <a:bodyPr wrap="square" rtlCol="0">
            <a:spAutoFit/>
          </a:bodyPr>
          <a:lstStyle/>
          <a:p>
            <a:pPr algn="ctr"/>
            <a:r>
              <a:rPr lang="es-MX" sz="3400" b="1" dirty="0"/>
              <a:t>UNA TEMPORADA EN EL INFIERNO (1873)</a:t>
            </a:r>
          </a:p>
        </p:txBody>
      </p:sp>
    </p:spTree>
    <p:extLst>
      <p:ext uri="{BB962C8B-B14F-4D97-AF65-F5344CB8AC3E}">
        <p14:creationId xmlns:p14="http://schemas.microsoft.com/office/powerpoint/2010/main" val="3678744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22290" y="1021660"/>
            <a:ext cx="10515600" cy="5644700"/>
          </a:xfrm>
        </p:spPr>
        <p:txBody>
          <a:bodyPr>
            <a:normAutofit/>
          </a:bodyPr>
          <a:lstStyle/>
          <a:p>
            <a:pPr marL="0" indent="0">
              <a:buNone/>
            </a:pPr>
            <a:r>
              <a:rPr lang="es-MX" i="1" dirty="0"/>
              <a:t>A MÍ. LA HISTORIA DE UNA DE MI LOCURAS. (...)</a:t>
            </a:r>
          </a:p>
          <a:p>
            <a:pPr marL="0" indent="0" algn="just">
              <a:buNone/>
            </a:pPr>
            <a:r>
              <a:rPr lang="es-MX" i="1" dirty="0"/>
              <a:t>Soñaba con cruzadas, con viajes de descubrimientos de los que no se conserva relato alguno, con repúblicas sin historia ,con guerras religiosas ya sofocadas, con revoluciones de costumbres, con desplazamiento de razas y de continentes: creía en todos los encantamientos.</a:t>
            </a:r>
          </a:p>
          <a:p>
            <a:pPr marL="0" indent="0" algn="just">
              <a:buNone/>
            </a:pPr>
            <a:endParaRPr lang="es-MX" i="1" dirty="0"/>
          </a:p>
          <a:p>
            <a:pPr marL="0" indent="0" algn="just">
              <a:buNone/>
            </a:pPr>
            <a:r>
              <a:rPr lang="es-MX" i="1" dirty="0"/>
              <a:t>¡Inventé el color de las vocales! A negra, E blanca, I roja, O azul, U verde- Establecí la forma y el movimiento de cada consonante, y, con ritmos instintivos me precié de haber inventado un verbo poético accesible, un día u otro, a todos los sentidos. Me reservaba la traducción.</a:t>
            </a:r>
          </a:p>
          <a:p>
            <a:pPr marL="0" indent="0" algn="just">
              <a:buNone/>
            </a:pPr>
            <a:r>
              <a:rPr lang="es-MX" i="1" dirty="0"/>
              <a:t>Al principio fue sólo un estudio. Escribía silencios, noches, anotaba lo inexpresable. Fijaba vértigos…</a:t>
            </a:r>
            <a:endParaRPr lang="es-MX" dirty="0"/>
          </a:p>
        </p:txBody>
      </p:sp>
      <p:sp>
        <p:nvSpPr>
          <p:cNvPr id="2" name="CuadroTexto 1"/>
          <p:cNvSpPr txBox="1"/>
          <p:nvPr/>
        </p:nvSpPr>
        <p:spPr>
          <a:xfrm>
            <a:off x="695459" y="115910"/>
            <a:ext cx="10444766" cy="523220"/>
          </a:xfrm>
          <a:prstGeom prst="rect">
            <a:avLst/>
          </a:prstGeom>
          <a:noFill/>
        </p:spPr>
        <p:txBody>
          <a:bodyPr wrap="square" rtlCol="0">
            <a:spAutoFit/>
          </a:bodyPr>
          <a:lstStyle/>
          <a:p>
            <a:pPr algn="ctr"/>
            <a:r>
              <a:rPr lang="es-MX" sz="2800" b="1" dirty="0"/>
              <a:t>ALQUIMIA DEL VERBO</a:t>
            </a:r>
            <a:endParaRPr lang="es-MX" sz="2800" dirty="0"/>
          </a:p>
        </p:txBody>
      </p:sp>
    </p:spTree>
    <p:extLst>
      <p:ext uri="{BB962C8B-B14F-4D97-AF65-F5344CB8AC3E}">
        <p14:creationId xmlns:p14="http://schemas.microsoft.com/office/powerpoint/2010/main" val="3259965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286603"/>
            <a:ext cx="10515600" cy="5890360"/>
          </a:xfrm>
        </p:spPr>
        <p:txBody>
          <a:bodyPr>
            <a:normAutofit/>
          </a:bodyPr>
          <a:lstStyle/>
          <a:p>
            <a:pPr marL="0" indent="0" algn="just">
              <a:buNone/>
            </a:pPr>
            <a:r>
              <a:rPr lang="es-MX" i="1" dirty="0"/>
              <a:t>He cumplido mi jornada; abandono Europa. La brisa marina me quemará los plumones; los clima remotos me atezarán la piel. Nadar, desmenuzar la hierba, cazar, y sobre todo fumar; beber licores fuertes como el metal hirviente, -tal y como hacían aquellos queridos antepasados en torno a las hogueras.</a:t>
            </a:r>
          </a:p>
          <a:p>
            <a:pPr marL="0" indent="0" algn="just">
              <a:buNone/>
            </a:pPr>
            <a:r>
              <a:rPr lang="es-MX" i="1" dirty="0"/>
              <a:t>Regresaré con miembros de hierro, la piel oscurecida y la mirada furiosa: a juzgar por mi máscara, pensarán que soy de una raza fuerte. Tendré oro: seré ocioso y brutal. Las mujeres miman a esos feroces enfermos que vuelven de los países cálidos. Estaré mezclado en asuntos políticos. Salvado</a:t>
            </a:r>
            <a:endParaRPr lang="es-MX" dirty="0"/>
          </a:p>
        </p:txBody>
      </p:sp>
    </p:spTree>
    <p:extLst>
      <p:ext uri="{BB962C8B-B14F-4D97-AF65-F5344CB8AC3E}">
        <p14:creationId xmlns:p14="http://schemas.microsoft.com/office/powerpoint/2010/main" val="3273086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4407" y="326201"/>
            <a:ext cx="6425485" cy="5644700"/>
          </a:xfrm>
        </p:spPr>
        <p:txBody>
          <a:bodyPr>
            <a:normAutofit/>
          </a:bodyPr>
          <a:lstStyle/>
          <a:p>
            <a:pPr marL="0" indent="0">
              <a:buNone/>
            </a:pPr>
            <a:r>
              <a:rPr lang="es-MX" dirty="0"/>
              <a:t>Sí, la hora nueva es por lo menos muy severa. Porque puedo decir que la victoria me ha sido otorgada: el crujir de dientes, el chisporroteo del fuego, los suspiros apestados, van moderándose. Todos los recuerdos inmundos se borran. Mis últimas añoranzas levanta el vuelo, - celos de los mendigos, de los bribones, de los amigos de la muerte, de los rezagados de toda índole. - Condenados, ¡si yo me vengara! </a:t>
            </a:r>
            <a:r>
              <a:rPr lang="es-MX" b="1" i="1" dirty="0"/>
              <a:t>Hay que ser </a:t>
            </a:r>
            <a:r>
              <a:rPr lang="es-MX" b="1" i="1"/>
              <a:t>absolutamente modernos</a:t>
            </a:r>
            <a:endParaRPr lang="es-MX" i="1" dirty="0"/>
          </a:p>
          <a:p>
            <a:pPr marL="0" indent="0">
              <a:buNone/>
            </a:pPr>
            <a:endParaRPr lang="es-MX" i="1" dirty="0"/>
          </a:p>
          <a:p>
            <a:pPr marL="0" indent="0" algn="r">
              <a:buNone/>
            </a:pPr>
            <a:r>
              <a:rPr lang="es-MX" dirty="0"/>
              <a:t>Arthur </a:t>
            </a:r>
            <a:r>
              <a:rPr lang="es-MX" dirty="0" err="1"/>
              <a:t>Rimbaud</a:t>
            </a:r>
            <a:endParaRPr lang="es-MX" dirty="0"/>
          </a:p>
        </p:txBody>
      </p:sp>
      <p:pic>
        <p:nvPicPr>
          <p:cNvPr id="3074" name="Picture 2" descr="http://www.guinguinbali.com/modules/mod_imagelibrary/images/w_j48WG16wQgOItUD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4125" y="186716"/>
            <a:ext cx="4552903" cy="5923669"/>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9247031" y="6297769"/>
            <a:ext cx="3129566" cy="369332"/>
          </a:xfrm>
          <a:prstGeom prst="rect">
            <a:avLst/>
          </a:prstGeom>
          <a:noFill/>
        </p:spPr>
        <p:txBody>
          <a:bodyPr wrap="square" rtlCol="0">
            <a:spAutoFit/>
          </a:bodyPr>
          <a:lstStyle/>
          <a:p>
            <a:r>
              <a:rPr lang="es-MX" dirty="0" err="1"/>
              <a:t>Rimbaud</a:t>
            </a:r>
            <a:r>
              <a:rPr lang="es-MX" dirty="0"/>
              <a:t>, en Etiopía</a:t>
            </a:r>
          </a:p>
        </p:txBody>
      </p:sp>
    </p:spTree>
    <p:extLst>
      <p:ext uri="{BB962C8B-B14F-4D97-AF65-F5344CB8AC3E}">
        <p14:creationId xmlns:p14="http://schemas.microsoft.com/office/powerpoint/2010/main" val="1509003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36290" y="6240651"/>
            <a:ext cx="3969913" cy="386366"/>
          </a:xfrm>
        </p:spPr>
        <p:txBody>
          <a:bodyPr>
            <a:noAutofit/>
          </a:bodyPr>
          <a:lstStyle/>
          <a:p>
            <a:r>
              <a:rPr lang="es-MX" sz="2000" dirty="0"/>
              <a:t>Juan Luis Martínez, La nueva novela</a:t>
            </a:r>
          </a:p>
        </p:txBody>
      </p:sp>
      <p:sp>
        <p:nvSpPr>
          <p:cNvPr id="3" name="Marcador de contenido 2"/>
          <p:cNvSpPr>
            <a:spLocks noGrp="1"/>
          </p:cNvSpPr>
          <p:nvPr>
            <p:ph idx="1"/>
          </p:nvPr>
        </p:nvSpPr>
        <p:spPr/>
        <p:txBody>
          <a:bodyPr/>
          <a:lstStyle/>
          <a:p>
            <a:endParaRPr lang="es-MX" dirty="0"/>
          </a:p>
        </p:txBody>
      </p:sp>
      <p:pic>
        <p:nvPicPr>
          <p:cNvPr id="4" name="Imagen 3"/>
          <p:cNvPicPr>
            <a:picLocks noChangeAspect="1"/>
          </p:cNvPicPr>
          <p:nvPr/>
        </p:nvPicPr>
        <p:blipFill>
          <a:blip r:embed="rId2"/>
          <a:stretch>
            <a:fillRect/>
          </a:stretch>
        </p:blipFill>
        <p:spPr>
          <a:xfrm>
            <a:off x="3246818" y="144651"/>
            <a:ext cx="5981700" cy="6096000"/>
          </a:xfrm>
          <a:prstGeom prst="rect">
            <a:avLst/>
          </a:prstGeom>
        </p:spPr>
      </p:pic>
    </p:spTree>
    <p:extLst>
      <p:ext uri="{BB962C8B-B14F-4D97-AF65-F5344CB8AC3E}">
        <p14:creationId xmlns:p14="http://schemas.microsoft.com/office/powerpoint/2010/main" val="139718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0" y="778782"/>
            <a:ext cx="10515600" cy="613669"/>
          </a:xfrm>
        </p:spPr>
        <p:txBody>
          <a:bodyPr>
            <a:normAutofit/>
          </a:bodyPr>
          <a:lstStyle/>
          <a:p>
            <a:r>
              <a:rPr lang="es-MX" dirty="0"/>
              <a:t>Los hijos del limo (Octavio Paz)</a:t>
            </a:r>
          </a:p>
        </p:txBody>
      </p:sp>
      <p:sp>
        <p:nvSpPr>
          <p:cNvPr id="3" name="Marcador de contenido 2"/>
          <p:cNvSpPr>
            <a:spLocks noGrp="1"/>
          </p:cNvSpPr>
          <p:nvPr>
            <p:ph idx="1"/>
          </p:nvPr>
        </p:nvSpPr>
        <p:spPr>
          <a:xfrm>
            <a:off x="838200" y="1184856"/>
            <a:ext cx="10515600" cy="4992107"/>
          </a:xfrm>
        </p:spPr>
        <p:txBody>
          <a:bodyPr>
            <a:normAutofit/>
          </a:bodyPr>
          <a:lstStyle/>
          <a:p>
            <a:pPr marL="0" indent="0">
              <a:buNone/>
            </a:pPr>
            <a:r>
              <a:rPr lang="es-MX" dirty="0"/>
              <a:t>«La razón crítica acentúa, por su mismo rigor, su temporalidad, su posibilidad siempre inminente de cambio y variación. Nada es permanente: la razón se identifica con la sucesión y con la alteridad. La modernidad es sinónimo de crítica y se identifica con el cambio; no es la afirmación de un principio atemporal, sino el despliegue de la razón crítica que sin cesar se interroga, se examina y se destruye para renacer de nuevo». </a:t>
            </a:r>
          </a:p>
          <a:p>
            <a:pPr marL="0" indent="0">
              <a:buNone/>
            </a:pPr>
            <a:r>
              <a:rPr lang="es-MX" dirty="0"/>
              <a:t>«La modernidad es una separación. Empleo la palabra en su acepción más inmediata: apartarse de algo, desunirse. La modernidad se inicia como un desprendimiento de la sociedad cristiana. Fiel a su origen, es una ruptura continua, un incesante separase de sí misma; cada generación repite el acto original que nos funda y esa repetición es simultáneamente nuestra negación y nuestra renovación».</a:t>
            </a:r>
          </a:p>
        </p:txBody>
      </p:sp>
    </p:spTree>
    <p:extLst>
      <p:ext uri="{BB962C8B-B14F-4D97-AF65-F5344CB8AC3E}">
        <p14:creationId xmlns:p14="http://schemas.microsoft.com/office/powerpoint/2010/main" val="2544243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2" name="Rectangle 11">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4" name="Rectangle 1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6" name="Rectangle 15">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useBgFill="1">
        <p:nvSpPr>
          <p:cNvPr id="18" name="Rectangle 17">
            <a:extLst>
              <a:ext uri="{FF2B5EF4-FFF2-40B4-BE49-F238E27FC236}">
                <a16:creationId xmlns:a16="http://schemas.microsoft.com/office/drawing/2014/main" id="{52A5E297-FCC0-4CBB-B0F2-AD10B61F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7FBDA2-CA1E-4D12-868A-9193C9AA7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2873" y="734134"/>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F2A148BD-8367-04B0-149B-C257E8618EB4}"/>
              </a:ext>
            </a:extLst>
          </p:cNvPr>
          <p:cNvSpPr>
            <a:spLocks noGrp="1"/>
          </p:cNvSpPr>
          <p:nvPr>
            <p:ph type="title"/>
          </p:nvPr>
        </p:nvSpPr>
        <p:spPr>
          <a:xfrm>
            <a:off x="4579243" y="1419225"/>
            <a:ext cx="6798608" cy="2085869"/>
          </a:xfrm>
        </p:spPr>
        <p:txBody>
          <a:bodyPr vert="horz" lIns="91440" tIns="45720" rIns="91440" bIns="45720" rtlCol="0" anchor="b">
            <a:normAutofit/>
          </a:bodyPr>
          <a:lstStyle/>
          <a:p>
            <a:endParaRPr lang="en-US" sz="3600">
              <a:solidFill>
                <a:srgbClr val="FFFFFF"/>
              </a:solidFill>
            </a:endParaRPr>
          </a:p>
        </p:txBody>
      </p:sp>
      <p:grpSp>
        <p:nvGrpSpPr>
          <p:cNvPr id="22" name="Group 21">
            <a:extLst>
              <a:ext uri="{FF2B5EF4-FFF2-40B4-BE49-F238E27FC236}">
                <a16:creationId xmlns:a16="http://schemas.microsoft.com/office/drawing/2014/main" id="{C3E10249-5CE7-46B7-BF63-CADFE9DC19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3" name="Rectangle 22">
              <a:extLst>
                <a:ext uri="{FF2B5EF4-FFF2-40B4-BE49-F238E27FC236}">
                  <a16:creationId xmlns:a16="http://schemas.microsoft.com/office/drawing/2014/main" id="{E0A0B672-D861-46A7-A5CE-F47D2E89C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4" name="Rectangle 23">
              <a:extLst>
                <a:ext uri="{FF2B5EF4-FFF2-40B4-BE49-F238E27FC236}">
                  <a16:creationId xmlns:a16="http://schemas.microsoft.com/office/drawing/2014/main" id="{BE538C5F-339E-4E2E-9D0C-CB525B78A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5" name="Rectangle 24">
              <a:extLst>
                <a:ext uri="{FF2B5EF4-FFF2-40B4-BE49-F238E27FC236}">
                  <a16:creationId xmlns:a16="http://schemas.microsoft.com/office/drawing/2014/main" id="{BEA4A019-FFF6-4EC2-9691-648866110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grpSp>
      <p:pic>
        <p:nvPicPr>
          <p:cNvPr id="5" name="Picture 3" descr="portada La Venus de las Pieles">
            <a:extLst>
              <a:ext uri="{FF2B5EF4-FFF2-40B4-BE49-F238E27FC236}">
                <a16:creationId xmlns:a16="http://schemas.microsoft.com/office/drawing/2014/main" id="{88DC6289-849B-66A6-DF01-A3484C63FE9B}"/>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496" r="-1" b="-1"/>
          <a:stretch/>
        </p:blipFill>
        <p:spPr bwMode="auto">
          <a:xfrm>
            <a:off x="478172" y="723899"/>
            <a:ext cx="3665061" cy="566666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2A1B9A3B-7FBB-749D-D030-92615AECBE8E}"/>
              </a:ext>
            </a:extLst>
          </p:cNvPr>
          <p:cNvSpPr>
            <a:spLocks noChangeArrowheads="1"/>
          </p:cNvSpPr>
          <p:nvPr/>
        </p:nvSpPr>
        <p:spPr bwMode="auto">
          <a:xfrm>
            <a:off x="4596387" y="1418343"/>
            <a:ext cx="6647579" cy="2600712"/>
          </a:xfrm>
          <a:prstGeom prst="rect">
            <a:avLst/>
          </a:prstGeom>
          <a:solidFill>
            <a:schemeClr val="accent1">
              <a:lumMod val="10000"/>
              <a:lumOff val="90000"/>
            </a:schemeClr>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s-CL" altLang="es-CL" sz="20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MASOQUISMO</a:t>
            </a:r>
          </a:p>
          <a:p>
            <a:pPr marL="0" marR="0" lvl="0" indent="0" algn="l" defTabSz="914400" rtl="0" eaLnBrk="0" fontAlgn="base" latinLnBrk="0" hangingPunct="0">
              <a:spcBef>
                <a:spcPct val="0"/>
              </a:spcBef>
              <a:spcAft>
                <a:spcPts val="600"/>
              </a:spcAft>
              <a:buClrTx/>
              <a:buSzTx/>
              <a:buFontTx/>
              <a:buNone/>
              <a:tabLst/>
            </a:pPr>
            <a:r>
              <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rPr>
              <a:t>Leopold </a:t>
            </a:r>
            <a:r>
              <a:rPr lang="es-CL" altLang="es-CL" b="1" dirty="0" err="1">
                <a:solidFill>
                  <a:srgbClr val="000000"/>
                </a:solidFill>
                <a:latin typeface="Calibri" panose="020F0502020204030204" pitchFamily="34" charset="0"/>
                <a:ea typeface="Calibri" panose="020F0502020204030204" pitchFamily="34" charset="0"/>
                <a:cs typeface="Calibri" panose="020F0502020204030204" pitchFamily="34" charset="0"/>
              </a:rPr>
              <a:t>von</a:t>
            </a:r>
            <a:r>
              <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s-CL" altLang="es-CL" b="1" dirty="0" err="1">
                <a:solidFill>
                  <a:srgbClr val="000000"/>
                </a:solidFill>
                <a:latin typeface="Calibri" panose="020F0502020204030204" pitchFamily="34" charset="0"/>
                <a:ea typeface="Calibri" panose="020F0502020204030204" pitchFamily="34" charset="0"/>
                <a:cs typeface="Calibri" panose="020F0502020204030204" pitchFamily="34" charset="0"/>
              </a:rPr>
              <a:t>Sacher-Masoch</a:t>
            </a:r>
            <a:r>
              <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rPr>
              <a:t> (1836-1895)</a:t>
            </a:r>
          </a:p>
          <a:p>
            <a:pPr marL="0" marR="0" lvl="0" indent="0" algn="l" defTabSz="914400" rtl="0" eaLnBrk="0" fontAlgn="base" latinLnBrk="0" hangingPunct="0">
              <a:spcBef>
                <a:spcPct val="0"/>
              </a:spcBef>
              <a:spcAft>
                <a:spcPts val="600"/>
              </a:spcAft>
              <a:buClrTx/>
              <a:buSzTx/>
              <a:buFontTx/>
              <a:buNone/>
              <a:tabLst/>
            </a:pPr>
            <a:endPar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l">
              <a:spcAft>
                <a:spcPts val="600"/>
              </a:spcAft>
            </a:pPr>
            <a:r>
              <a:rPr lang="es-MX" b="0" i="0" dirty="0">
                <a:solidFill>
                  <a:srgbClr val="1F1F1F"/>
                </a:solidFill>
                <a:effectLst/>
                <a:latin typeface="Calibri" panose="020F0502020204030204" pitchFamily="34" charset="0"/>
                <a:ea typeface="Calibri" panose="020F0502020204030204" pitchFamily="34" charset="0"/>
                <a:cs typeface="Calibri" panose="020F0502020204030204" pitchFamily="34" charset="0"/>
              </a:rPr>
              <a:t>1. Perversión sexual de quien goza con verse humillado o maltratado por otra persona.</a:t>
            </a:r>
          </a:p>
          <a:p>
            <a:pPr algn="l">
              <a:spcAft>
                <a:spcPts val="600"/>
              </a:spcAft>
            </a:pPr>
            <a:r>
              <a:rPr lang="es-MX" b="0" i="0" dirty="0">
                <a:solidFill>
                  <a:srgbClr val="1F1F1F"/>
                </a:solidFill>
                <a:effectLst/>
                <a:latin typeface="Calibri" panose="020F0502020204030204" pitchFamily="34" charset="0"/>
                <a:ea typeface="Calibri" panose="020F0502020204030204" pitchFamily="34" charset="0"/>
                <a:cs typeface="Calibri" panose="020F0502020204030204" pitchFamily="34" charset="0"/>
              </a:rPr>
              <a:t>2.Complacencia en sentirse humillado o maltratado.</a:t>
            </a:r>
          </a:p>
          <a:p>
            <a:pPr marL="0" marR="0" lvl="0" indent="0" algn="l" defTabSz="914400" rtl="0" eaLnBrk="0" fontAlgn="base" latinLnBrk="0" hangingPunct="0">
              <a:lnSpc>
                <a:spcPct val="100000"/>
              </a:lnSpc>
              <a:spcBef>
                <a:spcPct val="0"/>
              </a:spcBef>
              <a:spcAft>
                <a:spcPts val="600"/>
              </a:spcAft>
              <a:buClrTx/>
              <a:buSzTx/>
              <a:buFontTx/>
              <a:buNone/>
              <a:tabLst/>
            </a:pPr>
            <a:endParaRPr kumimoji="0" lang="es-CL" altLang="es-CL"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the-velvet-underground-venus-in-furus-subtitulado-ezmp3cc_EONZxjRX">
            <a:hlinkClick r:id="" action="ppaction://media"/>
            <a:extLst>
              <a:ext uri="{FF2B5EF4-FFF2-40B4-BE49-F238E27FC236}">
                <a16:creationId xmlns:a16="http://schemas.microsoft.com/office/drawing/2014/main" id="{4D3D886D-1CC8-8277-7A37-2102D4F543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1080" y="3420319"/>
            <a:ext cx="406400" cy="406400"/>
          </a:xfrm>
          <a:prstGeom prst="rect">
            <a:avLst/>
          </a:prstGeom>
        </p:spPr>
      </p:pic>
    </p:spTree>
    <p:extLst>
      <p:ext uri="{BB962C8B-B14F-4D97-AF65-F5344CB8AC3E}">
        <p14:creationId xmlns:p14="http://schemas.microsoft.com/office/powerpoint/2010/main" val="186896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52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2" name="Rectangle 11">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4" name="Rectangle 1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6" name="Rectangle 15">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useBgFill="1">
        <p:nvSpPr>
          <p:cNvPr id="18" name="Rectangle 17">
            <a:extLst>
              <a:ext uri="{FF2B5EF4-FFF2-40B4-BE49-F238E27FC236}">
                <a16:creationId xmlns:a16="http://schemas.microsoft.com/office/drawing/2014/main" id="{52A5E297-FCC0-4CBB-B0F2-AD10B61F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7FBDA2-CA1E-4D12-868A-9193C9AA7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2873" y="734134"/>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F2A148BD-8367-04B0-149B-C257E8618EB4}"/>
              </a:ext>
            </a:extLst>
          </p:cNvPr>
          <p:cNvSpPr>
            <a:spLocks noGrp="1"/>
          </p:cNvSpPr>
          <p:nvPr>
            <p:ph type="title"/>
          </p:nvPr>
        </p:nvSpPr>
        <p:spPr>
          <a:xfrm>
            <a:off x="4545846" y="4092481"/>
            <a:ext cx="6798608" cy="2085869"/>
          </a:xfrm>
        </p:spPr>
        <p:txBody>
          <a:bodyPr vert="horz" lIns="91440" tIns="45720" rIns="91440" bIns="45720" rtlCol="0" anchor="b">
            <a:noAutofit/>
          </a:bodyPr>
          <a:lstStyle/>
          <a:p>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El señor Leopold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Sacher-Masoch</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 compromete, bajo palabra de honor, a ser esclavo de la señora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a cumplir incondicionalmente, durante un periodo de seis meses, cada uno de sus deseos y órdenes. La señora Fanny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no deberá exigir, por su parte, del señor Leopold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Sacher-Masoch</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nada que vaya en contra de su honor (que lo deshonre como ser humano y como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cuidadano</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Además, tendrá que concederle seis horas  para sus trabajos y no mirará jamás sus cartas y papeles. Por cada infracción o negligencia, o delito de lesa majestad, le es lícito a la dueña (Fanny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castigar a su esclavo (Leopold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Sacher-Masoch</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según su leal saber y entender. En resumen, su súbdito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Gregor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ha de tratar a su dueña con sumisión de esclavo, tomar sus muestras de bondad como una gracias encantadora, no hacer valer ningún derecho como amante de ella; Fanny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por su parte, promete ponerse un abrigo de pieles tantas veces como sea hacedero, en especial cuando sea cruel con él</a:t>
            </a:r>
            <a:endParaRPr lang="en-US" sz="2000" cap="none"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2" name="Group 21">
            <a:extLst>
              <a:ext uri="{FF2B5EF4-FFF2-40B4-BE49-F238E27FC236}">
                <a16:creationId xmlns:a16="http://schemas.microsoft.com/office/drawing/2014/main" id="{C3E10249-5CE7-46B7-BF63-CADFE9DC19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3" name="Rectangle 22">
              <a:extLst>
                <a:ext uri="{FF2B5EF4-FFF2-40B4-BE49-F238E27FC236}">
                  <a16:creationId xmlns:a16="http://schemas.microsoft.com/office/drawing/2014/main" id="{E0A0B672-D861-46A7-A5CE-F47D2E89C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4" name="Rectangle 23">
              <a:extLst>
                <a:ext uri="{FF2B5EF4-FFF2-40B4-BE49-F238E27FC236}">
                  <a16:creationId xmlns:a16="http://schemas.microsoft.com/office/drawing/2014/main" id="{BE538C5F-339E-4E2E-9D0C-CB525B78A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5" name="Rectangle 24">
              <a:extLst>
                <a:ext uri="{FF2B5EF4-FFF2-40B4-BE49-F238E27FC236}">
                  <a16:creationId xmlns:a16="http://schemas.microsoft.com/office/drawing/2014/main" id="{BEA4A019-FFF6-4EC2-9691-648866110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grpSp>
      <p:sp>
        <p:nvSpPr>
          <p:cNvPr id="3" name="CuadroTexto 2">
            <a:extLst>
              <a:ext uri="{FF2B5EF4-FFF2-40B4-BE49-F238E27FC236}">
                <a16:creationId xmlns:a16="http://schemas.microsoft.com/office/drawing/2014/main" id="{564D923F-8DD9-92FB-25DF-1FCFEDF11AA3}"/>
              </a:ext>
            </a:extLst>
          </p:cNvPr>
          <p:cNvSpPr txBox="1"/>
          <p:nvPr/>
        </p:nvSpPr>
        <p:spPr>
          <a:xfrm>
            <a:off x="6096000" y="56762"/>
            <a:ext cx="6096000" cy="400110"/>
          </a:xfrm>
          <a:prstGeom prst="rect">
            <a:avLst/>
          </a:prstGeom>
          <a:noFill/>
        </p:spPr>
        <p:txBody>
          <a:bodyPr wrap="square" rtlCol="0">
            <a:spAutoFit/>
          </a:bodyPr>
          <a:lstStyle/>
          <a:p>
            <a:r>
              <a:rPr lang="es-CL" sz="2000" b="1" spc="600" dirty="0"/>
              <a:t>CONTRATO</a:t>
            </a:r>
            <a:endParaRPr lang="es-CL" b="1" spc="600" dirty="0"/>
          </a:p>
        </p:txBody>
      </p:sp>
      <p:pic>
        <p:nvPicPr>
          <p:cNvPr id="5122" name="Picture 2">
            <a:extLst>
              <a:ext uri="{FF2B5EF4-FFF2-40B4-BE49-F238E27FC236}">
                <a16:creationId xmlns:a16="http://schemas.microsoft.com/office/drawing/2014/main" id="{FAC8964F-6866-FC7B-C597-0C371BC59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677" y="855092"/>
            <a:ext cx="3438054" cy="21097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eopold von Sacher-Masoch">
            <a:extLst>
              <a:ext uri="{FF2B5EF4-FFF2-40B4-BE49-F238E27FC236}">
                <a16:creationId xmlns:a16="http://schemas.microsoft.com/office/drawing/2014/main" id="{14300395-2C2D-F721-BC86-1F83CA6A6A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62" y="3625650"/>
            <a:ext cx="173355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199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EF77F2-5F08-2DA5-A555-83309172AF79}"/>
              </a:ext>
            </a:extLst>
          </p:cNvPr>
          <p:cNvSpPr>
            <a:spLocks noGrp="1"/>
          </p:cNvSpPr>
          <p:nvPr>
            <p:ph type="title"/>
          </p:nvPr>
        </p:nvSpPr>
        <p:spPr/>
        <p:txBody>
          <a:bodyPr/>
          <a:lstStyle/>
          <a:p>
            <a:r>
              <a:rPr lang="es-CL" dirty="0"/>
              <a:t>Erótica </a:t>
            </a:r>
            <a:r>
              <a:rPr lang="es-CL" dirty="0" err="1"/>
              <a:t>hipersensual</a:t>
            </a:r>
            <a:r>
              <a:rPr lang="es-CL" dirty="0"/>
              <a:t> de </a:t>
            </a:r>
            <a:r>
              <a:rPr lang="es-CL" dirty="0" err="1"/>
              <a:t>sacher-masoch</a:t>
            </a:r>
            <a:endParaRPr lang="es-CL" dirty="0"/>
          </a:p>
        </p:txBody>
      </p:sp>
      <p:sp>
        <p:nvSpPr>
          <p:cNvPr id="3" name="Marcador de contenido 2">
            <a:extLst>
              <a:ext uri="{FF2B5EF4-FFF2-40B4-BE49-F238E27FC236}">
                <a16:creationId xmlns:a16="http://schemas.microsoft.com/office/drawing/2014/main" id="{E9C19CE5-9A04-B947-816C-A5562C067223}"/>
              </a:ext>
            </a:extLst>
          </p:cNvPr>
          <p:cNvSpPr>
            <a:spLocks noGrp="1"/>
          </p:cNvSpPr>
          <p:nvPr>
            <p:ph idx="1"/>
          </p:nvPr>
        </p:nvSpPr>
        <p:spPr/>
        <p:txBody>
          <a:bodyPr>
            <a:normAutofit/>
          </a:bodyPr>
          <a:lstStyle/>
          <a:p>
            <a:pPr algn="just"/>
            <a:r>
              <a:rPr lang="es-MX" sz="2400" dirty="0"/>
              <a:t>La erótica que </a:t>
            </a:r>
            <a:r>
              <a:rPr lang="es-MX" sz="2400" dirty="0" err="1"/>
              <a:t>Sacher-Masoch</a:t>
            </a:r>
            <a:r>
              <a:rPr lang="es-MX" sz="2400" dirty="0"/>
              <a:t> denomina </a:t>
            </a:r>
            <a:r>
              <a:rPr lang="es-MX" sz="2400" dirty="0" err="1"/>
              <a:t>übersinnlicher</a:t>
            </a:r>
            <a:r>
              <a:rPr lang="es-MX" sz="2400" dirty="0"/>
              <a:t> implica momentos de esclavitud, que pueden variar desde la indiferencia, golpes, cachetadas, latigazos, ser atado, puesta en escena de terceros en la relación, miradas furtivas que provoquen celos, humillaciones; pero siempre sucedidos posteriormente de momentos de ternura, besos, abrazos, sexo hasta el éxtasis sexual. Erótica que se despliega en un sentido de conciliación entre ama y esclavo, y en una tesitura de damas y caballeros correspondiente al siglo XIX. En palabras de </a:t>
            </a:r>
            <a:r>
              <a:rPr lang="es-MX" sz="2400" dirty="0" err="1"/>
              <a:t>Sacher-Masoch</a:t>
            </a:r>
            <a:r>
              <a:rPr lang="es-MX" sz="2400" dirty="0"/>
              <a:t> consiste en la tiranía mezclada con amor</a:t>
            </a:r>
            <a:endParaRPr lang="es-CL" sz="2400" dirty="0"/>
          </a:p>
        </p:txBody>
      </p:sp>
    </p:spTree>
    <p:extLst>
      <p:ext uri="{BB962C8B-B14F-4D97-AF65-F5344CB8AC3E}">
        <p14:creationId xmlns:p14="http://schemas.microsoft.com/office/powerpoint/2010/main" val="2192775601"/>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TM03457464[[fn=Dividendo]]</Template>
  <TotalTime>4339</TotalTime>
  <Words>4331</Words>
  <Application>Microsoft Office PowerPoint</Application>
  <PresentationFormat>Panorámica</PresentationFormat>
  <Paragraphs>255</Paragraphs>
  <Slides>37</Slides>
  <Notes>0</Notes>
  <HiddenSlides>0</HiddenSlides>
  <MMClips>1</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37</vt:i4>
      </vt:variant>
    </vt:vector>
  </HeadingPairs>
  <TitlesOfParts>
    <vt:vector size="45" baseType="lpstr">
      <vt:lpstr>Aptos</vt:lpstr>
      <vt:lpstr>Arial</vt:lpstr>
      <vt:lpstr>Calibri</vt:lpstr>
      <vt:lpstr>Georgia</vt:lpstr>
      <vt:lpstr>Gill Sans MT</vt:lpstr>
      <vt:lpstr>Lucida Sans Unicode</vt:lpstr>
      <vt:lpstr>Wingdings 2</vt:lpstr>
      <vt:lpstr>Dividendo</vt:lpstr>
      <vt:lpstr>POESÍA MODERNA</vt:lpstr>
      <vt:lpstr>William Blake (Inglaterra, 1757-1827), poeta romántico </vt:lpstr>
      <vt:lpstr>ROMANTICISMO</vt:lpstr>
      <vt:lpstr>Contexto de William blake</vt:lpstr>
      <vt:lpstr>Contexto de William blake</vt:lpstr>
      <vt:lpstr>Matrimonio del cielo y el infierno (1790-93)</vt:lpstr>
      <vt:lpstr>LAS PUERTAS DE LA PERCEPCIÓN / ALDOUS HUXLEY</vt:lpstr>
      <vt:lpstr>Presentación de PowerPoint</vt:lpstr>
      <vt:lpstr>ARGUMENTO (FRAGMENTO)</vt:lpstr>
      <vt:lpstr>Proverbios de blake</vt:lpstr>
      <vt:lpstr>URIZeN</vt:lpstr>
      <vt:lpstr>Poetas malditos</vt:lpstr>
      <vt:lpstr>Presentación de PowerPoint</vt:lpstr>
      <vt:lpstr>Paris, capital del siglo XIX (W. Benjamin)</vt:lpstr>
      <vt:lpstr>Presentación de PowerPoint</vt:lpstr>
      <vt:lpstr>Presentación de PowerPoint</vt:lpstr>
      <vt:lpstr>Presentación de PowerPoint</vt:lpstr>
      <vt:lpstr>Presentación de PowerPoint</vt:lpstr>
      <vt:lpstr>El vino de los traperos</vt:lpstr>
      <vt:lpstr>El vino de los traperos</vt:lpstr>
      <vt:lpstr>El artista como flâneur</vt:lpstr>
      <vt:lpstr>El artista como flâneur</vt:lpstr>
      <vt:lpstr>A UNA TRANSEÚNTE</vt:lpstr>
      <vt:lpstr>SPLEEN &amp; IDEAL</vt:lpstr>
      <vt:lpstr>EL VIAJE (Baudelaire, 1857)</vt:lpstr>
      <vt:lpstr>EL BARCO EBRIO (RIMBAUD, 1871)</vt:lpstr>
      <vt:lpstr>Rimbaud, “Yo es otro”</vt:lpstr>
      <vt:lpstr>Presentación de PowerPoint</vt:lpstr>
      <vt:lpstr>Presentación de PowerPoint</vt:lpstr>
      <vt:lpstr>Presentación de PowerPoint</vt:lpstr>
      <vt:lpstr>Presentación de PowerPoint</vt:lpstr>
      <vt:lpstr>Presentación de PowerPoint</vt:lpstr>
      <vt:lpstr>Juan Luis Martínez, La nueva novela</vt:lpstr>
      <vt:lpstr>Los hijos del limo (Octavio Paz)</vt:lpstr>
      <vt:lpstr>Presentación de PowerPoint</vt:lpstr>
      <vt:lpstr>El señor Leopold von Sacher-Masoch se compromete, bajo palabra de honor, a ser esclavo de la señora von Pistor y a cumplir incondicionalmente, durante un periodo de seis meses, cada uno de sus deseos y órdenes. La señora Fanny von Pistor no deberá exigir, por su parte, del señor Leopold von Sacher-Masoch nada que vaya en contra de su honor (que lo deshonre como ser humano y como cuidadano). Además, tendrá que concederle seis horas  para sus trabajos y no mirará jamás sus cartas y papeles. Por cada infracción o negligencia, o delito de lesa majestad, le es lícito a la dueña (Fanny Pistor) castigar a su esclavo (Leopold Sacher-Masoch) según su leal saber y entender. En resumen, su súbdito Gregor ha de tratar a su dueña con sumisión de esclavo, tomar sus muestras de bondad como una gracias encantadora, no hacer valer ningún derecho como amante de ella; Fanny Pistor, por su parte, promete ponerse un abrigo de pieles tantas veces como sea hacedero, en especial cuando sea cruel con él</vt:lpstr>
      <vt:lpstr>Erótica hipersensual de sacher-masoch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23</cp:revision>
  <dcterms:created xsi:type="dcterms:W3CDTF">2024-11-20T12:15:01Z</dcterms:created>
  <dcterms:modified xsi:type="dcterms:W3CDTF">2025-07-01T12:40:30Z</dcterms:modified>
</cp:coreProperties>
</file>