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2"/>
  </p:sldMasterIdLst>
  <p:notesMasterIdLst>
    <p:notesMasterId r:id="rId48"/>
  </p:notesMasterIdLst>
  <p:handoutMasterIdLst>
    <p:handoutMasterId r:id="rId49"/>
  </p:handoutMasterIdLst>
  <p:sldIdLst>
    <p:sldId id="267" r:id="rId3"/>
    <p:sldId id="282" r:id="rId4"/>
    <p:sldId id="280" r:id="rId5"/>
    <p:sldId id="323" r:id="rId6"/>
    <p:sldId id="516" r:id="rId7"/>
    <p:sldId id="517" r:id="rId8"/>
    <p:sldId id="289" r:id="rId9"/>
    <p:sldId id="273" r:id="rId10"/>
    <p:sldId id="274" r:id="rId11"/>
    <p:sldId id="288" r:id="rId12"/>
    <p:sldId id="292" r:id="rId13"/>
    <p:sldId id="523" r:id="rId14"/>
    <p:sldId id="272" r:id="rId15"/>
    <p:sldId id="301" r:id="rId16"/>
    <p:sldId id="293" r:id="rId17"/>
    <p:sldId id="294" r:id="rId18"/>
    <p:sldId id="295" r:id="rId19"/>
    <p:sldId id="291" r:id="rId20"/>
    <p:sldId id="303" r:id="rId21"/>
    <p:sldId id="297" r:id="rId22"/>
    <p:sldId id="515" r:id="rId23"/>
    <p:sldId id="302" r:id="rId24"/>
    <p:sldId id="298" r:id="rId25"/>
    <p:sldId id="296" r:id="rId26"/>
    <p:sldId id="300" r:id="rId27"/>
    <p:sldId id="519" r:id="rId28"/>
    <p:sldId id="260" r:id="rId29"/>
    <p:sldId id="258" r:id="rId30"/>
    <p:sldId id="259" r:id="rId31"/>
    <p:sldId id="265" r:id="rId32"/>
    <p:sldId id="520" r:id="rId33"/>
    <p:sldId id="504" r:id="rId34"/>
    <p:sldId id="380" r:id="rId35"/>
    <p:sldId id="505" r:id="rId36"/>
    <p:sldId id="511" r:id="rId37"/>
    <p:sldId id="506" r:id="rId38"/>
    <p:sldId id="507" r:id="rId39"/>
    <p:sldId id="512" r:id="rId40"/>
    <p:sldId id="497" r:id="rId41"/>
    <p:sldId id="508" r:id="rId42"/>
    <p:sldId id="498" r:id="rId43"/>
    <p:sldId id="496" r:id="rId44"/>
    <p:sldId id="525" r:id="rId45"/>
    <p:sldId id="526" r:id="rId46"/>
    <p:sldId id="510" r:id="rId4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15">
          <p15:clr>
            <a:srgbClr val="A4A3A4"/>
          </p15:clr>
        </p15:guide>
        <p15:guide id="3" orient="horz" pos="274">
          <p15:clr>
            <a:srgbClr val="A4A3A4"/>
          </p15:clr>
        </p15:guide>
        <p15:guide id="4" orient="horz" pos="3840">
          <p15:clr>
            <a:srgbClr val="A4A3A4"/>
          </p15:clr>
        </p15:guide>
        <p15:guide id="5" pos="3839">
          <p15:clr>
            <a:srgbClr val="A4A3A4"/>
          </p15:clr>
        </p15:guide>
        <p15:guide id="6" pos="6911">
          <p15:clr>
            <a:srgbClr val="A4A3A4"/>
          </p15:clr>
        </p15:guide>
        <p15:guide id="7" pos="76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p:cViewPr varScale="1">
        <p:scale>
          <a:sx n="63" d="100"/>
          <a:sy n="63" d="100"/>
        </p:scale>
        <p:origin x="804" y="56"/>
      </p:cViewPr>
      <p:guideLst>
        <p:guide orient="horz" pos="2160"/>
        <p:guide orient="horz" pos="1015"/>
        <p:guide orient="horz" pos="274"/>
        <p:guide orient="horz" pos="3840"/>
        <p:guide pos="3839"/>
        <p:guide pos="6911"/>
        <p:guide pos="767"/>
      </p:guideLst>
    </p:cSldViewPr>
  </p:slideViewPr>
  <p:notesTextViewPr>
    <p:cViewPr>
      <p:scale>
        <a:sx n="100" d="100"/>
        <a:sy n="100" d="100"/>
      </p:scale>
      <p:origin x="0" y="0"/>
    </p:cViewPr>
  </p:notesTextViewPr>
  <p:notesViewPr>
    <p:cSldViewPr showGuides="1">
      <p:cViewPr varScale="1">
        <p:scale>
          <a:sx n="71" d="100"/>
          <a:sy n="71" d="100"/>
        </p:scale>
        <p:origin x="-219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0E6E22E-288A-414B-A8DE-E4DBD03D5FC0}" type="datetimeFigureOut">
              <a:rPr lang="sv-SE"/>
              <a:t>2025-06-30</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114579-D02A-4B51-B5DF-8EC449F77AC7}" type="slidenum">
              <a:rPr/>
              <a:t>‹Nº›</a:t>
            </a:fld>
            <a:endParaRPr/>
          </a:p>
        </p:txBody>
      </p:sp>
    </p:spTree>
    <p:extLst>
      <p:ext uri="{BB962C8B-B14F-4D97-AF65-F5344CB8AC3E}">
        <p14:creationId xmlns:p14="http://schemas.microsoft.com/office/powerpoint/2010/main" val="276812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A9AE7E-E0F9-4C51-AD9A-F4C3A6E23BBF}" type="datetimeFigureOut">
              <a:rPr lang="sv-SE"/>
              <a:t>2025-06-30</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074690-7256-4BB9-AC0F-97AEAE8CDEC2}" type="slidenum">
              <a:rPr/>
              <a:t>‹Nº›</a:t>
            </a:fld>
            <a:endParaRPr/>
          </a:p>
        </p:txBody>
      </p:sp>
    </p:spTree>
    <p:extLst>
      <p:ext uri="{BB962C8B-B14F-4D97-AF65-F5344CB8AC3E}">
        <p14:creationId xmlns:p14="http://schemas.microsoft.com/office/powerpoint/2010/main" val="42742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376792" y="1905003"/>
            <a:ext cx="9435241" cy="1625599"/>
          </a:xfrm>
        </p:spPr>
        <p:txBody>
          <a:bodyPr>
            <a:normAutofit/>
          </a:bodyPr>
          <a:lstStyle>
            <a:lvl1pPr algn="ctr">
              <a:lnSpc>
                <a:spcPct val="90000"/>
              </a:lnSpc>
              <a:defRPr sz="4800">
                <a:solidFill>
                  <a:schemeClr val="tx2"/>
                </a:solidFill>
              </a:defRPr>
            </a:lvl1pPr>
          </a:lstStyle>
          <a:p>
            <a:r>
              <a:rPr lang="es-ES"/>
              <a:t>Haga clic para modificar el estilo de título del patrón</a:t>
            </a:r>
            <a:endParaRPr/>
          </a:p>
        </p:txBody>
      </p:sp>
      <p:sp>
        <p:nvSpPr>
          <p:cNvPr id="3" name="Subtitle 2"/>
          <p:cNvSpPr>
            <a:spLocks noGrp="1"/>
          </p:cNvSpPr>
          <p:nvPr>
            <p:ph type="subTitle" idx="1"/>
          </p:nvPr>
        </p:nvSpPr>
        <p:spPr>
          <a:xfrm>
            <a:off x="1382103" y="3657123"/>
            <a:ext cx="9429931" cy="991077"/>
          </a:xfrm>
        </p:spPr>
        <p:txBody>
          <a:bodyPr>
            <a:normAutofit/>
          </a:bodyPr>
          <a:lstStyle>
            <a:lvl1pPr marL="0" indent="0" algn="ctr">
              <a:spcBef>
                <a:spcPts val="0"/>
              </a:spcBef>
              <a:buNone/>
              <a:defRPr sz="2000" cap="all"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a:p>
        </p:txBody>
      </p:sp>
      <p:sp>
        <p:nvSpPr>
          <p:cNvPr id="4" name="Date Placeholder 3"/>
          <p:cNvSpPr>
            <a:spLocks noGrp="1"/>
          </p:cNvSpPr>
          <p:nvPr>
            <p:ph type="dt" sz="half" idx="10"/>
          </p:nvPr>
        </p:nvSpPr>
        <p:spPr/>
        <p:txBody>
          <a:bodyPr/>
          <a:lstStyle>
            <a:lvl1pPr>
              <a:defRPr>
                <a:solidFill>
                  <a:schemeClr val="tx2"/>
                </a:solidFill>
              </a:defRPr>
            </a:lvl1pPr>
          </a:lstStyle>
          <a:p>
            <a:fld id="{8E36636D-D922-432D-A958-524484B5923D}" type="datetimeFigureOut">
              <a:rPr lang="sv-SE"/>
              <a:pPr/>
              <a:t>2025-06-30</a:t>
            </a:fld>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F28FB93-0A08-4E7D-8E63-9EFA29F1E093}" type="slidenum">
              <a:rPr/>
              <a:pPr/>
              <a:t>‹Nº›</a:t>
            </a:fld>
            <a:endParaRPr/>
          </a:p>
        </p:txBody>
      </p:sp>
      <p:grpSp>
        <p:nvGrpSpPr>
          <p:cNvPr id="7" name="Group 6"/>
          <p:cNvGrpSpPr/>
          <p:nvPr/>
        </p:nvGrpSpPr>
        <p:grpSpPr>
          <a:xfrm>
            <a:off x="1218882" y="1600200"/>
            <a:ext cx="9739746" cy="73152"/>
            <a:chOff x="914400" y="1200150"/>
            <a:chExt cx="7306712" cy="54864"/>
          </a:xfrm>
        </p:grpSpPr>
        <p:sp>
          <p:nvSpPr>
            <p:cNvPr id="8" name="Oval 7"/>
            <p:cNvSpPr/>
            <p:nvPr/>
          </p:nvSpPr>
          <p:spPr>
            <a:xfrm>
              <a:off x="8166248"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Oval 8"/>
            <p:cNvSpPr/>
            <p:nvPr/>
          </p:nvSpPr>
          <p:spPr>
            <a:xfrm>
              <a:off x="914400"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0" name="Group 9"/>
            <p:cNvGrpSpPr/>
            <p:nvPr/>
          </p:nvGrpSpPr>
          <p:grpSpPr>
            <a:xfrm>
              <a:off x="1036847" y="1207626"/>
              <a:ext cx="7074290" cy="38998"/>
              <a:chOff x="2141408" y="1752956"/>
              <a:chExt cx="7315200" cy="38998"/>
            </a:xfrm>
            <a:solidFill>
              <a:schemeClr val="tx2"/>
            </a:solidFill>
          </p:grpSpPr>
          <p:cxnSp>
            <p:nvCxnSpPr>
              <p:cNvPr id="11" name="Straight Connector 10"/>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3" name="Group 12"/>
          <p:cNvGrpSpPr/>
          <p:nvPr/>
        </p:nvGrpSpPr>
        <p:grpSpPr>
          <a:xfrm>
            <a:off x="1218882" y="4851400"/>
            <a:ext cx="9739746" cy="73152"/>
            <a:chOff x="914400" y="3638550"/>
            <a:chExt cx="7306712" cy="54864"/>
          </a:xfrm>
        </p:grpSpPr>
        <p:sp>
          <p:nvSpPr>
            <p:cNvPr id="14" name="Oval 13"/>
            <p:cNvSpPr/>
            <p:nvPr/>
          </p:nvSpPr>
          <p:spPr>
            <a:xfrm>
              <a:off x="8166248"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p:nvSpPr>
          <p:spPr>
            <a:xfrm>
              <a:off x="914400"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6" name="Group 15"/>
            <p:cNvGrpSpPr/>
            <p:nvPr/>
          </p:nvGrpSpPr>
          <p:grpSpPr>
            <a:xfrm>
              <a:off x="1036847" y="3646026"/>
              <a:ext cx="7074290" cy="38998"/>
              <a:chOff x="2141408" y="1752956"/>
              <a:chExt cx="7315200" cy="38998"/>
            </a:xfrm>
            <a:solidFill>
              <a:schemeClr val="tx2"/>
            </a:solidFill>
          </p:grpSpPr>
          <p:cxnSp>
            <p:nvCxnSpPr>
              <p:cNvPr id="17" name="Straight Connector 16"/>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43764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10"/>
          </p:nvPr>
        </p:nvSpPr>
        <p:spPr/>
        <p:txBody>
          <a:bodyPr/>
          <a:lstStyle/>
          <a:p>
            <a:fld id="{8E36636D-D922-432D-A958-524484B5923D}" type="datetimeFigureOut">
              <a:rPr lang="sv-SE"/>
              <a:pPr/>
              <a:t>2025-06-30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349906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22030" y="990599"/>
            <a:ext cx="9344765" cy="2235203"/>
          </a:xfrm>
        </p:spPr>
        <p:txBody>
          <a:bodyPr anchor="b">
            <a:normAutofit/>
          </a:bodyPr>
          <a:lstStyle>
            <a:lvl1pPr algn="ctr">
              <a:lnSpc>
                <a:spcPct val="90000"/>
              </a:lnSpc>
              <a:defRPr sz="4800" b="0" cap="none" baseline="0"/>
            </a:lvl1pPr>
          </a:lstStyle>
          <a:p>
            <a:r>
              <a:rPr lang="es-ES"/>
              <a:t>Haga clic para modificar el estilo de título del patrón</a:t>
            </a:r>
            <a:endParaRPr/>
          </a:p>
        </p:txBody>
      </p:sp>
      <p:sp>
        <p:nvSpPr>
          <p:cNvPr id="3" name="Text Placeholder 2"/>
          <p:cNvSpPr>
            <a:spLocks noGrp="1"/>
          </p:cNvSpPr>
          <p:nvPr>
            <p:ph type="body" idx="1"/>
          </p:nvPr>
        </p:nvSpPr>
        <p:spPr>
          <a:xfrm>
            <a:off x="1422030" y="3733800"/>
            <a:ext cx="9344765" cy="1219200"/>
          </a:xfrm>
        </p:spPr>
        <p:txBody>
          <a:bodyPr anchor="t"/>
          <a:lstStyle>
            <a:lvl1pPr marL="0" indent="0" algn="ctr">
              <a:spcBef>
                <a:spcPts val="0"/>
              </a:spcBef>
              <a:buNone/>
              <a:defRPr sz="2000" cap="all"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8E36636D-D922-432D-A958-524484B5923D}" type="datetimeFigureOut">
              <a:rPr lang="sv-SE"/>
              <a:pPr/>
              <a:t>2025-06-30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‹Nº›</a:t>
            </a:fld>
            <a:endParaRPr/>
          </a:p>
        </p:txBody>
      </p:sp>
      <p:grpSp>
        <p:nvGrpSpPr>
          <p:cNvPr id="13" name="Group 12"/>
          <p:cNvGrpSpPr/>
          <p:nvPr/>
        </p:nvGrpSpPr>
        <p:grpSpPr>
          <a:xfrm>
            <a:off x="3273781" y="3475736"/>
            <a:ext cx="5641265" cy="54864"/>
            <a:chOff x="2455975" y="2588441"/>
            <a:chExt cx="4232051" cy="41148"/>
          </a:xfrm>
        </p:grpSpPr>
        <p:sp>
          <p:nvSpPr>
            <p:cNvPr id="14" name="Oval 13"/>
            <p:cNvSpPr/>
            <p:nvPr/>
          </p:nvSpPr>
          <p:spPr>
            <a:xfrm>
              <a:off x="6642306"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sp>
          <p:nvSpPr>
            <p:cNvPr id="15" name="Oval 14"/>
            <p:cNvSpPr/>
            <p:nvPr/>
          </p:nvSpPr>
          <p:spPr>
            <a:xfrm>
              <a:off x="2455975"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grpSp>
          <p:nvGrpSpPr>
            <p:cNvPr id="16" name="Group 15"/>
            <p:cNvGrpSpPr/>
            <p:nvPr/>
          </p:nvGrpSpPr>
          <p:grpSpPr>
            <a:xfrm>
              <a:off x="2563229" y="2594391"/>
              <a:ext cx="4023360" cy="29249"/>
              <a:chOff x="2550323" y="3458731"/>
              <a:chExt cx="4023360" cy="38998"/>
            </a:xfrm>
          </p:grpSpPr>
          <p:cxnSp>
            <p:nvCxnSpPr>
              <p:cNvPr id="17" name="Straight Connector 16"/>
              <p:cNvCxnSpPr/>
              <p:nvPr/>
            </p:nvCxnSpPr>
            <p:spPr>
              <a:xfrm>
                <a:off x="2550323" y="3458731"/>
                <a:ext cx="4023360" cy="0"/>
              </a:xfrm>
              <a:prstGeom prst="line">
                <a:avLst/>
              </a:prstGeom>
              <a:noFill/>
              <a:ln w="12700" cap="flat" cmpd="sng" algn="ctr">
                <a:solidFill>
                  <a:schemeClr val="tx1"/>
                </a:solidFill>
                <a:prstDash val="solid"/>
              </a:ln>
              <a:effectLst/>
            </p:spPr>
          </p:cxnSp>
          <p:cxnSp>
            <p:nvCxnSpPr>
              <p:cNvPr id="18" name="Straight Connector 17"/>
              <p:cNvCxnSpPr/>
              <p:nvPr/>
            </p:nvCxnSpPr>
            <p:spPr>
              <a:xfrm>
                <a:off x="2550323" y="3497729"/>
                <a:ext cx="4023360" cy="0"/>
              </a:xfrm>
              <a:prstGeom prst="line">
                <a:avLst/>
              </a:prstGeom>
              <a:noFill/>
              <a:ln w="12700" cap="flat" cmpd="sng" algn="ctr">
                <a:solidFill>
                  <a:schemeClr val="tx1"/>
                </a:solidFill>
                <a:prstDash val="solid"/>
              </a:ln>
              <a:effectLst/>
            </p:spPr>
          </p:cxnSp>
        </p:grpSp>
      </p:grpSp>
    </p:spTree>
    <p:extLst>
      <p:ext uri="{BB962C8B-B14F-4D97-AF65-F5344CB8AC3E}">
        <p14:creationId xmlns:p14="http://schemas.microsoft.com/office/powerpoint/2010/main" val="55262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a:p>
        </p:txBody>
      </p:sp>
      <p:sp>
        <p:nvSpPr>
          <p:cNvPr id="3" name="Content Placeholder 2"/>
          <p:cNvSpPr>
            <a:spLocks noGrp="1"/>
          </p:cNvSpPr>
          <p:nvPr>
            <p:ph sz="half" idx="1"/>
          </p:nvPr>
        </p:nvSpPr>
        <p:spPr>
          <a:xfrm>
            <a:off x="1218883" y="1803400"/>
            <a:ext cx="4773956" cy="4267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Content Placeholder 3"/>
          <p:cNvSpPr>
            <a:spLocks noGrp="1"/>
          </p:cNvSpPr>
          <p:nvPr>
            <p:ph sz="half" idx="2"/>
          </p:nvPr>
        </p:nvSpPr>
        <p:spPr>
          <a:xfrm>
            <a:off x="6195986" y="1803400"/>
            <a:ext cx="4773956" cy="4267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baseline="0"/>
            </a:lvl8pPr>
            <a:lvl9pPr>
              <a:defRPr sz="1800" baseline="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5" name="Date Placeholder 4"/>
          <p:cNvSpPr>
            <a:spLocks noGrp="1"/>
          </p:cNvSpPr>
          <p:nvPr>
            <p:ph type="dt" sz="half" idx="10"/>
          </p:nvPr>
        </p:nvSpPr>
        <p:spPr/>
        <p:txBody>
          <a:bodyPr/>
          <a:lstStyle/>
          <a:p>
            <a:fld id="{8E36636D-D922-432D-A958-524484B5923D}" type="datetimeFigureOut">
              <a:rPr lang="sv-SE"/>
              <a:pPr/>
              <a:t>2025-06-30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386077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a:p>
        </p:txBody>
      </p:sp>
      <p:sp>
        <p:nvSpPr>
          <p:cNvPr id="3" name="Text Placeholder 2"/>
          <p:cNvSpPr>
            <a:spLocks noGrp="1"/>
          </p:cNvSpPr>
          <p:nvPr>
            <p:ph type="body" idx="1"/>
          </p:nvPr>
        </p:nvSpPr>
        <p:spPr>
          <a:xfrm>
            <a:off x="1222945" y="1803400"/>
            <a:ext cx="4769806" cy="711200"/>
          </a:xfrm>
        </p:spPr>
        <p:txBody>
          <a:bodyPr anchor="ctr">
            <a:normAutofit/>
          </a:bodyPr>
          <a:lstStyle>
            <a:lvl1pPr marL="0" indent="0">
              <a:lnSpc>
                <a:spcPct val="9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218883" y="2514600"/>
            <a:ext cx="4773956" cy="3556000"/>
          </a:xfrm>
        </p:spPr>
        <p:txBody>
          <a:bodyPr>
            <a:normAutofit/>
          </a:bodyPr>
          <a:lstStyle>
            <a:lvl1pPr>
              <a:spcBef>
                <a:spcPts val="16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5" name="Text Placeholder 4"/>
          <p:cNvSpPr>
            <a:spLocks noGrp="1"/>
          </p:cNvSpPr>
          <p:nvPr>
            <p:ph type="body" sz="quarter" idx="3"/>
          </p:nvPr>
        </p:nvSpPr>
        <p:spPr>
          <a:xfrm>
            <a:off x="6200049" y="1803400"/>
            <a:ext cx="4769806" cy="711200"/>
          </a:xfrm>
        </p:spPr>
        <p:txBody>
          <a:bodyPr anchor="ctr">
            <a:normAutofit/>
          </a:bodyPr>
          <a:lstStyle>
            <a:lvl1pPr marL="0" indent="0">
              <a:lnSpc>
                <a:spcPct val="9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195986" y="2514600"/>
            <a:ext cx="4773956" cy="3556000"/>
          </a:xfrm>
        </p:spPr>
        <p:txBody>
          <a:bodyPr>
            <a:normAutofit/>
          </a:bodyPr>
          <a:lstStyle>
            <a:lvl1pPr>
              <a:spcBef>
                <a:spcPts val="16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7" name="Date Placeholder 6"/>
          <p:cNvSpPr>
            <a:spLocks noGrp="1"/>
          </p:cNvSpPr>
          <p:nvPr>
            <p:ph type="dt" sz="half" idx="10"/>
          </p:nvPr>
        </p:nvSpPr>
        <p:spPr/>
        <p:txBody>
          <a:bodyPr/>
          <a:lstStyle/>
          <a:p>
            <a:fld id="{8E36636D-D922-432D-A958-524484B5923D}" type="datetimeFigureOut">
              <a:rPr lang="sv-SE"/>
              <a:pPr/>
              <a:t>2025-06-30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374258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a:p>
        </p:txBody>
      </p:sp>
      <p:sp>
        <p:nvSpPr>
          <p:cNvPr id="3" name="Date Placeholder 2"/>
          <p:cNvSpPr>
            <a:spLocks noGrp="1"/>
          </p:cNvSpPr>
          <p:nvPr>
            <p:ph type="dt" sz="half" idx="10"/>
          </p:nvPr>
        </p:nvSpPr>
        <p:spPr/>
        <p:txBody>
          <a:bodyPr/>
          <a:lstStyle/>
          <a:p>
            <a:fld id="{8E36636D-D922-432D-A958-524484B5923D}" type="datetimeFigureOut">
              <a:rPr lang="sv-SE"/>
              <a:pPr/>
              <a:t>2025-06-30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156593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sv-SE"/>
              <a:pPr/>
              <a:t>2025-06-30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12128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18883" y="431800"/>
            <a:ext cx="9751060" cy="1168400"/>
          </a:xfrm>
        </p:spPr>
        <p:txBody>
          <a:bodyPr anchor="b">
            <a:normAutofit/>
          </a:bodyPr>
          <a:lstStyle>
            <a:lvl1pPr algn="l">
              <a:defRPr sz="3200" b="0"/>
            </a:lvl1pPr>
          </a:lstStyle>
          <a:p>
            <a:r>
              <a:rPr lang="es-ES"/>
              <a:t>Haga clic para modificar el estilo de título del patrón</a:t>
            </a:r>
            <a:endParaRPr/>
          </a:p>
        </p:txBody>
      </p:sp>
      <p:sp>
        <p:nvSpPr>
          <p:cNvPr id="3" name="Content Placeholder 2"/>
          <p:cNvSpPr>
            <a:spLocks noGrp="1"/>
          </p:cNvSpPr>
          <p:nvPr>
            <p:ph idx="1"/>
          </p:nvPr>
        </p:nvSpPr>
        <p:spPr>
          <a:xfrm>
            <a:off x="1218883" y="1803400"/>
            <a:ext cx="6602281" cy="426720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Text Placeholder 3"/>
          <p:cNvSpPr>
            <a:spLocks noGrp="1"/>
          </p:cNvSpPr>
          <p:nvPr>
            <p:ph type="body" sz="half" idx="2"/>
          </p:nvPr>
        </p:nvSpPr>
        <p:spPr>
          <a:xfrm>
            <a:off x="8125883" y="1803400"/>
            <a:ext cx="2844060" cy="4267201"/>
          </a:xfrm>
        </p:spPr>
        <p:txBody>
          <a:bodyPr>
            <a:normAutofit/>
          </a:bodyPr>
          <a:lstStyle>
            <a:lvl1pPr marL="0" indent="0">
              <a:spcBef>
                <a:spcPts val="1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8E36636D-D922-432D-A958-524484B5923D}" type="datetimeFigureOut">
              <a:rPr lang="sv-SE"/>
              <a:pPr/>
              <a:t>2025-06-30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18586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Rectangle 7"/>
          <p:cNvSpPr/>
          <p:nvPr/>
        </p:nvSpPr>
        <p:spPr>
          <a:xfrm>
            <a:off x="1218883" y="1803400"/>
            <a:ext cx="6602280" cy="4267200"/>
          </a:xfrm>
          <a:prstGeom prst="rect">
            <a:avLst/>
          </a:prstGeom>
          <a:noFill/>
          <a:ln w="127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431800"/>
            <a:ext cx="9751060" cy="1168400"/>
          </a:xfrm>
        </p:spPr>
        <p:txBody>
          <a:bodyPr anchor="b">
            <a:normAutofit/>
          </a:bodyPr>
          <a:lstStyle>
            <a:lvl1pPr algn="l">
              <a:defRPr sz="3200" b="0"/>
            </a:lvl1pPr>
          </a:lstStyle>
          <a:p>
            <a:r>
              <a:rPr lang="es-ES"/>
              <a:t>Haga clic para modificar el estilo de título del patrón</a:t>
            </a:r>
            <a:endParaRPr/>
          </a:p>
        </p:txBody>
      </p:sp>
      <p:sp>
        <p:nvSpPr>
          <p:cNvPr id="3" name="Picture Placeholder 2"/>
          <p:cNvSpPr>
            <a:spLocks noGrp="1"/>
          </p:cNvSpPr>
          <p:nvPr>
            <p:ph type="pic" idx="1"/>
          </p:nvPr>
        </p:nvSpPr>
        <p:spPr>
          <a:xfrm>
            <a:off x="1338739" y="1925320"/>
            <a:ext cx="6362567" cy="4023360"/>
          </a:xfr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a:p>
        </p:txBody>
      </p:sp>
      <p:sp>
        <p:nvSpPr>
          <p:cNvPr id="4" name="Text Placeholder 3"/>
          <p:cNvSpPr>
            <a:spLocks noGrp="1"/>
          </p:cNvSpPr>
          <p:nvPr>
            <p:ph type="body" sz="half" idx="2"/>
          </p:nvPr>
        </p:nvSpPr>
        <p:spPr>
          <a:xfrm>
            <a:off x="8125883" y="1803401"/>
            <a:ext cx="2844060" cy="4165600"/>
          </a:xfrm>
        </p:spPr>
        <p:txBody>
          <a:bodyPr>
            <a:normAutofit/>
          </a:bodyPr>
          <a:lstStyle>
            <a:lvl1pPr marL="0" indent="0">
              <a:spcBef>
                <a:spcPts val="1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8E36636D-D922-432D-A958-524484B5923D}" type="datetimeFigureOut">
              <a:rPr lang="sv-SE"/>
              <a:pPr/>
              <a:t>2025-06-30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240505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10"/>
          </p:nvPr>
        </p:nvSpPr>
        <p:spPr/>
        <p:txBody>
          <a:bodyPr/>
          <a:lstStyle/>
          <a:p>
            <a:fld id="{8E36636D-D922-432D-A958-524484B5923D}" type="datetimeFigureOut">
              <a:rPr lang="sv-SE"/>
              <a:pPr/>
              <a:t>2025-06-30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322322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34563" y="434975"/>
            <a:ext cx="1168400" cy="5661025"/>
          </a:xfrm>
        </p:spPr>
        <p:txBody>
          <a:bodyPr vert="eaVert"/>
          <a:lstStyle/>
          <a:p>
            <a:r>
              <a:rPr lang="es-ES"/>
              <a:t>Haga clic para modificar el estilo de título del patrón</a:t>
            </a:r>
            <a:endParaRPr/>
          </a:p>
        </p:txBody>
      </p:sp>
      <p:sp>
        <p:nvSpPr>
          <p:cNvPr id="3" name="Vertical Text Placeholder 2"/>
          <p:cNvSpPr>
            <a:spLocks noGrp="1"/>
          </p:cNvSpPr>
          <p:nvPr>
            <p:ph type="body" orient="vert" idx="1"/>
          </p:nvPr>
        </p:nvSpPr>
        <p:spPr>
          <a:xfrm>
            <a:off x="1217613" y="434975"/>
            <a:ext cx="8413750" cy="5661025"/>
          </a:xfrm>
        </p:spPr>
        <p:txBody>
          <a:bodyPr vert="eaVert"/>
          <a:lstStyle>
            <a:lvl5pPr>
              <a:defRPr/>
            </a:lvl5pPr>
            <a:lvl6pPr>
              <a:defRPr/>
            </a:lvl6pPr>
            <a:lvl7pPr>
              <a:defRPr/>
            </a:lvl7pPr>
            <a:lvl8pPr>
              <a:defRPr baseline="0"/>
            </a:lvl8pPr>
            <a:lvl9pPr>
              <a:defRPr baseline="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10"/>
          </p:nvPr>
        </p:nvSpPr>
        <p:spPr/>
        <p:txBody>
          <a:bodyPr/>
          <a:lstStyle/>
          <a:p>
            <a:fld id="{8E36636D-D922-432D-A958-524484B5923D}" type="datetimeFigureOut">
              <a:rPr lang="sv-SE"/>
              <a:pPr/>
              <a:t>2025-06-30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208570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0" y="0"/>
            <a:ext cx="12188825" cy="6858000"/>
          </a:xfrm>
          <a:prstGeom prst="rect">
            <a:avLst/>
          </a:prstGeom>
          <a:ln>
            <a:noFill/>
          </a:ln>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US" sz="2400"/>
          </a:p>
        </p:txBody>
      </p:sp>
      <p:sp>
        <p:nvSpPr>
          <p:cNvPr id="8" name="Rounded Rectangle 7"/>
          <p:cNvSpPr/>
          <p:nvPr/>
        </p:nvSpPr>
        <p:spPr>
          <a:xfrm>
            <a:off x="304721" y="301752"/>
            <a:ext cx="11579384" cy="6254496"/>
          </a:xfrm>
          <a:prstGeom prst="roundRect">
            <a:avLst>
              <a:gd name="adj" fmla="val 2341"/>
            </a:avLst>
          </a:prstGeom>
          <a:solidFill>
            <a:srgbClr val="FFFFFF"/>
          </a:solidFill>
          <a:ln>
            <a:noFill/>
          </a:ln>
          <a:effectLst>
            <a:innerShdw blurRad="508000">
              <a:srgbClr val="FFD14B">
                <a:alpha val="69804"/>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1218883" y="431800"/>
            <a:ext cx="9751060" cy="1168400"/>
          </a:xfrm>
          <a:prstGeom prst="rect">
            <a:avLst/>
          </a:prstGeom>
        </p:spPr>
        <p:txBody>
          <a:bodyPr vert="horz" lIns="91440" tIns="45720" rIns="91440" bIns="45720" rtlCol="0" anchor="b">
            <a:normAutofit/>
          </a:bodyPr>
          <a:lstStyle/>
          <a:p>
            <a:r>
              <a:rPr lang="es-ES"/>
              <a:t>Haga clic para modificar el estilo de título del patrón</a:t>
            </a:r>
            <a:endParaRPr/>
          </a:p>
        </p:txBody>
      </p:sp>
      <p:sp>
        <p:nvSpPr>
          <p:cNvPr id="3" name="Text Placeholder 2"/>
          <p:cNvSpPr>
            <a:spLocks noGrp="1"/>
          </p:cNvSpPr>
          <p:nvPr>
            <p:ph type="body" idx="1"/>
          </p:nvPr>
        </p:nvSpPr>
        <p:spPr>
          <a:xfrm>
            <a:off x="1218883" y="1803400"/>
            <a:ext cx="9751060" cy="42672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2"/>
          </p:nvPr>
        </p:nvSpPr>
        <p:spPr>
          <a:xfrm>
            <a:off x="8836898" y="6172200"/>
            <a:ext cx="1218883" cy="304800"/>
          </a:xfrm>
          <a:prstGeom prst="rect">
            <a:avLst/>
          </a:prstGeom>
        </p:spPr>
        <p:txBody>
          <a:bodyPr vert="horz" lIns="91440" tIns="45720" rIns="91440" bIns="45720" rtlCol="0" anchor="ctr"/>
          <a:lstStyle>
            <a:lvl1pPr algn="r">
              <a:defRPr sz="1100">
                <a:solidFill>
                  <a:schemeClr val="tx1"/>
                </a:solidFill>
              </a:defRPr>
            </a:lvl1pPr>
          </a:lstStyle>
          <a:p>
            <a:fld id="{8E36636D-D922-432D-A958-524484B5923D}" type="datetimeFigureOut">
              <a:rPr lang="sv-SE"/>
              <a:pPr/>
              <a:t>2025-06-30</a:t>
            </a:fld>
            <a:endParaRPr/>
          </a:p>
        </p:txBody>
      </p:sp>
      <p:sp>
        <p:nvSpPr>
          <p:cNvPr id="5" name="Footer Placeholder 4"/>
          <p:cNvSpPr>
            <a:spLocks noGrp="1"/>
          </p:cNvSpPr>
          <p:nvPr>
            <p:ph type="ftr" sz="quarter" idx="3"/>
          </p:nvPr>
        </p:nvSpPr>
        <p:spPr>
          <a:xfrm>
            <a:off x="1218882" y="6172200"/>
            <a:ext cx="7414870" cy="304800"/>
          </a:xfrm>
          <a:prstGeom prst="rect">
            <a:avLst/>
          </a:prstGeom>
        </p:spPr>
        <p:txBody>
          <a:bodyPr vert="horz" lIns="91440" tIns="45720" rIns="91440" bIns="45720" rtlCol="0" anchor="ctr"/>
          <a:lstStyle>
            <a:lvl1pPr algn="l">
              <a:defRPr sz="1100">
                <a:solidFill>
                  <a:schemeClr val="tx1"/>
                </a:solidFill>
              </a:defRPr>
            </a:lvl1pPr>
          </a:lstStyle>
          <a:p>
            <a:endParaRPr/>
          </a:p>
        </p:txBody>
      </p:sp>
      <p:sp>
        <p:nvSpPr>
          <p:cNvPr id="6" name="Slide Number Placeholder 5"/>
          <p:cNvSpPr>
            <a:spLocks noGrp="1"/>
          </p:cNvSpPr>
          <p:nvPr>
            <p:ph type="sldNum" sz="quarter" idx="4"/>
          </p:nvPr>
        </p:nvSpPr>
        <p:spPr>
          <a:xfrm>
            <a:off x="10258928" y="6172200"/>
            <a:ext cx="711015" cy="304800"/>
          </a:xfrm>
          <a:prstGeom prst="rect">
            <a:avLst/>
          </a:prstGeom>
        </p:spPr>
        <p:txBody>
          <a:bodyPr vert="horz" lIns="91440" tIns="45720" rIns="91440" bIns="45720" rtlCol="0" anchor="ctr"/>
          <a:lstStyle>
            <a:lvl1pPr algn="r">
              <a:defRPr sz="1100">
                <a:solidFill>
                  <a:schemeClr val="tx1"/>
                </a:solidFill>
              </a:defRPr>
            </a:lvl1pPr>
          </a:lstStyle>
          <a:p>
            <a:fld id="{DF28FB93-0A08-4E7D-8E63-9EFA29F1E093}" type="slidenum">
              <a:rPr/>
              <a:pPr/>
              <a:t>‹Nº›</a:t>
            </a:fld>
            <a:endParaRPr/>
          </a:p>
        </p:txBody>
      </p:sp>
    </p:spTree>
    <p:extLst>
      <p:ext uri="{BB962C8B-B14F-4D97-AF65-F5344CB8AC3E}">
        <p14:creationId xmlns:p14="http://schemas.microsoft.com/office/powerpoint/2010/main" val="5072217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8.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52.jpeg"/></Relationships>
</file>

<file path=ppt/slides/_rels/slide4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s-ES" dirty="0"/>
              <a:t>Las novelas nacionales del siglo XIX</a:t>
            </a:r>
          </a:p>
        </p:txBody>
      </p:sp>
      <p:sp>
        <p:nvSpPr>
          <p:cNvPr id="3" name="Subtitle 2"/>
          <p:cNvSpPr>
            <a:spLocks noGrp="1"/>
          </p:cNvSpPr>
          <p:nvPr>
            <p:ph type="subTitle" idx="1"/>
          </p:nvPr>
        </p:nvSpPr>
        <p:spPr>
          <a:xfrm>
            <a:off x="1376792" y="3645024"/>
            <a:ext cx="9429931" cy="991077"/>
          </a:xfrm>
        </p:spPr>
        <p:txBody>
          <a:bodyPr>
            <a:normAutofit/>
          </a:bodyPr>
          <a:lstStyle/>
          <a:p>
            <a:r>
              <a:rPr lang="es-ES" dirty="0"/>
              <a:t>Literatura latinoamericana I</a:t>
            </a:r>
          </a:p>
          <a:p>
            <a:endParaRPr lang="es-ES" dirty="0"/>
          </a:p>
          <a:p>
            <a:r>
              <a:rPr lang="es-ES" dirty="0"/>
              <a:t>UAHC 2025</a:t>
            </a:r>
          </a:p>
        </p:txBody>
      </p:sp>
    </p:spTree>
    <p:extLst>
      <p:ext uri="{BB962C8B-B14F-4D97-AF65-F5344CB8AC3E}">
        <p14:creationId xmlns:p14="http://schemas.microsoft.com/office/powerpoint/2010/main" val="270754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14062-BFE9-528B-5A1A-D5CAA3DD8E5E}"/>
              </a:ext>
            </a:extLst>
          </p:cNvPr>
          <p:cNvSpPr>
            <a:spLocks noGrp="1"/>
          </p:cNvSpPr>
          <p:nvPr>
            <p:ph type="title"/>
          </p:nvPr>
        </p:nvSpPr>
        <p:spPr>
          <a:xfrm>
            <a:off x="1218883" y="431800"/>
            <a:ext cx="9751060" cy="1168400"/>
          </a:xfrm>
        </p:spPr>
        <p:txBody>
          <a:bodyPr anchor="b">
            <a:normAutofit/>
          </a:bodyPr>
          <a:lstStyle/>
          <a:p>
            <a:r>
              <a:rPr lang="es-CL"/>
              <a:t>El proyecto ilustrado (s. XVIII)</a:t>
            </a:r>
          </a:p>
        </p:txBody>
      </p:sp>
      <p:sp>
        <p:nvSpPr>
          <p:cNvPr id="3" name="Marcador de contenido 2">
            <a:extLst>
              <a:ext uri="{FF2B5EF4-FFF2-40B4-BE49-F238E27FC236}">
                <a16:creationId xmlns:a16="http://schemas.microsoft.com/office/drawing/2014/main" id="{4F586ADB-C712-514E-122B-EF694CEC2846}"/>
              </a:ext>
            </a:extLst>
          </p:cNvPr>
          <p:cNvSpPr>
            <a:spLocks noGrp="1"/>
          </p:cNvSpPr>
          <p:nvPr>
            <p:ph sz="half" idx="1"/>
          </p:nvPr>
        </p:nvSpPr>
        <p:spPr>
          <a:xfrm>
            <a:off x="477788" y="1803400"/>
            <a:ext cx="5515051" cy="4793952"/>
          </a:xfrm>
        </p:spPr>
        <p:txBody>
          <a:bodyPr>
            <a:normAutofit fontScale="92500" lnSpcReduction="10000"/>
          </a:bodyPr>
          <a:lstStyle/>
          <a:p>
            <a:pPr algn="just"/>
            <a:r>
              <a:rPr lang="es-MX" sz="1800" b="1" dirty="0"/>
              <a:t>ILUSTRACIÓN: </a:t>
            </a:r>
            <a:r>
              <a:rPr lang="es-MX" sz="1800" dirty="0"/>
              <a:t>Emancipación. Paradigma libertario europeo.</a:t>
            </a:r>
          </a:p>
          <a:p>
            <a:pPr algn="just"/>
            <a:r>
              <a:rPr lang="es-MX" sz="1800" b="1" dirty="0"/>
              <a:t>ILUSTRACIÓN: </a:t>
            </a:r>
            <a:r>
              <a:rPr lang="es-MX" sz="1800" dirty="0"/>
              <a:t>“Mayoría de Edad del hombre.” (Kant) Mediante el uso de su razón, el hombre podía sacarse de encima las cadenas del dogmatismo, la superstición, la ignorancia. LA BARBARIE</a:t>
            </a:r>
          </a:p>
          <a:p>
            <a:pPr algn="just"/>
            <a:r>
              <a:rPr lang="es-MX" sz="1800" b="1" dirty="0"/>
              <a:t>ILUSTRACIÓN</a:t>
            </a:r>
            <a:r>
              <a:rPr lang="es-MX" sz="1800" dirty="0"/>
              <a:t>: s XVIII- XIX Grandes relatos o paradigmas modernos. Grandes apuestas del hombre moderno</a:t>
            </a:r>
          </a:p>
          <a:p>
            <a:pPr algn="just"/>
            <a:r>
              <a:rPr lang="es-MX" sz="1800" b="1" dirty="0"/>
              <a:t>ILUSTRACIÓN: </a:t>
            </a:r>
            <a:r>
              <a:rPr lang="es-MX" sz="1800" dirty="0"/>
              <a:t>Proceso esperanzador, progreso indefinido. Le otorga a la historia un sentido, un fin, una meta.</a:t>
            </a:r>
          </a:p>
          <a:p>
            <a:pPr algn="just"/>
            <a:r>
              <a:rPr lang="es-MX" sz="1800" dirty="0"/>
              <a:t>Primera contradicción, primera gran autocrítica o momento reflexivo de la modernidad sobre su propia identidad: Romanticismo (</a:t>
            </a:r>
            <a:r>
              <a:rPr lang="es-MX" sz="1800" dirty="0" err="1"/>
              <a:t>s.XIX</a:t>
            </a:r>
            <a:r>
              <a:rPr lang="es-MX" sz="1800" dirty="0"/>
              <a:t>)</a:t>
            </a:r>
          </a:p>
          <a:p>
            <a:pPr algn="just"/>
            <a:r>
              <a:rPr lang="es-MX" sz="1800" dirty="0"/>
              <a:t>Modernidad literaria como tradición de rupturas (Octavio Paz, Los hijos del limo)</a:t>
            </a:r>
            <a:endParaRPr lang="es-CL" sz="1800" dirty="0"/>
          </a:p>
        </p:txBody>
      </p:sp>
      <p:pic>
        <p:nvPicPr>
          <p:cNvPr id="6" name="Imagen 5">
            <a:extLst>
              <a:ext uri="{FF2B5EF4-FFF2-40B4-BE49-F238E27FC236}">
                <a16:creationId xmlns:a16="http://schemas.microsoft.com/office/drawing/2014/main" id="{DD254A64-0858-2051-DBD7-CBC45848520C}"/>
              </a:ext>
            </a:extLst>
          </p:cNvPr>
          <p:cNvPicPr>
            <a:picLocks noChangeAspect="1"/>
          </p:cNvPicPr>
          <p:nvPr/>
        </p:nvPicPr>
        <p:blipFill>
          <a:blip r:embed="rId2">
            <a:extLst>
              <a:ext uri="{28A0092B-C50C-407E-A947-70E740481C1C}">
                <a14:useLocalDpi xmlns:a14="http://schemas.microsoft.com/office/drawing/2010/main" val="0"/>
              </a:ext>
            </a:extLst>
          </a:blip>
          <a:srcRect l="20609" r="23453"/>
          <a:stretch>
            <a:fillRect/>
          </a:stretch>
        </p:blipFill>
        <p:spPr>
          <a:xfrm>
            <a:off x="6195986" y="1803400"/>
            <a:ext cx="4773956" cy="4267200"/>
          </a:xfrm>
          <a:prstGeom prst="rect">
            <a:avLst/>
          </a:prstGeom>
          <a:noFill/>
        </p:spPr>
      </p:pic>
    </p:spTree>
    <p:extLst>
      <p:ext uri="{BB962C8B-B14F-4D97-AF65-F5344CB8AC3E}">
        <p14:creationId xmlns:p14="http://schemas.microsoft.com/office/powerpoint/2010/main" val="1430398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2B2777-0574-FC8F-118E-0CEAD8663909}"/>
              </a:ext>
            </a:extLst>
          </p:cNvPr>
          <p:cNvSpPr>
            <a:spLocks noGrp="1"/>
          </p:cNvSpPr>
          <p:nvPr>
            <p:ph type="title"/>
          </p:nvPr>
        </p:nvSpPr>
        <p:spPr>
          <a:xfrm>
            <a:off x="1218883" y="431800"/>
            <a:ext cx="9751060" cy="1168400"/>
          </a:xfrm>
        </p:spPr>
        <p:txBody>
          <a:bodyPr anchor="b">
            <a:normAutofit/>
          </a:bodyPr>
          <a:lstStyle/>
          <a:p>
            <a:r>
              <a:rPr lang="es-MX" dirty="0"/>
              <a:t>SIGLO XIX, el siglo de las revoluciones </a:t>
            </a:r>
            <a:br>
              <a:rPr lang="es-MX" dirty="0"/>
            </a:br>
            <a:endParaRPr lang="es-CL" dirty="0"/>
          </a:p>
        </p:txBody>
      </p:sp>
      <p:sp>
        <p:nvSpPr>
          <p:cNvPr id="3" name="Marcador de contenido 2">
            <a:extLst>
              <a:ext uri="{FF2B5EF4-FFF2-40B4-BE49-F238E27FC236}">
                <a16:creationId xmlns:a16="http://schemas.microsoft.com/office/drawing/2014/main" id="{BCA4DA4C-6FB6-64FE-6859-6A7B69970661}"/>
              </a:ext>
            </a:extLst>
          </p:cNvPr>
          <p:cNvSpPr>
            <a:spLocks noGrp="1"/>
          </p:cNvSpPr>
          <p:nvPr>
            <p:ph sz="half" idx="1"/>
          </p:nvPr>
        </p:nvSpPr>
        <p:spPr>
          <a:xfrm>
            <a:off x="549796" y="1412776"/>
            <a:ext cx="5443043" cy="4657824"/>
          </a:xfrm>
        </p:spPr>
        <p:txBody>
          <a:bodyPr>
            <a:normAutofit fontScale="92500" lnSpcReduction="10000"/>
          </a:bodyPr>
          <a:lstStyle/>
          <a:p>
            <a:pPr algn="just"/>
            <a:r>
              <a:rPr lang="es-MX" sz="1900" dirty="0">
                <a:latin typeface="Calibri" panose="020F0502020204030204" pitchFamily="34" charset="0"/>
                <a:ea typeface="Calibri" panose="020F0502020204030204" pitchFamily="34" charset="0"/>
                <a:cs typeface="Calibri" panose="020F0502020204030204" pitchFamily="34" charset="0"/>
              </a:rPr>
              <a:t>Revoluciones inspiradas/justificadas en el discurso ilustrado. moderno, entendido como discurso de la crítica. Discurso autocrítico, que se pone en constante tela de juicio. “Todo lo sólido se desvanece en el aire” (Marx)</a:t>
            </a:r>
          </a:p>
          <a:p>
            <a:pPr algn="just"/>
            <a:r>
              <a:rPr lang="es-MX" sz="1900" dirty="0">
                <a:latin typeface="Calibri" panose="020F0502020204030204" pitchFamily="34" charset="0"/>
                <a:ea typeface="Calibri" panose="020F0502020204030204" pitchFamily="34" charset="0"/>
                <a:cs typeface="Calibri" panose="020F0502020204030204" pitchFamily="34" charset="0"/>
              </a:rPr>
              <a:t>La modernidad nace como una crítica a la vieja concepción de mundo regida por lo teológico, por la tradición, encadenada a los preceptos del pasado. La modernidad surge, pues del quiebre del mundo ordenado según el plan de Dios.</a:t>
            </a:r>
          </a:p>
          <a:p>
            <a:pPr algn="just"/>
            <a:r>
              <a:rPr lang="es-MX" sz="1900" dirty="0">
                <a:latin typeface="Calibri" panose="020F0502020204030204" pitchFamily="34" charset="0"/>
                <a:ea typeface="Calibri" panose="020F0502020204030204" pitchFamily="34" charset="0"/>
                <a:cs typeface="Calibri" panose="020F0502020204030204" pitchFamily="34" charset="0"/>
              </a:rPr>
              <a:t>Desacralización del mundo.</a:t>
            </a:r>
          </a:p>
          <a:p>
            <a:pPr algn="just"/>
            <a:r>
              <a:rPr lang="es-MX" sz="1900" dirty="0">
                <a:latin typeface="Calibri" panose="020F0502020204030204" pitchFamily="34" charset="0"/>
                <a:ea typeface="Calibri" panose="020F0502020204030204" pitchFamily="34" charset="0"/>
                <a:cs typeface="Calibri" panose="020F0502020204030204" pitchFamily="34" charset="0"/>
              </a:rPr>
              <a:t>En la modernidad el ser humano ha tomado el control y busca ordenar su existencia.</a:t>
            </a:r>
          </a:p>
          <a:p>
            <a:pPr algn="just"/>
            <a:r>
              <a:rPr lang="es-MX" sz="1900" dirty="0">
                <a:latin typeface="Calibri" panose="020F0502020204030204" pitchFamily="34" charset="0"/>
                <a:ea typeface="Calibri" panose="020F0502020204030204" pitchFamily="34" charset="0"/>
                <a:cs typeface="Calibri" panose="020F0502020204030204" pitchFamily="34" charset="0"/>
              </a:rPr>
              <a:t>Conceptos clave: ilustración, historicismo, progreso ilimitado, positivismo (el mundo se puede conocer y presentar de modo objetivo)</a:t>
            </a:r>
          </a:p>
          <a:p>
            <a:endParaRPr lang="es-CL" sz="1800" dirty="0"/>
          </a:p>
        </p:txBody>
      </p:sp>
      <p:pic>
        <p:nvPicPr>
          <p:cNvPr id="1026" name="Picture 2">
            <a:extLst>
              <a:ext uri="{FF2B5EF4-FFF2-40B4-BE49-F238E27FC236}">
                <a16:creationId xmlns:a16="http://schemas.microsoft.com/office/drawing/2014/main" id="{DB64AC50-60CB-DFC3-5CA7-9735A594E2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066" r="11439" b="-2"/>
          <a:stretch/>
        </p:blipFill>
        <p:spPr bwMode="auto">
          <a:xfrm>
            <a:off x="6442893" y="1803400"/>
            <a:ext cx="4280142" cy="4267200"/>
          </a:xfrm>
          <a:prstGeom prst="rect">
            <a:avLst/>
          </a:prstGeom>
          <a:solidFill>
            <a:srgbClr val="FFFFFF"/>
          </a:solidFill>
        </p:spPr>
      </p:pic>
      <p:sp>
        <p:nvSpPr>
          <p:cNvPr id="7" name="CuadroTexto 6">
            <a:extLst>
              <a:ext uri="{FF2B5EF4-FFF2-40B4-BE49-F238E27FC236}">
                <a16:creationId xmlns:a16="http://schemas.microsoft.com/office/drawing/2014/main" id="{20C14DCB-8893-4FBC-82B2-0EDC968BFDB4}"/>
              </a:ext>
            </a:extLst>
          </p:cNvPr>
          <p:cNvSpPr txBox="1"/>
          <p:nvPr/>
        </p:nvSpPr>
        <p:spPr>
          <a:xfrm>
            <a:off x="6382444" y="6104523"/>
            <a:ext cx="6096000" cy="338554"/>
          </a:xfrm>
          <a:prstGeom prst="rect">
            <a:avLst/>
          </a:prstGeom>
          <a:noFill/>
        </p:spPr>
        <p:txBody>
          <a:bodyPr wrap="square">
            <a:spAutoFit/>
          </a:bodyPr>
          <a:lstStyle/>
          <a:p>
            <a:r>
              <a:rPr lang="es-CL" sz="1600" dirty="0"/>
              <a:t>La Libertad guiando al pueblo, Eugène Delacroix (1830)</a:t>
            </a:r>
          </a:p>
        </p:txBody>
      </p:sp>
    </p:spTree>
    <p:extLst>
      <p:ext uri="{BB962C8B-B14F-4D97-AF65-F5344CB8AC3E}">
        <p14:creationId xmlns:p14="http://schemas.microsoft.com/office/powerpoint/2010/main" val="566050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1BC511-FE53-DC76-5EEC-C37726C85876}"/>
              </a:ext>
            </a:extLst>
          </p:cNvPr>
          <p:cNvSpPr>
            <a:spLocks noGrp="1"/>
          </p:cNvSpPr>
          <p:nvPr>
            <p:ph type="title"/>
          </p:nvPr>
        </p:nvSpPr>
        <p:spPr>
          <a:xfrm>
            <a:off x="981844" y="3429000"/>
            <a:ext cx="9751060" cy="1168400"/>
          </a:xfrm>
        </p:spPr>
        <p:txBody>
          <a:bodyPr>
            <a:normAutofit fontScale="90000"/>
          </a:bodyPr>
          <a:lstStyle/>
          <a:p>
            <a:pPr algn="r"/>
            <a:br>
              <a:rPr lang="es-CL" dirty="0"/>
            </a:br>
            <a:r>
              <a:rPr lang="es-MX" dirty="0"/>
              <a:t>Novelas "nacionales" del siglo XIX </a:t>
            </a:r>
            <a:br>
              <a:rPr lang="es-MX" dirty="0"/>
            </a:br>
            <a:br>
              <a:rPr lang="es-MX" dirty="0"/>
            </a:br>
            <a:r>
              <a:rPr lang="es-MX" dirty="0"/>
              <a:t>El concepto de novela nacional apenas necesita explicación en América Latina; se refiere a aquel libro cuya lectura es exigida en las escuelas secundarias oficiales como fuente de la historia local y orgullo literario</a:t>
            </a:r>
            <a:r>
              <a:rPr lang="es-MX" b="0" i="0" dirty="0">
                <a:solidFill>
                  <a:srgbClr val="000000"/>
                </a:solidFill>
                <a:effectLst/>
                <a:latin typeface="Jost"/>
              </a:rPr>
              <a:t>.</a:t>
            </a:r>
            <a:br>
              <a:rPr lang="es-MX" b="0" i="0" dirty="0">
                <a:solidFill>
                  <a:srgbClr val="000000"/>
                </a:solidFill>
                <a:effectLst/>
                <a:latin typeface="Jost"/>
              </a:rPr>
            </a:br>
            <a:br>
              <a:rPr lang="es-MX" b="0" i="0" dirty="0">
                <a:solidFill>
                  <a:srgbClr val="000000"/>
                </a:solidFill>
                <a:effectLst/>
                <a:latin typeface="Jost"/>
              </a:rPr>
            </a:br>
            <a:r>
              <a:rPr lang="es-MX" b="0" i="0" dirty="0">
                <a:solidFill>
                  <a:srgbClr val="000000"/>
                </a:solidFill>
                <a:effectLst/>
                <a:latin typeface="Jost"/>
              </a:rPr>
              <a:t>Doris </a:t>
            </a:r>
            <a:r>
              <a:rPr lang="es-MX" b="0" i="0" dirty="0" err="1">
                <a:solidFill>
                  <a:srgbClr val="000000"/>
                </a:solidFill>
                <a:effectLst/>
                <a:latin typeface="Jost"/>
              </a:rPr>
              <a:t>Sommer</a:t>
            </a:r>
            <a:r>
              <a:rPr lang="es-MX" b="0" i="0" dirty="0">
                <a:solidFill>
                  <a:srgbClr val="000000"/>
                </a:solidFill>
                <a:effectLst/>
                <a:latin typeface="Jost"/>
              </a:rPr>
              <a:t>, Ficciones fundacionales</a:t>
            </a:r>
            <a:endParaRPr lang="es-CL" dirty="0"/>
          </a:p>
        </p:txBody>
      </p:sp>
    </p:spTree>
    <p:extLst>
      <p:ext uri="{BB962C8B-B14F-4D97-AF65-F5344CB8AC3E}">
        <p14:creationId xmlns:p14="http://schemas.microsoft.com/office/powerpoint/2010/main" val="140930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AFB092-DB75-E3EA-C9AE-4AB60CD645FA}"/>
              </a:ext>
            </a:extLst>
          </p:cNvPr>
          <p:cNvSpPr>
            <a:spLocks noGrp="1"/>
          </p:cNvSpPr>
          <p:nvPr>
            <p:ph type="title"/>
          </p:nvPr>
        </p:nvSpPr>
        <p:spPr>
          <a:xfrm>
            <a:off x="1269876" y="5157192"/>
            <a:ext cx="9751060" cy="1168400"/>
          </a:xfrm>
        </p:spPr>
        <p:txBody>
          <a:bodyPr>
            <a:noAutofit/>
          </a:bodyPr>
          <a:lstStyle/>
          <a:p>
            <a:pPr algn="just"/>
            <a:r>
              <a:rPr lang="es-MX" sz="2000" dirty="0">
                <a:latin typeface="Calibri" panose="020F0502020204030204" pitchFamily="34" charset="0"/>
                <a:ea typeface="Calibri" panose="020F0502020204030204" pitchFamily="34" charset="0"/>
                <a:cs typeface="Calibri" panose="020F0502020204030204" pitchFamily="34" charset="0"/>
              </a:rPr>
              <a:t>Doris </a:t>
            </a:r>
            <a:r>
              <a:rPr lang="es-MX" sz="2000" dirty="0" err="1">
                <a:latin typeface="Calibri" panose="020F0502020204030204" pitchFamily="34" charset="0"/>
                <a:ea typeface="Calibri" panose="020F0502020204030204" pitchFamily="34" charset="0"/>
                <a:cs typeface="Calibri" panose="020F0502020204030204" pitchFamily="34" charset="0"/>
              </a:rPr>
              <a:t>Sommer</a:t>
            </a:r>
            <a:r>
              <a:rPr lang="es-MX" sz="2000" dirty="0">
                <a:latin typeface="Calibri" panose="020F0502020204030204" pitchFamily="34" charset="0"/>
                <a:ea typeface="Calibri" panose="020F0502020204030204" pitchFamily="34" charset="0"/>
                <a:cs typeface="Calibri" panose="020F0502020204030204" pitchFamily="34" charset="0"/>
              </a:rPr>
              <a:t> sienta, en la introducción a su libro “</a:t>
            </a:r>
            <a:r>
              <a:rPr lang="es-MX" sz="2000" dirty="0" err="1">
                <a:latin typeface="Calibri" panose="020F0502020204030204" pitchFamily="34" charset="0"/>
                <a:ea typeface="Calibri" panose="020F0502020204030204" pitchFamily="34" charset="0"/>
                <a:cs typeface="Calibri" panose="020F0502020204030204" pitchFamily="34" charset="0"/>
              </a:rPr>
              <a:t>Foundational</a:t>
            </a:r>
            <a:r>
              <a:rPr lang="es-MX" sz="2000" dirty="0">
                <a:latin typeface="Calibri" panose="020F0502020204030204" pitchFamily="34" charset="0"/>
                <a:ea typeface="Calibri" panose="020F0502020204030204" pitchFamily="34" charset="0"/>
                <a:cs typeface="Calibri" panose="020F0502020204030204" pitchFamily="34" charset="0"/>
              </a:rPr>
              <a:t> </a:t>
            </a:r>
            <a:r>
              <a:rPr lang="es-MX" sz="2000" dirty="0" err="1">
                <a:latin typeface="Calibri" panose="020F0502020204030204" pitchFamily="34" charset="0"/>
                <a:ea typeface="Calibri" panose="020F0502020204030204" pitchFamily="34" charset="0"/>
                <a:cs typeface="Calibri" panose="020F0502020204030204" pitchFamily="34" charset="0"/>
              </a:rPr>
              <a:t>Fictions</a:t>
            </a:r>
            <a:r>
              <a:rPr lang="es-MX" sz="2000" dirty="0">
                <a:latin typeface="Calibri" panose="020F0502020204030204" pitchFamily="34" charset="0"/>
                <a:ea typeface="Calibri" panose="020F0502020204030204" pitchFamily="34" charset="0"/>
                <a:cs typeface="Calibri" panose="020F0502020204030204" pitchFamily="34" charset="0"/>
              </a:rPr>
              <a:t>” (1993), las bases de su ya clásica lectura erótico-política de la novelística latinoamericana del siglo XIX entre 1850 y 1880. </a:t>
            </a:r>
            <a:r>
              <a:rPr lang="es-MX" sz="2000" dirty="0" err="1">
                <a:latin typeface="Calibri" panose="020F0502020204030204" pitchFamily="34" charset="0"/>
                <a:ea typeface="Calibri" panose="020F0502020204030204" pitchFamily="34" charset="0"/>
                <a:cs typeface="Calibri" panose="020F0502020204030204" pitchFamily="34" charset="0"/>
              </a:rPr>
              <a:t>Sommer</a:t>
            </a:r>
            <a:r>
              <a:rPr lang="es-MX" sz="2000" dirty="0">
                <a:latin typeface="Calibri" panose="020F0502020204030204" pitchFamily="34" charset="0"/>
                <a:ea typeface="Calibri" panose="020F0502020204030204" pitchFamily="34" charset="0"/>
                <a:cs typeface="Calibri" panose="020F0502020204030204" pitchFamily="34" charset="0"/>
              </a:rPr>
              <a:t> plantea que, en la segunda mitad del siglo, la escritura de novelas constituyó una intervención eficaz en la esfera pública, que estuvo inextricablemente ligada al proyecto nacionalista de las élites liberales, a tal punto que es posible atribuirle a la ficción un poder </a:t>
            </a:r>
            <a:r>
              <a:rPr lang="es-MX" sz="2000" dirty="0" err="1">
                <a:latin typeface="Calibri" panose="020F0502020204030204" pitchFamily="34" charset="0"/>
                <a:ea typeface="Calibri" panose="020F0502020204030204" pitchFamily="34" charset="0"/>
                <a:cs typeface="Calibri" panose="020F0502020204030204" pitchFamily="34" charset="0"/>
              </a:rPr>
              <a:t>perfomativo</a:t>
            </a:r>
            <a:r>
              <a:rPr lang="es-MX" sz="2000" dirty="0">
                <a:latin typeface="Calibri" panose="020F0502020204030204" pitchFamily="34" charset="0"/>
                <a:ea typeface="Calibri" panose="020F0502020204030204" pitchFamily="34" charset="0"/>
                <a:cs typeface="Calibri" panose="020F0502020204030204" pitchFamily="34" charset="0"/>
              </a:rPr>
              <a:t> capaz de obrar productivamente en la configuración del ideal histórico nacionalizador y progresista. </a:t>
            </a:r>
            <a:r>
              <a:rPr lang="es-MX" sz="2000" dirty="0" err="1">
                <a:latin typeface="Calibri" panose="020F0502020204030204" pitchFamily="34" charset="0"/>
                <a:ea typeface="Calibri" panose="020F0502020204030204" pitchFamily="34" charset="0"/>
                <a:cs typeface="Calibri" panose="020F0502020204030204" pitchFamily="34" charset="0"/>
              </a:rPr>
              <a:t>Sommer</a:t>
            </a:r>
            <a:r>
              <a:rPr lang="es-MX" sz="2000" dirty="0">
                <a:latin typeface="Calibri" panose="020F0502020204030204" pitchFamily="34" charset="0"/>
                <a:ea typeface="Calibri" panose="020F0502020204030204" pitchFamily="34" charset="0"/>
                <a:cs typeface="Calibri" panose="020F0502020204030204" pitchFamily="34" charset="0"/>
              </a:rPr>
              <a:t> denomina a novelas como “Amalia” de Mármol, “María” de </a:t>
            </a:r>
            <a:r>
              <a:rPr lang="es-MX" sz="2000" dirty="0" err="1">
                <a:latin typeface="Calibri" panose="020F0502020204030204" pitchFamily="34" charset="0"/>
                <a:ea typeface="Calibri" panose="020F0502020204030204" pitchFamily="34" charset="0"/>
                <a:cs typeface="Calibri" panose="020F0502020204030204" pitchFamily="34" charset="0"/>
              </a:rPr>
              <a:t>Isaacs</a:t>
            </a:r>
            <a:r>
              <a:rPr lang="es-MX" sz="2000" dirty="0">
                <a:latin typeface="Calibri" panose="020F0502020204030204" pitchFamily="34" charset="0"/>
                <a:ea typeface="Calibri" panose="020F0502020204030204" pitchFamily="34" charset="0"/>
                <a:cs typeface="Calibri" panose="020F0502020204030204" pitchFamily="34" charset="0"/>
              </a:rPr>
              <a:t> y “Martín Rivas” de Alberto </a:t>
            </a:r>
            <a:r>
              <a:rPr lang="es-MX" sz="2000" dirty="0" err="1">
                <a:latin typeface="Calibri" panose="020F0502020204030204" pitchFamily="34" charset="0"/>
                <a:ea typeface="Calibri" panose="020F0502020204030204" pitchFamily="34" charset="0"/>
                <a:cs typeface="Calibri" panose="020F0502020204030204" pitchFamily="34" charset="0"/>
              </a:rPr>
              <a:t>Blest</a:t>
            </a:r>
            <a:r>
              <a:rPr lang="es-MX" sz="2000" dirty="0">
                <a:latin typeface="Calibri" panose="020F0502020204030204" pitchFamily="34" charset="0"/>
                <a:ea typeface="Calibri" panose="020F0502020204030204" pitchFamily="34" charset="0"/>
                <a:cs typeface="Calibri" panose="020F0502020204030204" pitchFamily="34" charset="0"/>
              </a:rPr>
              <a:t> Gana, “romances fundacionales”, para resaltar que entrañan una intensa articulación entre el deseo y la política: la pareja heterosexual unida por el lazo matrimonial se convierte, en todas estas ficciones, en el núcleo alegórico al que convergen personajes representativos de diferentes regiones, sectores económicos, estratos sociales y orígenes étnicos. La nación unida por el vínculo del matrimonio sigue el modelo de la familia, entendida como zona de contacto y campo igualador donde se negocian y, con suerte, se resuelven las diferencias. El matrimonio alegórico entre los elementos heterogéneos que componían las repúblicas postcoloniales latinoamericanas de mediados del XIX, se presentó como un tropo central para canalizar los deseos nacionalistas de las élites, que encontraron en la novela un instrumento para proyectar sus aspiraciones y para contribuir a realizarlas.</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30310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3FF8FAAA-56BB-3F48-34B2-CC5201CBEC16}"/>
              </a:ext>
            </a:extLst>
          </p:cNvPr>
          <p:cNvGraphicFramePr>
            <a:graphicFrameLocks noGrp="1"/>
          </p:cNvGraphicFramePr>
          <p:nvPr>
            <p:extLst>
              <p:ext uri="{D42A27DB-BD31-4B8C-83A1-F6EECF244321}">
                <p14:modId xmlns:p14="http://schemas.microsoft.com/office/powerpoint/2010/main" val="3148882949"/>
              </p:ext>
            </p:extLst>
          </p:nvPr>
        </p:nvGraphicFramePr>
        <p:xfrm>
          <a:off x="261765" y="605537"/>
          <a:ext cx="11665297" cy="6135831"/>
        </p:xfrm>
        <a:graphic>
          <a:graphicData uri="http://schemas.openxmlformats.org/drawingml/2006/table">
            <a:tbl>
              <a:tblPr firstRow="1" firstCol="1" bandRow="1">
                <a:tableStyleId>{5C22544A-7EE6-4342-B048-85BDC9FD1C3A}</a:tableStyleId>
              </a:tblPr>
              <a:tblGrid>
                <a:gridCol w="998566">
                  <a:extLst>
                    <a:ext uri="{9D8B030D-6E8A-4147-A177-3AD203B41FA5}">
                      <a16:colId xmlns:a16="http://schemas.microsoft.com/office/drawing/2014/main" val="3497880017"/>
                    </a:ext>
                  </a:extLst>
                </a:gridCol>
                <a:gridCol w="1409741">
                  <a:extLst>
                    <a:ext uri="{9D8B030D-6E8A-4147-A177-3AD203B41FA5}">
                      <a16:colId xmlns:a16="http://schemas.microsoft.com/office/drawing/2014/main" val="394223651"/>
                    </a:ext>
                  </a:extLst>
                </a:gridCol>
                <a:gridCol w="881088">
                  <a:extLst>
                    <a:ext uri="{9D8B030D-6E8A-4147-A177-3AD203B41FA5}">
                      <a16:colId xmlns:a16="http://schemas.microsoft.com/office/drawing/2014/main" val="1485861338"/>
                    </a:ext>
                  </a:extLst>
                </a:gridCol>
                <a:gridCol w="2290829">
                  <a:extLst>
                    <a:ext uri="{9D8B030D-6E8A-4147-A177-3AD203B41FA5}">
                      <a16:colId xmlns:a16="http://schemas.microsoft.com/office/drawing/2014/main" val="441536709"/>
                    </a:ext>
                  </a:extLst>
                </a:gridCol>
                <a:gridCol w="1762176">
                  <a:extLst>
                    <a:ext uri="{9D8B030D-6E8A-4147-A177-3AD203B41FA5}">
                      <a16:colId xmlns:a16="http://schemas.microsoft.com/office/drawing/2014/main" val="1714689270"/>
                    </a:ext>
                  </a:extLst>
                </a:gridCol>
                <a:gridCol w="4322897">
                  <a:extLst>
                    <a:ext uri="{9D8B030D-6E8A-4147-A177-3AD203B41FA5}">
                      <a16:colId xmlns:a16="http://schemas.microsoft.com/office/drawing/2014/main" val="2883258670"/>
                    </a:ext>
                  </a:extLst>
                </a:gridCol>
              </a:tblGrid>
              <a:tr h="479271">
                <a:tc>
                  <a:txBody>
                    <a:bodyPr/>
                    <a:lstStyle/>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Novela</a:t>
                      </a:r>
                    </a:p>
                  </a:txBody>
                  <a:tcPr marL="8008" marR="8008" marT="8008" marB="8008" anchor="ctr"/>
                </a:tc>
                <a:tc>
                  <a:txBody>
                    <a:bodyPr/>
                    <a:lstStyle/>
                    <a:p>
                      <a:pPr>
                        <a:lnSpc>
                          <a:spcPct val="115000"/>
                        </a:lnSpc>
                        <a:spcAft>
                          <a:spcPts val="800"/>
                        </a:spcAft>
                        <a:buNone/>
                      </a:pPr>
                      <a:r>
                        <a:rPr lang="es-CL" sz="1700" kern="100">
                          <a:effectLst/>
                          <a:latin typeface="Calibri" panose="020F0502020204030204" pitchFamily="34" charset="0"/>
                          <a:ea typeface="Calibri" panose="020F0502020204030204" pitchFamily="34" charset="0"/>
                          <a:cs typeface="Calibri" panose="020F0502020204030204" pitchFamily="34" charset="0"/>
                        </a:rPr>
                        <a:t>Autor/a</a:t>
                      </a:r>
                    </a:p>
                  </a:txBody>
                  <a:tcPr marL="8008" marR="8008" marT="8008" marB="8008" anchor="ctr"/>
                </a:tc>
                <a:tc>
                  <a:txBody>
                    <a:bodyPr/>
                    <a:lstStyle/>
                    <a:p>
                      <a:pPr>
                        <a:lnSpc>
                          <a:spcPct val="115000"/>
                        </a:lnSpc>
                        <a:spcAft>
                          <a:spcPts val="800"/>
                        </a:spcAft>
                        <a:buNone/>
                      </a:pPr>
                      <a:r>
                        <a:rPr lang="es-CL" sz="1700" kern="100">
                          <a:effectLst/>
                          <a:latin typeface="Calibri" panose="020F0502020204030204" pitchFamily="34" charset="0"/>
                          <a:ea typeface="Calibri" panose="020F0502020204030204" pitchFamily="34" charset="0"/>
                          <a:cs typeface="Calibri" panose="020F0502020204030204" pitchFamily="34" charset="0"/>
                        </a:rPr>
                        <a:t>País</a:t>
                      </a:r>
                    </a:p>
                  </a:txBody>
                  <a:tcPr marL="8008" marR="8008" marT="8008" marB="8008" anchor="ctr"/>
                </a:tc>
                <a:tc>
                  <a:txBody>
                    <a:bodyPr/>
                    <a:lstStyle/>
                    <a:p>
                      <a:pPr>
                        <a:lnSpc>
                          <a:spcPct val="115000"/>
                        </a:lnSpc>
                        <a:spcAft>
                          <a:spcPts val="800"/>
                        </a:spcAft>
                        <a:buNone/>
                      </a:pPr>
                      <a:r>
                        <a:rPr lang="es-CL" sz="1700" kern="100">
                          <a:effectLst/>
                          <a:latin typeface="Calibri" panose="020F0502020204030204" pitchFamily="34" charset="0"/>
                          <a:ea typeface="Calibri" panose="020F0502020204030204" pitchFamily="34" charset="0"/>
                          <a:cs typeface="Calibri" panose="020F0502020204030204" pitchFamily="34" charset="0"/>
                        </a:rPr>
                        <a:t>Resumen del argumento</a:t>
                      </a:r>
                    </a:p>
                  </a:txBody>
                  <a:tcPr marL="8008" marR="8008" marT="8008" marB="8008" anchor="ctr"/>
                </a:tc>
                <a:tc>
                  <a:txBody>
                    <a:bodyPr/>
                    <a:lstStyle/>
                    <a:p>
                      <a:pPr>
                        <a:lnSpc>
                          <a:spcPct val="115000"/>
                        </a:lnSpc>
                        <a:spcAft>
                          <a:spcPts val="800"/>
                        </a:spcAft>
                        <a:buNone/>
                      </a:pPr>
                      <a:r>
                        <a:rPr lang="es-CL" sz="1700" kern="100">
                          <a:effectLst/>
                          <a:latin typeface="Calibri" panose="020F0502020204030204" pitchFamily="34" charset="0"/>
                          <a:ea typeface="Calibri" panose="020F0502020204030204" pitchFamily="34" charset="0"/>
                          <a:cs typeface="Calibri" panose="020F0502020204030204" pitchFamily="34" charset="0"/>
                        </a:rPr>
                        <a:t>Tipo de romance</a:t>
                      </a:r>
                    </a:p>
                  </a:txBody>
                  <a:tcPr marL="8008" marR="8008" marT="8008" marB="8008" anchor="ctr"/>
                </a:tc>
                <a:tc>
                  <a:txBody>
                    <a:bodyPr/>
                    <a:lstStyle/>
                    <a:p>
                      <a:pPr>
                        <a:lnSpc>
                          <a:spcPct val="115000"/>
                        </a:lnSpc>
                        <a:spcAft>
                          <a:spcPts val="800"/>
                        </a:spcAft>
                        <a:buNone/>
                      </a:pPr>
                      <a:r>
                        <a:rPr lang="es-CL" sz="1700" kern="100">
                          <a:effectLst/>
                          <a:latin typeface="Calibri" panose="020F0502020204030204" pitchFamily="34" charset="0"/>
                          <a:ea typeface="Calibri" panose="020F0502020204030204" pitchFamily="34" charset="0"/>
                          <a:cs typeface="Calibri" panose="020F0502020204030204" pitchFamily="34" charset="0"/>
                        </a:rPr>
                        <a:t>Alegoría de la nación</a:t>
                      </a:r>
                    </a:p>
                  </a:txBody>
                  <a:tcPr marL="8008" marR="8008" marT="8008" marB="8008" anchor="ctr"/>
                </a:tc>
                <a:extLst>
                  <a:ext uri="{0D108BD9-81ED-4DB2-BD59-A6C34878D82A}">
                    <a16:rowId xmlns:a16="http://schemas.microsoft.com/office/drawing/2014/main" val="3617456755"/>
                  </a:ext>
                </a:extLst>
              </a:tr>
              <a:tr h="1186437">
                <a:tc>
                  <a:txBody>
                    <a:bodyPr/>
                    <a:lstStyle/>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María </a:t>
                      </a:r>
                    </a:p>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(1867)</a:t>
                      </a:r>
                    </a:p>
                  </a:txBody>
                  <a:tcPr marL="8008" marR="8008" marT="8008" marB="8008" anchor="ctr"/>
                </a:tc>
                <a:tc>
                  <a:txBody>
                    <a:bodyPr/>
                    <a:lstStyle/>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Jorge </a:t>
                      </a:r>
                      <a:r>
                        <a:rPr lang="es-CL" sz="1700" kern="100" dirty="0" err="1">
                          <a:effectLst/>
                          <a:latin typeface="Calibri" panose="020F0502020204030204" pitchFamily="34" charset="0"/>
                          <a:ea typeface="Calibri" panose="020F0502020204030204" pitchFamily="34" charset="0"/>
                          <a:cs typeface="Calibri" panose="020F0502020204030204" pitchFamily="34" charset="0"/>
                        </a:rPr>
                        <a:t>Isaacs</a:t>
                      </a:r>
                      <a:endParaRPr lang="es-CL" sz="1700" kern="100" dirty="0">
                        <a:effectLst/>
                        <a:latin typeface="Calibri" panose="020F0502020204030204" pitchFamily="34" charset="0"/>
                        <a:ea typeface="Calibri" panose="020F0502020204030204" pitchFamily="34" charset="0"/>
                        <a:cs typeface="Calibri" panose="020F0502020204030204" pitchFamily="34" charset="0"/>
                      </a:endParaRPr>
                    </a:p>
                  </a:txBody>
                  <a:tcPr marL="8008" marR="8008" marT="8008" marB="8008" anchor="ctr"/>
                </a:tc>
                <a:tc>
                  <a:txBody>
                    <a:bodyPr/>
                    <a:lstStyle/>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Colombia</a:t>
                      </a:r>
                    </a:p>
                  </a:txBody>
                  <a:tcPr marL="8008" marR="8008" marT="8008" marB="8008" anchor="ctr"/>
                </a:tc>
                <a:tc>
                  <a:txBody>
                    <a:bodyPr/>
                    <a:lstStyle/>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La historia de amor trágico entre María y Efraín, interrumpida por la enfermedad de ella y el exilio de él.</a:t>
                      </a:r>
                    </a:p>
                  </a:txBody>
                  <a:tcPr marL="8008" marR="8008" marT="8008" marB="8008" anchor="ctr"/>
                </a:tc>
                <a:tc>
                  <a:txBody>
                    <a:bodyPr/>
                    <a:lstStyle/>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Amor romántico burgués frustrado por la muerte y la distancia.</a:t>
                      </a:r>
                    </a:p>
                  </a:txBody>
                  <a:tcPr marL="8008" marR="8008" marT="8008" marB="8008" anchor="ctr"/>
                </a:tc>
                <a:tc>
                  <a:txBody>
                    <a:bodyPr/>
                    <a:lstStyle/>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Idealiza una nación blanca, cristiana y rural; excluye a indígenas y afrodescendientes.</a:t>
                      </a:r>
                    </a:p>
                  </a:txBody>
                  <a:tcPr marL="8008" marR="8008" marT="8008" marB="8008" anchor="ctr"/>
                </a:tc>
                <a:extLst>
                  <a:ext uri="{0D108BD9-81ED-4DB2-BD59-A6C34878D82A}">
                    <a16:rowId xmlns:a16="http://schemas.microsoft.com/office/drawing/2014/main" val="1128085972"/>
                  </a:ext>
                </a:extLst>
              </a:tr>
              <a:tr h="1422158">
                <a:tc>
                  <a:txBody>
                    <a:bodyPr/>
                    <a:lstStyle/>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Amalia</a:t>
                      </a:r>
                    </a:p>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(1851–55)</a:t>
                      </a:r>
                    </a:p>
                  </a:txBody>
                  <a:tcPr marL="8008" marR="8008" marT="8008" marB="8008" anchor="ctr"/>
                </a:tc>
                <a:tc>
                  <a:txBody>
                    <a:bodyPr/>
                    <a:lstStyle/>
                    <a:p>
                      <a:pPr>
                        <a:lnSpc>
                          <a:spcPct val="115000"/>
                        </a:lnSpc>
                        <a:spcAft>
                          <a:spcPts val="800"/>
                        </a:spcAft>
                        <a:buNone/>
                      </a:pPr>
                      <a:r>
                        <a:rPr lang="es-CL" sz="1700" kern="100">
                          <a:effectLst/>
                          <a:latin typeface="Calibri" panose="020F0502020204030204" pitchFamily="34" charset="0"/>
                          <a:ea typeface="Calibri" panose="020F0502020204030204" pitchFamily="34" charset="0"/>
                          <a:cs typeface="Calibri" panose="020F0502020204030204" pitchFamily="34" charset="0"/>
                        </a:rPr>
                        <a:t>José Mármol</a:t>
                      </a:r>
                    </a:p>
                  </a:txBody>
                  <a:tcPr marL="8008" marR="8008" marT="8008" marB="8008" anchor="ctr"/>
                </a:tc>
                <a:tc>
                  <a:txBody>
                    <a:bodyPr/>
                    <a:lstStyle/>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Argentina</a:t>
                      </a:r>
                    </a:p>
                  </a:txBody>
                  <a:tcPr marL="8008" marR="8008" marT="8008" marB="8008" anchor="ctr"/>
                </a:tc>
                <a:tc>
                  <a:txBody>
                    <a:bodyPr/>
                    <a:lstStyle/>
                    <a:p>
                      <a:pPr>
                        <a:lnSpc>
                          <a:spcPct val="115000"/>
                        </a:lnSpc>
                        <a:spcAft>
                          <a:spcPts val="800"/>
                        </a:spcAft>
                        <a:buNone/>
                      </a:pPr>
                      <a:r>
                        <a:rPr lang="es-CL" sz="1700" kern="100">
                          <a:effectLst/>
                          <a:latin typeface="Calibri" panose="020F0502020204030204" pitchFamily="34" charset="0"/>
                          <a:ea typeface="Calibri" panose="020F0502020204030204" pitchFamily="34" charset="0"/>
                          <a:cs typeface="Calibri" panose="020F0502020204030204" pitchFamily="34" charset="0"/>
                        </a:rPr>
                        <a:t>Romance entre Amalia y Eduardo Belgrano, perseguido por la tiranía rosista. Termina con la muerte de él.</a:t>
                      </a:r>
                    </a:p>
                  </a:txBody>
                  <a:tcPr marL="8008" marR="8008" marT="8008" marB="8008" anchor="ctr"/>
                </a:tc>
                <a:tc>
                  <a:txBody>
                    <a:bodyPr/>
                    <a:lstStyle/>
                    <a:p>
                      <a:pPr>
                        <a:lnSpc>
                          <a:spcPct val="115000"/>
                        </a:lnSpc>
                        <a:spcAft>
                          <a:spcPts val="800"/>
                        </a:spcAft>
                        <a:buNone/>
                      </a:pPr>
                      <a:r>
                        <a:rPr lang="es-CL" sz="1700" kern="100">
                          <a:effectLst/>
                          <a:latin typeface="Calibri" panose="020F0502020204030204" pitchFamily="34" charset="0"/>
                          <a:ea typeface="Calibri" panose="020F0502020204030204" pitchFamily="34" charset="0"/>
                          <a:cs typeface="Calibri" panose="020F0502020204030204" pitchFamily="34" charset="0"/>
                        </a:rPr>
                        <a:t>Amor interrumpido por la violencia política.</a:t>
                      </a:r>
                    </a:p>
                  </a:txBody>
                  <a:tcPr marL="8008" marR="8008" marT="8008" marB="8008" anchor="ctr"/>
                </a:tc>
                <a:tc>
                  <a:txBody>
                    <a:bodyPr/>
                    <a:lstStyle/>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La nación se representa como víctima de la barbarie rosista; el amor sacrifica su plenitud por ideales políticos.</a:t>
                      </a:r>
                    </a:p>
                  </a:txBody>
                  <a:tcPr marL="8008" marR="8008" marT="8008" marB="8008" anchor="ctr"/>
                </a:tc>
                <a:extLst>
                  <a:ext uri="{0D108BD9-81ED-4DB2-BD59-A6C34878D82A}">
                    <a16:rowId xmlns:a16="http://schemas.microsoft.com/office/drawing/2014/main" val="1551291588"/>
                  </a:ext>
                </a:extLst>
              </a:tr>
              <a:tr h="2600766">
                <a:tc>
                  <a:txBody>
                    <a:bodyPr/>
                    <a:lstStyle/>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Martín Rivas </a:t>
                      </a:r>
                    </a:p>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(1862)</a:t>
                      </a:r>
                    </a:p>
                  </a:txBody>
                  <a:tcPr marL="8008" marR="8008" marT="8008" marB="8008" anchor="ctr"/>
                </a:tc>
                <a:tc>
                  <a:txBody>
                    <a:bodyPr/>
                    <a:lstStyle/>
                    <a:p>
                      <a:pPr>
                        <a:lnSpc>
                          <a:spcPct val="115000"/>
                        </a:lnSpc>
                        <a:spcAft>
                          <a:spcPts val="800"/>
                        </a:spcAft>
                        <a:buNone/>
                      </a:pPr>
                      <a:r>
                        <a:rPr lang="es-CL" sz="1700" kern="100">
                          <a:effectLst/>
                          <a:latin typeface="Calibri" panose="020F0502020204030204" pitchFamily="34" charset="0"/>
                          <a:ea typeface="Calibri" panose="020F0502020204030204" pitchFamily="34" charset="0"/>
                          <a:cs typeface="Calibri" panose="020F0502020204030204" pitchFamily="34" charset="0"/>
                        </a:rPr>
                        <a:t>Alberto Blest Gana</a:t>
                      </a:r>
                    </a:p>
                  </a:txBody>
                  <a:tcPr marL="8008" marR="8008" marT="8008" marB="8008" anchor="ctr"/>
                </a:tc>
                <a:tc>
                  <a:txBody>
                    <a:bodyPr/>
                    <a:lstStyle/>
                    <a:p>
                      <a:pPr>
                        <a:lnSpc>
                          <a:spcPct val="115000"/>
                        </a:lnSpc>
                        <a:spcAft>
                          <a:spcPts val="800"/>
                        </a:spcAft>
                        <a:buNone/>
                      </a:pPr>
                      <a:r>
                        <a:rPr lang="es-CL" sz="1700" kern="100">
                          <a:effectLst/>
                          <a:latin typeface="Calibri" panose="020F0502020204030204" pitchFamily="34" charset="0"/>
                          <a:ea typeface="Calibri" panose="020F0502020204030204" pitchFamily="34" charset="0"/>
                          <a:cs typeface="Calibri" panose="020F0502020204030204" pitchFamily="34" charset="0"/>
                        </a:rPr>
                        <a:t>Chile</a:t>
                      </a:r>
                    </a:p>
                  </a:txBody>
                  <a:tcPr marL="8008" marR="8008" marT="8008" marB="8008" anchor="ctr"/>
                </a:tc>
                <a:tc>
                  <a:txBody>
                    <a:bodyPr/>
                    <a:lstStyle/>
                    <a:p>
                      <a:pPr>
                        <a:lnSpc>
                          <a:spcPct val="115000"/>
                        </a:lnSpc>
                        <a:spcAft>
                          <a:spcPts val="800"/>
                        </a:spcAft>
                        <a:buNone/>
                      </a:pPr>
                      <a:r>
                        <a:rPr lang="es-CL" sz="1700" kern="100">
                          <a:effectLst/>
                          <a:latin typeface="Calibri" panose="020F0502020204030204" pitchFamily="34" charset="0"/>
                          <a:ea typeface="Calibri" panose="020F0502020204030204" pitchFamily="34" charset="0"/>
                          <a:cs typeface="Calibri" panose="020F0502020204030204" pitchFamily="34" charset="0"/>
                        </a:rPr>
                        <a:t>Joven provinciano y humilde, Martín Rivas, se educa en Santiago, se enamora de Leonor, hija de una familia aristocrática. A través de méritos propios, logra ascender socialmente y casarse con ella.</a:t>
                      </a:r>
                    </a:p>
                  </a:txBody>
                  <a:tcPr marL="8008" marR="8008" marT="8008" marB="8008" anchor="ctr"/>
                </a:tc>
                <a:tc>
                  <a:txBody>
                    <a:bodyPr/>
                    <a:lstStyle/>
                    <a:p>
                      <a:pPr>
                        <a:lnSpc>
                          <a:spcPct val="115000"/>
                        </a:lnSpc>
                        <a:spcAft>
                          <a:spcPts val="800"/>
                        </a:spcAft>
                        <a:buNone/>
                      </a:pPr>
                      <a:r>
                        <a:rPr lang="es-CL" sz="1700" kern="100">
                          <a:effectLst/>
                          <a:latin typeface="Calibri" panose="020F0502020204030204" pitchFamily="34" charset="0"/>
                          <a:ea typeface="Calibri" panose="020F0502020204030204" pitchFamily="34" charset="0"/>
                          <a:cs typeface="Calibri" panose="020F0502020204030204" pitchFamily="34" charset="0"/>
                        </a:rPr>
                        <a:t>Romance de ascenso social y conciliación de clases.</a:t>
                      </a:r>
                    </a:p>
                  </a:txBody>
                  <a:tcPr marL="8008" marR="8008" marT="8008" marB="8008" anchor="ctr"/>
                </a:tc>
                <a:tc>
                  <a:txBody>
                    <a:bodyPr/>
                    <a:lstStyle/>
                    <a:p>
                      <a:pPr>
                        <a:lnSpc>
                          <a:spcPct val="115000"/>
                        </a:lnSpc>
                        <a:spcAft>
                          <a:spcPts val="800"/>
                        </a:spcAft>
                        <a:buNone/>
                      </a:pPr>
                      <a:r>
                        <a:rPr lang="es-CL" sz="1700" kern="100" dirty="0">
                          <a:effectLst/>
                          <a:latin typeface="Calibri" panose="020F0502020204030204" pitchFamily="34" charset="0"/>
                          <a:ea typeface="Calibri" panose="020F0502020204030204" pitchFamily="34" charset="0"/>
                          <a:cs typeface="Calibri" panose="020F0502020204030204" pitchFamily="34" charset="0"/>
                        </a:rPr>
                        <a:t>Alegoría de una nación moderna, meritocrática y conciliadora: el amor une a las clases sociales y pacifica el conflicto entre aristocracia y burguesía emergente.</a:t>
                      </a:r>
                    </a:p>
                  </a:txBody>
                  <a:tcPr marL="8008" marR="8008" marT="8008" marB="8008" anchor="ctr"/>
                </a:tc>
                <a:extLst>
                  <a:ext uri="{0D108BD9-81ED-4DB2-BD59-A6C34878D82A}">
                    <a16:rowId xmlns:a16="http://schemas.microsoft.com/office/drawing/2014/main" val="1909537742"/>
                  </a:ext>
                </a:extLst>
              </a:tr>
            </a:tbl>
          </a:graphicData>
        </a:graphic>
      </p:graphicFrame>
      <p:sp>
        <p:nvSpPr>
          <p:cNvPr id="4" name="Rectangle 1">
            <a:extLst>
              <a:ext uri="{FF2B5EF4-FFF2-40B4-BE49-F238E27FC236}">
                <a16:creationId xmlns:a16="http://schemas.microsoft.com/office/drawing/2014/main" id="{70B4A79B-30E5-775C-0FFE-CFEF70635E51}"/>
              </a:ext>
            </a:extLst>
          </p:cNvPr>
          <p:cNvSpPr>
            <a:spLocks noChangeArrowheads="1"/>
          </p:cNvSpPr>
          <p:nvPr/>
        </p:nvSpPr>
        <p:spPr bwMode="auto">
          <a:xfrm>
            <a:off x="4294212" y="116632"/>
            <a:ext cx="333052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b="1"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Cuadro de novelas fundacionales</a:t>
            </a:r>
            <a:endParaRPr kumimoji="0" lang="es-CL" altLang="es-CL"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7516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c/c5/Alberto_Blest_Gana.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1884" y="1099534"/>
            <a:ext cx="4186511" cy="50405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d/d1/HBalza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4532" y="1134177"/>
            <a:ext cx="3960440" cy="5005917"/>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1341884" y="404664"/>
            <a:ext cx="9865096" cy="424732"/>
          </a:xfrm>
          <a:prstGeom prst="rect">
            <a:avLst/>
          </a:prstGeom>
          <a:noFill/>
        </p:spPr>
        <p:txBody>
          <a:bodyPr wrap="square" rtlCol="0">
            <a:spAutoFit/>
          </a:bodyPr>
          <a:lstStyle/>
          <a:p>
            <a:pPr algn="ctr">
              <a:lnSpc>
                <a:spcPct val="90000"/>
              </a:lnSpc>
            </a:pPr>
            <a:r>
              <a:rPr lang="es-MX" sz="2400" b="1" dirty="0"/>
              <a:t>ALBERTO BLEST GANA (1830-1920</a:t>
            </a:r>
            <a:r>
              <a:rPr lang="es-MX" sz="2400" dirty="0"/>
              <a:t>) y la novela de costumbres (Balzac)</a:t>
            </a:r>
          </a:p>
        </p:txBody>
      </p:sp>
    </p:spTree>
    <p:extLst>
      <p:ext uri="{BB962C8B-B14F-4D97-AF65-F5344CB8AC3E}">
        <p14:creationId xmlns:p14="http://schemas.microsoft.com/office/powerpoint/2010/main" val="282836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upload.wikimedia.org/wikipedia/commons/d/d1/HBalzac.jpg"/>
          <p:cNvPicPr>
            <a:picLocks noChangeAspect="1" noChangeArrowheads="1"/>
          </p:cNvPicPr>
          <p:nvPr/>
        </p:nvPicPr>
        <p:blipFill rotWithShape="1">
          <a:blip r:embed="rId2">
            <a:extLst>
              <a:ext uri="{28A0092B-C50C-407E-A947-70E740481C1C}">
                <a14:useLocalDpi xmlns:a14="http://schemas.microsoft.com/office/drawing/2010/main" val="0"/>
              </a:ext>
            </a:extLst>
          </a:blip>
          <a:srcRect l="26984" t="7535" r="22222" b="52279"/>
          <a:stretch/>
        </p:blipFill>
        <p:spPr bwMode="auto">
          <a:xfrm>
            <a:off x="411177" y="965510"/>
            <a:ext cx="2304256" cy="2304256"/>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2926060" y="1105458"/>
            <a:ext cx="8856984" cy="2308324"/>
          </a:xfrm>
          <a:prstGeom prst="rect">
            <a:avLst/>
          </a:prstGeom>
          <a:noFill/>
          <a:effectLst>
            <a:softEdge rad="127000"/>
          </a:effectLst>
        </p:spPr>
        <p:txBody>
          <a:bodyPr wrap="square" rtlCol="0">
            <a:spAutoFit/>
          </a:bodyPr>
          <a:lstStyle/>
          <a:p>
            <a:pPr algn="just">
              <a:lnSpc>
                <a:spcPct val="90000"/>
              </a:lnSpc>
            </a:pPr>
            <a:r>
              <a:rPr lang="es-ES" sz="2000" dirty="0"/>
              <a:t>Los estudios de las costumbres representarán todos los efectos sociales, sin que se haya olvidado ninguna situación de la vida, ninguna fisonomía, ningún carácter de hombre o de mujer, ninguna manera de vivir, ninguna profesión ni zona social, ni región francesa, ni cosa alguna concerniente a la infancia, a la madurez, a la vejez, a la política, a la justicia, a la guerra. Sentado esto, la historia del corazón humano dibujada línea por línea, la historia de la sociedad en todas sus partes: he aquí la base. No se tratará de hechos imaginarios, sino de lo que ocurre en todas partes</a:t>
            </a:r>
            <a:endParaRPr lang="es-MX" sz="2000" dirty="0"/>
          </a:p>
        </p:txBody>
      </p:sp>
      <p:sp>
        <p:nvSpPr>
          <p:cNvPr id="3" name="CuadroTexto 2"/>
          <p:cNvSpPr txBox="1"/>
          <p:nvPr/>
        </p:nvSpPr>
        <p:spPr>
          <a:xfrm>
            <a:off x="694223" y="3629806"/>
            <a:ext cx="10491690" cy="2751522"/>
          </a:xfrm>
          <a:prstGeom prst="rect">
            <a:avLst/>
          </a:prstGeom>
          <a:noFill/>
        </p:spPr>
        <p:txBody>
          <a:bodyPr wrap="square" rtlCol="0">
            <a:spAutoFit/>
          </a:bodyPr>
          <a:lstStyle/>
          <a:p>
            <a:pPr>
              <a:lnSpc>
                <a:spcPct val="90000"/>
              </a:lnSpc>
            </a:pPr>
            <a:r>
              <a:rPr lang="es-MX" sz="2400" dirty="0"/>
              <a:t> 1. Propósito cíclico / escritura de una etapa revolucionaria y post-revolucionaria</a:t>
            </a:r>
          </a:p>
          <a:p>
            <a:pPr>
              <a:lnSpc>
                <a:spcPct val="90000"/>
              </a:lnSpc>
            </a:pPr>
            <a:endParaRPr lang="es-MX" sz="2400" dirty="0"/>
          </a:p>
          <a:p>
            <a:pPr>
              <a:lnSpc>
                <a:spcPct val="90000"/>
              </a:lnSpc>
            </a:pPr>
            <a:r>
              <a:rPr lang="es-MX" sz="2400" dirty="0"/>
              <a:t>2. Literatura como interpretación de lo real y de la historia.</a:t>
            </a:r>
          </a:p>
          <a:p>
            <a:pPr>
              <a:lnSpc>
                <a:spcPct val="90000"/>
              </a:lnSpc>
            </a:pPr>
            <a:endParaRPr lang="es-MX" sz="2400" dirty="0"/>
          </a:p>
          <a:p>
            <a:pPr>
              <a:lnSpc>
                <a:spcPct val="90000"/>
              </a:lnSpc>
            </a:pPr>
            <a:r>
              <a:rPr lang="es-MX" sz="2400" dirty="0"/>
              <a:t>3. El presente entendido como historia</a:t>
            </a:r>
          </a:p>
          <a:p>
            <a:pPr>
              <a:lnSpc>
                <a:spcPct val="90000"/>
              </a:lnSpc>
            </a:pPr>
            <a:endParaRPr lang="es-MX" sz="2400" dirty="0"/>
          </a:p>
          <a:p>
            <a:pPr>
              <a:lnSpc>
                <a:spcPct val="90000"/>
              </a:lnSpc>
            </a:pPr>
            <a:r>
              <a:rPr lang="es-MX" sz="2400" dirty="0"/>
              <a:t>4.Incorporación de sectores bajos y medios a la representación</a:t>
            </a:r>
          </a:p>
        </p:txBody>
      </p:sp>
      <p:sp>
        <p:nvSpPr>
          <p:cNvPr id="2" name="CuadroTexto 1"/>
          <p:cNvSpPr txBox="1"/>
          <p:nvPr/>
        </p:nvSpPr>
        <p:spPr>
          <a:xfrm>
            <a:off x="2422004" y="404664"/>
            <a:ext cx="9217024" cy="424732"/>
          </a:xfrm>
          <a:prstGeom prst="rect">
            <a:avLst/>
          </a:prstGeom>
          <a:noFill/>
        </p:spPr>
        <p:txBody>
          <a:bodyPr wrap="square" rtlCol="0">
            <a:spAutoFit/>
          </a:bodyPr>
          <a:lstStyle/>
          <a:p>
            <a:pPr>
              <a:lnSpc>
                <a:spcPct val="90000"/>
              </a:lnSpc>
            </a:pPr>
            <a:r>
              <a:rPr lang="es-MX" sz="2400" b="1" dirty="0"/>
              <a:t>BALZAC: La novela realista o costumbrista</a:t>
            </a:r>
          </a:p>
        </p:txBody>
      </p:sp>
    </p:spTree>
    <p:extLst>
      <p:ext uri="{BB962C8B-B14F-4D97-AF65-F5344CB8AC3E}">
        <p14:creationId xmlns:p14="http://schemas.microsoft.com/office/powerpoint/2010/main" val="262381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333773" y="4661502"/>
            <a:ext cx="1656183" cy="855730"/>
          </a:xfrm>
        </p:spPr>
        <p:txBody>
          <a:bodyPr>
            <a:noAutofit/>
          </a:bodyPr>
          <a:lstStyle/>
          <a:p>
            <a:pPr marL="0" indent="0">
              <a:buNone/>
            </a:pPr>
            <a:r>
              <a:rPr lang="es-MX" sz="2000" dirty="0"/>
              <a:t>1814-1817</a:t>
            </a:r>
          </a:p>
          <a:p>
            <a:pPr marL="0" indent="0">
              <a:buNone/>
            </a:pPr>
            <a:r>
              <a:rPr lang="es-MX" sz="2000" dirty="0"/>
              <a:t>Reconquista española</a:t>
            </a:r>
          </a:p>
        </p:txBody>
      </p:sp>
      <p:sp>
        <p:nvSpPr>
          <p:cNvPr id="3" name="Flecha derecha 2"/>
          <p:cNvSpPr/>
          <p:nvPr/>
        </p:nvSpPr>
        <p:spPr>
          <a:xfrm>
            <a:off x="261764" y="3539958"/>
            <a:ext cx="11593288" cy="1512168"/>
          </a:xfrm>
          <a:prstGeom prst="rightArrow">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400"/>
          </a:p>
        </p:txBody>
      </p:sp>
      <p:sp>
        <p:nvSpPr>
          <p:cNvPr id="10" name="Marcador de contenido 1"/>
          <p:cNvSpPr txBox="1">
            <a:spLocks/>
          </p:cNvSpPr>
          <p:nvPr/>
        </p:nvSpPr>
        <p:spPr>
          <a:xfrm>
            <a:off x="3657878" y="4692086"/>
            <a:ext cx="1563161" cy="576064"/>
          </a:xfrm>
          <a:prstGeom prst="rect">
            <a:avLst/>
          </a:prstGeom>
        </p:spPr>
        <p:txBody>
          <a:bodyPr vert="horz" lIns="91440" tIns="45720" rIns="91440" bIns="45720" rtlCol="0">
            <a:normAutofit fontScale="25000" lnSpcReduction="20000"/>
          </a:bodyPr>
          <a:lst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a:lstStyle>
          <a:p>
            <a:pPr marL="0" indent="0">
              <a:buFont typeface="Arial" pitchFamily="34" charset="0"/>
              <a:buNone/>
            </a:pPr>
            <a:r>
              <a:rPr lang="es-MX" sz="8000" dirty="0"/>
              <a:t>1837</a:t>
            </a:r>
          </a:p>
          <a:p>
            <a:pPr marL="0" indent="0">
              <a:buFont typeface="Arial" pitchFamily="34" charset="0"/>
              <a:buNone/>
            </a:pPr>
            <a:r>
              <a:rPr lang="es-MX" sz="8000" dirty="0"/>
              <a:t>Motín de Quillota</a:t>
            </a:r>
          </a:p>
          <a:p>
            <a:pPr marL="0" indent="0">
              <a:buFont typeface="Arial" pitchFamily="34" charset="0"/>
              <a:buNone/>
            </a:pPr>
            <a:endParaRPr lang="es-MX" sz="8000" dirty="0"/>
          </a:p>
          <a:p>
            <a:pPr marL="0" indent="0">
              <a:buFont typeface="Arial" pitchFamily="34" charset="0"/>
              <a:buNone/>
            </a:pPr>
            <a:endParaRPr lang="es-MX" dirty="0"/>
          </a:p>
        </p:txBody>
      </p:sp>
      <p:sp>
        <p:nvSpPr>
          <p:cNvPr id="12" name="Marcador de contenido 1"/>
          <p:cNvSpPr txBox="1">
            <a:spLocks/>
          </p:cNvSpPr>
          <p:nvPr/>
        </p:nvSpPr>
        <p:spPr>
          <a:xfrm>
            <a:off x="4903029" y="4704868"/>
            <a:ext cx="1563161" cy="576064"/>
          </a:xfrm>
          <a:prstGeom prst="rect">
            <a:avLst/>
          </a:prstGeom>
        </p:spPr>
        <p:txBody>
          <a:bodyPr vert="horz" lIns="91440" tIns="45720" rIns="91440" bIns="45720" rtlCol="0">
            <a:normAutofit fontScale="25000" lnSpcReduction="20000"/>
          </a:bodyPr>
          <a:lst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a:lstStyle>
          <a:p>
            <a:pPr marL="0" indent="0">
              <a:buFont typeface="Arial" pitchFamily="34" charset="0"/>
              <a:buNone/>
            </a:pPr>
            <a:r>
              <a:rPr lang="es-MX" sz="8000" dirty="0"/>
              <a:t>1839</a:t>
            </a:r>
          </a:p>
          <a:p>
            <a:pPr marL="0" indent="0">
              <a:buFont typeface="Arial" pitchFamily="34" charset="0"/>
              <a:buNone/>
            </a:pPr>
            <a:r>
              <a:rPr lang="es-MX" sz="8000" dirty="0"/>
              <a:t>Guerra</a:t>
            </a:r>
          </a:p>
          <a:p>
            <a:pPr marL="0" indent="0">
              <a:buFont typeface="Arial" pitchFamily="34" charset="0"/>
              <a:buNone/>
            </a:pPr>
            <a:r>
              <a:rPr lang="es-MX" sz="8000" dirty="0"/>
              <a:t>Conf. Perú-Boliviana</a:t>
            </a:r>
          </a:p>
          <a:p>
            <a:pPr marL="0" indent="0">
              <a:buFont typeface="Arial" pitchFamily="34" charset="0"/>
              <a:buNone/>
            </a:pPr>
            <a:endParaRPr lang="es-MX" sz="8000" dirty="0"/>
          </a:p>
          <a:p>
            <a:pPr marL="0" indent="0">
              <a:buFont typeface="Arial" pitchFamily="34" charset="0"/>
              <a:buNone/>
            </a:pPr>
            <a:endParaRPr lang="es-MX" dirty="0"/>
          </a:p>
        </p:txBody>
      </p:sp>
      <p:sp>
        <p:nvSpPr>
          <p:cNvPr id="13" name="Marcador de contenido 1"/>
          <p:cNvSpPr txBox="1">
            <a:spLocks/>
          </p:cNvSpPr>
          <p:nvPr/>
        </p:nvSpPr>
        <p:spPr>
          <a:xfrm>
            <a:off x="6742484" y="4680772"/>
            <a:ext cx="1563161" cy="576064"/>
          </a:xfrm>
          <a:prstGeom prst="rect">
            <a:avLst/>
          </a:prstGeom>
        </p:spPr>
        <p:txBody>
          <a:bodyPr vert="horz" lIns="91440" tIns="45720" rIns="91440" bIns="45720" rtlCol="0">
            <a:normAutofit fontScale="25000" lnSpcReduction="20000"/>
          </a:bodyPr>
          <a:lst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a:lstStyle>
          <a:p>
            <a:pPr marL="0" indent="0">
              <a:buFont typeface="Arial" pitchFamily="34" charset="0"/>
              <a:buNone/>
            </a:pPr>
            <a:r>
              <a:rPr lang="es-MX" sz="8000" dirty="0"/>
              <a:t>1851</a:t>
            </a:r>
          </a:p>
          <a:p>
            <a:pPr marL="0" indent="0">
              <a:buFont typeface="Arial" pitchFamily="34" charset="0"/>
              <a:buNone/>
            </a:pPr>
            <a:r>
              <a:rPr lang="es-MX" sz="8000" dirty="0"/>
              <a:t>Motín de </a:t>
            </a:r>
            <a:r>
              <a:rPr lang="es-MX" sz="8000" dirty="0" err="1"/>
              <a:t>Urriola</a:t>
            </a:r>
            <a:endParaRPr lang="es-MX" sz="8000" dirty="0"/>
          </a:p>
          <a:p>
            <a:pPr marL="0" indent="0">
              <a:buFont typeface="Arial" pitchFamily="34" charset="0"/>
              <a:buNone/>
            </a:pPr>
            <a:endParaRPr lang="es-MX" sz="8000" dirty="0"/>
          </a:p>
          <a:p>
            <a:pPr marL="0" indent="0">
              <a:buFont typeface="Arial" pitchFamily="34" charset="0"/>
              <a:buNone/>
            </a:pPr>
            <a:endParaRPr lang="es-MX" dirty="0"/>
          </a:p>
        </p:txBody>
      </p:sp>
      <p:sp>
        <p:nvSpPr>
          <p:cNvPr id="16" name="Rectángulo 15"/>
          <p:cNvSpPr/>
          <p:nvPr/>
        </p:nvSpPr>
        <p:spPr>
          <a:xfrm>
            <a:off x="3214092" y="3899998"/>
            <a:ext cx="5100830" cy="74872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MX" sz="2400" dirty="0"/>
              <a:t>Revolución conservadora</a:t>
            </a:r>
          </a:p>
        </p:txBody>
      </p:sp>
      <p:sp>
        <p:nvSpPr>
          <p:cNvPr id="17" name="Rectángulo 16"/>
          <p:cNvSpPr/>
          <p:nvPr/>
        </p:nvSpPr>
        <p:spPr>
          <a:xfrm>
            <a:off x="8314922" y="3899998"/>
            <a:ext cx="2760566" cy="780774"/>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MX" sz="2400" dirty="0"/>
              <a:t>Fusión liberal-conservadora</a:t>
            </a:r>
          </a:p>
        </p:txBody>
      </p:sp>
      <p:cxnSp>
        <p:nvCxnSpPr>
          <p:cNvPr id="19" name="Conector recto 18"/>
          <p:cNvCxnSpPr/>
          <p:nvPr/>
        </p:nvCxnSpPr>
        <p:spPr>
          <a:xfrm flipH="1" flipV="1">
            <a:off x="3189046" y="2852936"/>
            <a:ext cx="25046" cy="1851932"/>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H="1" flipV="1">
            <a:off x="8314922" y="2852936"/>
            <a:ext cx="11738" cy="1827836"/>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Rectángulo 26"/>
          <p:cNvSpPr/>
          <p:nvPr/>
        </p:nvSpPr>
        <p:spPr>
          <a:xfrm>
            <a:off x="1629916" y="3899998"/>
            <a:ext cx="1559130" cy="748722"/>
          </a:xfrm>
          <a:prstGeom prst="rect">
            <a:avLst/>
          </a:prstGeom>
          <a:solidFill>
            <a:srgbClr val="FF0000"/>
          </a:solidFill>
          <a:effectLst>
            <a:innerShdw blurRad="63500" dist="50800" dir="18900000">
              <a:prstClr val="black">
                <a:alpha val="50000"/>
              </a:prstClr>
            </a:innerShd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s-MX" sz="2000" dirty="0"/>
              <a:t>¿Anarquía?</a:t>
            </a:r>
          </a:p>
        </p:txBody>
      </p:sp>
      <p:cxnSp>
        <p:nvCxnSpPr>
          <p:cNvPr id="29" name="Conector recto 28"/>
          <p:cNvCxnSpPr/>
          <p:nvPr/>
        </p:nvCxnSpPr>
        <p:spPr>
          <a:xfrm flipH="1" flipV="1">
            <a:off x="1630702" y="2891408"/>
            <a:ext cx="11738" cy="1827836"/>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Elipse 29"/>
          <p:cNvSpPr/>
          <p:nvPr/>
        </p:nvSpPr>
        <p:spPr>
          <a:xfrm>
            <a:off x="1131566" y="2131388"/>
            <a:ext cx="995588" cy="747238"/>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600" dirty="0"/>
              <a:t>1822</a:t>
            </a:r>
          </a:p>
        </p:txBody>
      </p:sp>
      <p:sp>
        <p:nvSpPr>
          <p:cNvPr id="31" name="Elipse 30"/>
          <p:cNvSpPr/>
          <p:nvPr/>
        </p:nvSpPr>
        <p:spPr>
          <a:xfrm>
            <a:off x="2722560" y="2132856"/>
            <a:ext cx="995588" cy="747238"/>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600" dirty="0"/>
              <a:t>1830</a:t>
            </a:r>
          </a:p>
        </p:txBody>
      </p:sp>
      <p:sp>
        <p:nvSpPr>
          <p:cNvPr id="32" name="Elipse 31"/>
          <p:cNvSpPr/>
          <p:nvPr/>
        </p:nvSpPr>
        <p:spPr>
          <a:xfrm>
            <a:off x="7817128" y="2107963"/>
            <a:ext cx="995588" cy="747238"/>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600" dirty="0"/>
              <a:t>1861</a:t>
            </a:r>
          </a:p>
        </p:txBody>
      </p:sp>
      <p:sp>
        <p:nvSpPr>
          <p:cNvPr id="4" name="Proceso 3"/>
          <p:cNvSpPr/>
          <p:nvPr/>
        </p:nvSpPr>
        <p:spPr>
          <a:xfrm>
            <a:off x="2566020" y="1124744"/>
            <a:ext cx="1368152" cy="864096"/>
          </a:xfrm>
          <a:prstGeom prst="flowChartProcess">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s-MX" sz="2000" dirty="0"/>
              <a:t>Batalla de </a:t>
            </a:r>
            <a:r>
              <a:rPr lang="es-MX" sz="2000" dirty="0" err="1"/>
              <a:t>Lircay</a:t>
            </a:r>
            <a:endParaRPr lang="es-MX" sz="2000" dirty="0"/>
          </a:p>
        </p:txBody>
      </p:sp>
      <p:sp>
        <p:nvSpPr>
          <p:cNvPr id="18" name="Proceso 17"/>
          <p:cNvSpPr/>
          <p:nvPr/>
        </p:nvSpPr>
        <p:spPr>
          <a:xfrm>
            <a:off x="7642584" y="1076648"/>
            <a:ext cx="1368152" cy="864096"/>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MX" dirty="0" err="1"/>
              <a:t>Blest</a:t>
            </a:r>
            <a:r>
              <a:rPr lang="es-MX" dirty="0"/>
              <a:t> Gana: Discurso U. de Chile</a:t>
            </a:r>
          </a:p>
        </p:txBody>
      </p:sp>
      <p:sp>
        <p:nvSpPr>
          <p:cNvPr id="5" name="CuadroTexto 4"/>
          <p:cNvSpPr txBox="1"/>
          <p:nvPr/>
        </p:nvSpPr>
        <p:spPr>
          <a:xfrm>
            <a:off x="621804" y="332656"/>
            <a:ext cx="10801200" cy="424732"/>
          </a:xfrm>
          <a:prstGeom prst="rect">
            <a:avLst/>
          </a:prstGeom>
          <a:noFill/>
        </p:spPr>
        <p:txBody>
          <a:bodyPr wrap="square" rtlCol="0">
            <a:spAutoFit/>
          </a:bodyPr>
          <a:lstStyle/>
          <a:p>
            <a:pPr algn="ctr">
              <a:lnSpc>
                <a:spcPct val="90000"/>
              </a:lnSpc>
            </a:pPr>
            <a:r>
              <a:rPr lang="es-MX" sz="2400" b="1" dirty="0"/>
              <a:t>Cronología </a:t>
            </a:r>
            <a:r>
              <a:rPr lang="es-MX" sz="2400" b="1" dirty="0" err="1"/>
              <a:t>Blest</a:t>
            </a:r>
            <a:r>
              <a:rPr lang="es-MX" sz="2400" b="1" dirty="0"/>
              <a:t> Gana </a:t>
            </a:r>
            <a:r>
              <a:rPr lang="es-MX" sz="2400" b="1" dirty="0" err="1"/>
              <a:t>s.XIX</a:t>
            </a:r>
            <a:endParaRPr lang="es-MX" sz="2400" b="1" dirty="0"/>
          </a:p>
        </p:txBody>
      </p:sp>
      <p:pic>
        <p:nvPicPr>
          <p:cNvPr id="1026" name="Picture 2" descr="El ideal de un calavera (Alberto Blest Gana) -Loqueleímos.com">
            <a:extLst>
              <a:ext uri="{FF2B5EF4-FFF2-40B4-BE49-F238E27FC236}">
                <a16:creationId xmlns:a16="http://schemas.microsoft.com/office/drawing/2014/main" id="{9819837B-149F-4EB0-78A3-BF91796A8B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64948" y="2375020"/>
            <a:ext cx="894555" cy="15607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rtín Rivas (Td)">
            <a:extLst>
              <a:ext uri="{FF2B5EF4-FFF2-40B4-BE49-F238E27FC236}">
                <a16:creationId xmlns:a16="http://schemas.microsoft.com/office/drawing/2014/main" id="{9283E0DE-C0D9-96D0-C6BE-315EAC794F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8468" y="2410102"/>
            <a:ext cx="1048812" cy="15732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l Loco Estero">
            <a:extLst>
              <a:ext uri="{FF2B5EF4-FFF2-40B4-BE49-F238E27FC236}">
                <a16:creationId xmlns:a16="http://schemas.microsoft.com/office/drawing/2014/main" id="{56EF800E-D355-4C2D-37EA-ECCBE07AA89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32653" y="2420888"/>
            <a:ext cx="961759" cy="156078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urante la Reconquista. Novela histórica | Biblioteca Nacional">
            <a:extLst>
              <a:ext uri="{FF2B5EF4-FFF2-40B4-BE49-F238E27FC236}">
                <a16:creationId xmlns:a16="http://schemas.microsoft.com/office/drawing/2014/main" id="{C9111310-D0F9-1128-E1E7-E156EF7AA5B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444" y="2375020"/>
            <a:ext cx="1069062" cy="156078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ariluan - Blest Gana Alberto">
            <a:extLst>
              <a:ext uri="{FF2B5EF4-FFF2-40B4-BE49-F238E27FC236}">
                <a16:creationId xmlns:a16="http://schemas.microsoft.com/office/drawing/2014/main" id="{3012FFEE-0FB0-D63C-BCA0-3E161D4E071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41160" y="4807290"/>
            <a:ext cx="1102020" cy="1718054"/>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0A999C11-29B9-DBBB-3795-309D407FA19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9547665" y="2466338"/>
            <a:ext cx="2147241" cy="1073620"/>
          </a:xfrm>
          <a:prstGeom prst="rect">
            <a:avLst/>
          </a:prstGeom>
        </p:spPr>
      </p:pic>
      <p:pic>
        <p:nvPicPr>
          <p:cNvPr id="1036" name="Picture 12" descr="Diego Portales - Wikipedia, la enciclopedia libre">
            <a:extLst>
              <a:ext uri="{FF2B5EF4-FFF2-40B4-BE49-F238E27FC236}">
                <a16:creationId xmlns:a16="http://schemas.microsoft.com/office/drawing/2014/main" id="{0D724542-072F-CF8C-7584-2F7815CFCBD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57532" y="991342"/>
            <a:ext cx="763851" cy="127104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Reseña Biográfica Manuel Montt Torres - Reseñas biográficas - Historia  Política - Biblioteca del Congreso Nacional de Chile">
            <a:extLst>
              <a:ext uri="{FF2B5EF4-FFF2-40B4-BE49-F238E27FC236}">
                <a16:creationId xmlns:a16="http://schemas.microsoft.com/office/drawing/2014/main" id="{8F712D68-7C9A-B5FA-F200-5EB629E5114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09824" y="1053528"/>
            <a:ext cx="924748" cy="1231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64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18883" y="431800"/>
            <a:ext cx="9751060" cy="404912"/>
          </a:xfrm>
        </p:spPr>
        <p:txBody>
          <a:bodyPr>
            <a:normAutofit fontScale="90000"/>
          </a:bodyPr>
          <a:lstStyle/>
          <a:p>
            <a:r>
              <a:rPr lang="es-MX" dirty="0"/>
              <a:t>Carta a </a:t>
            </a:r>
            <a:r>
              <a:rPr lang="es-MX" dirty="0" err="1"/>
              <a:t>Lastarria</a:t>
            </a:r>
            <a:r>
              <a:rPr lang="es-MX" dirty="0"/>
              <a:t>, 1864</a:t>
            </a:r>
          </a:p>
        </p:txBody>
      </p:sp>
      <p:sp>
        <p:nvSpPr>
          <p:cNvPr id="3" name="Marcador de contenido 2"/>
          <p:cNvSpPr>
            <a:spLocks noGrp="1"/>
          </p:cNvSpPr>
          <p:nvPr>
            <p:ph idx="1"/>
          </p:nvPr>
        </p:nvSpPr>
        <p:spPr>
          <a:xfrm>
            <a:off x="621804" y="1196752"/>
            <a:ext cx="7992888" cy="5328592"/>
          </a:xfrm>
        </p:spPr>
        <p:txBody>
          <a:bodyPr>
            <a:normAutofit/>
          </a:bodyPr>
          <a:lstStyle/>
          <a:p>
            <a:pPr marL="0" indent="0" algn="just">
              <a:buNone/>
            </a:pPr>
            <a:r>
              <a:rPr lang="es-ES" dirty="0"/>
              <a:t>Que Chile lea mis novelas sin cuidarse del estado de mi bolsillo es cosa triste para el que carga este último vacío. Pero que </a:t>
            </a:r>
            <a:r>
              <a:rPr lang="es-ES" b="1" dirty="0"/>
              <a:t>un gobierno de los nuestros</a:t>
            </a:r>
            <a:r>
              <a:rPr lang="es-ES" dirty="0"/>
              <a:t> no se acuerde, para mejorar mi suerte, </a:t>
            </a:r>
            <a:r>
              <a:rPr lang="es-ES" b="1" dirty="0"/>
              <a:t>de once años de servicios constantes </a:t>
            </a:r>
            <a:r>
              <a:rPr lang="es-ES" dirty="0"/>
              <a:t>me parece más triste todavía</a:t>
            </a:r>
          </a:p>
          <a:p>
            <a:pPr marL="0" indent="0" algn="just">
              <a:buNone/>
            </a:pPr>
            <a:r>
              <a:rPr lang="es-ES" dirty="0"/>
              <a:t>No hice jamás esta observación al Ministro </a:t>
            </a:r>
            <a:r>
              <a:rPr lang="es-ES" dirty="0" err="1"/>
              <a:t>Lastarria</a:t>
            </a:r>
            <a:r>
              <a:rPr lang="es-ES" dirty="0"/>
              <a:t>; mas puedo apuntarla al amigo, que ya no es ministro, y que me habla en su afectuosa carta de la gloria que como novelista me espera. </a:t>
            </a:r>
            <a:r>
              <a:rPr lang="es-ES" b="1" dirty="0"/>
              <a:t>Mientras mis conciudadanos del porvenir me preparan la corona de la fama, algunos del presente, como sastres y boteros, por ejemplo, me tienen preparada su cuenta a fin de cada semestre y me temo que no admitiesen como moneda corriente mis novelas. </a:t>
            </a:r>
            <a:endParaRPr lang="es-MX" dirty="0"/>
          </a:p>
        </p:txBody>
      </p:sp>
      <p:pic>
        <p:nvPicPr>
          <p:cNvPr id="6" name="Picture 2" descr="https://upload.wikimedia.org/wikipedia/commons/c/c5/Alberto_Blest_Gana.jpeg"/>
          <p:cNvPicPr>
            <a:picLocks noChangeAspect="1" noChangeArrowheads="1"/>
          </p:cNvPicPr>
          <p:nvPr/>
        </p:nvPicPr>
        <p:blipFill rotWithShape="1">
          <a:blip r:embed="rId2">
            <a:extLst>
              <a:ext uri="{28A0092B-C50C-407E-A947-70E740481C1C}">
                <a14:useLocalDpi xmlns:a14="http://schemas.microsoft.com/office/drawing/2010/main" val="0"/>
              </a:ext>
            </a:extLst>
          </a:blip>
          <a:srcRect l="21168" t="5023" r="18353" b="40978"/>
          <a:stretch/>
        </p:blipFill>
        <p:spPr bwMode="auto">
          <a:xfrm>
            <a:off x="9118748" y="648590"/>
            <a:ext cx="2016224" cy="2167441"/>
          </a:xfrm>
          <a:prstGeom prst="ellipse">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369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93812" y="863848"/>
            <a:ext cx="10729192" cy="404912"/>
          </a:xfrm>
        </p:spPr>
        <p:txBody>
          <a:bodyPr>
            <a:normAutofit fontScale="90000"/>
          </a:bodyPr>
          <a:lstStyle/>
          <a:p>
            <a:r>
              <a:rPr lang="es-MX" b="1" dirty="0"/>
              <a:t>Martín Rivas (1862). </a:t>
            </a:r>
            <a:r>
              <a:rPr lang="es-MX" b="1" i="1" dirty="0"/>
              <a:t>Novela de costumbres político-sociales</a:t>
            </a:r>
            <a:br>
              <a:rPr lang="es-MX" b="1" i="1" dirty="0"/>
            </a:br>
            <a:endParaRPr lang="es-MX" b="1" dirty="0"/>
          </a:p>
        </p:txBody>
      </p:sp>
      <p:sp>
        <p:nvSpPr>
          <p:cNvPr id="3" name="Marcador de contenido 2"/>
          <p:cNvSpPr>
            <a:spLocks noGrp="1"/>
          </p:cNvSpPr>
          <p:nvPr>
            <p:ph idx="1"/>
          </p:nvPr>
        </p:nvSpPr>
        <p:spPr>
          <a:xfrm>
            <a:off x="333772" y="1268760"/>
            <a:ext cx="8208912" cy="5328592"/>
          </a:xfrm>
        </p:spPr>
        <p:txBody>
          <a:bodyPr>
            <a:normAutofit/>
          </a:bodyPr>
          <a:lstStyle/>
          <a:p>
            <a:pPr algn="just">
              <a:buFontTx/>
              <a:buChar char="-"/>
            </a:pPr>
            <a:r>
              <a:rPr lang="es-MX" b="1" dirty="0"/>
              <a:t>Relación erotismo/patriotismo: </a:t>
            </a:r>
            <a:r>
              <a:rPr lang="es-MX" dirty="0"/>
              <a:t>historias de amor heterosexual y matrimonios socialmente convenientes a través de las cuales se proyecta un imaginario nacional en clave conciliatoria.</a:t>
            </a:r>
          </a:p>
          <a:p>
            <a:pPr algn="just">
              <a:buFontTx/>
              <a:buChar char="-"/>
            </a:pPr>
            <a:endParaRPr lang="es-MX" dirty="0"/>
          </a:p>
          <a:p>
            <a:pPr algn="just">
              <a:buFontTx/>
              <a:buChar char="-"/>
            </a:pPr>
            <a:r>
              <a:rPr lang="es-MX" b="1" dirty="0"/>
              <a:t>Martín Rivas: </a:t>
            </a:r>
            <a:r>
              <a:rPr lang="es-MX" dirty="0"/>
              <a:t>Novela de amor que no habla de amor</a:t>
            </a:r>
          </a:p>
          <a:p>
            <a:pPr algn="just">
              <a:buFontTx/>
              <a:buChar char="-"/>
            </a:pPr>
            <a:r>
              <a:rPr lang="es-MX" b="1" dirty="0"/>
              <a:t>                            </a:t>
            </a:r>
            <a:r>
              <a:rPr lang="es-MX" dirty="0"/>
              <a:t>Conflicto político: liberales / conservadores </a:t>
            </a:r>
          </a:p>
          <a:p>
            <a:pPr algn="just">
              <a:buFontTx/>
              <a:buChar char="-"/>
            </a:pPr>
            <a:r>
              <a:rPr lang="es-MX" dirty="0"/>
              <a:t>Martín y Leonor, representantes de las dos burguesías chilenas del siglo XIX (terrateniente, banquera y conservadora la una; minera, ilustrada y liberal la otra) deben hacer transacciones y componendas para convivir y dar forma definitiva a la patria. </a:t>
            </a:r>
            <a:endParaRPr lang="es-MX" b="1" dirty="0"/>
          </a:p>
          <a:p>
            <a:pPr algn="just">
              <a:buFontTx/>
              <a:buChar char="-"/>
            </a:pPr>
            <a:endParaRPr lang="es-MX" dirty="0"/>
          </a:p>
        </p:txBody>
      </p:sp>
      <p:pic>
        <p:nvPicPr>
          <p:cNvPr id="1026" name="Picture 2" descr="http://wwwimgs.eoslibros.cl/_repositorio/ORI0312-fuente-300-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2724" y="1484784"/>
            <a:ext cx="271462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853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BE82DD-EA8E-A153-5FCE-F6D0E7979A1B}"/>
              </a:ext>
            </a:extLst>
          </p:cNvPr>
          <p:cNvSpPr>
            <a:spLocks noGrp="1"/>
          </p:cNvSpPr>
          <p:nvPr>
            <p:ph type="title"/>
          </p:nvPr>
        </p:nvSpPr>
        <p:spPr/>
        <p:txBody>
          <a:bodyPr/>
          <a:lstStyle/>
          <a:p>
            <a:r>
              <a:rPr lang="es-CL" dirty="0"/>
              <a:t>Martín Rivas: un cuento de hadas</a:t>
            </a:r>
          </a:p>
        </p:txBody>
      </p:sp>
      <p:sp>
        <p:nvSpPr>
          <p:cNvPr id="3" name="Marcador de contenido 2">
            <a:extLst>
              <a:ext uri="{FF2B5EF4-FFF2-40B4-BE49-F238E27FC236}">
                <a16:creationId xmlns:a16="http://schemas.microsoft.com/office/drawing/2014/main" id="{531CA5A8-4D39-9660-9048-0BCEBB394747}"/>
              </a:ext>
            </a:extLst>
          </p:cNvPr>
          <p:cNvSpPr>
            <a:spLocks noGrp="1"/>
          </p:cNvSpPr>
          <p:nvPr>
            <p:ph idx="1"/>
          </p:nvPr>
        </p:nvSpPr>
        <p:spPr/>
        <p:txBody>
          <a:bodyPr/>
          <a:lstStyle/>
          <a:p>
            <a:pPr marL="0" indent="0">
              <a:buNone/>
            </a:pPr>
            <a:r>
              <a:rPr lang="es-MX" dirty="0"/>
              <a:t>La imaginación colectiva, </a:t>
            </a:r>
            <a:r>
              <a:rPr lang="es-MX" b="1" dirty="0"/>
              <a:t>con buen instinto</a:t>
            </a:r>
            <a:r>
              <a:rPr lang="es-MX" dirty="0"/>
              <a:t>, ha abstraído aquello que satisface sus aspiraciones de felicidad, es decir, la historia de amor de un joven pobre que vence la resistencia de una joven rica y desdeñosa. Mira la novela como </a:t>
            </a:r>
            <a:r>
              <a:rPr lang="es-MX" b="1" dirty="0"/>
              <a:t>un cuento de hadas </a:t>
            </a:r>
            <a:r>
              <a:rPr lang="es-MX" dirty="0"/>
              <a:t>donde las expectativas del bien y de la felicidad se realizan conforme a la moral ingenua. (Goic, 1971:33) </a:t>
            </a:r>
            <a:endParaRPr lang="es-CL" dirty="0"/>
          </a:p>
        </p:txBody>
      </p:sp>
      <p:sp>
        <p:nvSpPr>
          <p:cNvPr id="4" name="Marcador de texto 3">
            <a:extLst>
              <a:ext uri="{FF2B5EF4-FFF2-40B4-BE49-F238E27FC236}">
                <a16:creationId xmlns:a16="http://schemas.microsoft.com/office/drawing/2014/main" id="{05385CB4-47A9-9157-4ABF-32235D3482F6}"/>
              </a:ext>
            </a:extLst>
          </p:cNvPr>
          <p:cNvSpPr>
            <a:spLocks noGrp="1"/>
          </p:cNvSpPr>
          <p:nvPr>
            <p:ph type="body" sz="half" idx="2"/>
          </p:nvPr>
        </p:nvSpPr>
        <p:spPr/>
        <p:txBody>
          <a:bodyPr/>
          <a:lstStyle/>
          <a:p>
            <a:endParaRPr lang="es-CL"/>
          </a:p>
        </p:txBody>
      </p:sp>
    </p:spTree>
    <p:extLst>
      <p:ext uri="{BB962C8B-B14F-4D97-AF65-F5344CB8AC3E}">
        <p14:creationId xmlns:p14="http://schemas.microsoft.com/office/powerpoint/2010/main" val="1112470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97868" y="116632"/>
            <a:ext cx="9751060" cy="404912"/>
          </a:xfrm>
        </p:spPr>
        <p:txBody>
          <a:bodyPr>
            <a:normAutofit fontScale="90000"/>
          </a:bodyPr>
          <a:lstStyle/>
          <a:p>
            <a:pPr algn="ctr"/>
            <a:r>
              <a:rPr lang="es-ES" dirty="0">
                <a:solidFill>
                  <a:schemeClr val="bg2">
                    <a:lumMod val="50000"/>
                  </a:schemeClr>
                </a:solidFill>
              </a:rPr>
              <a:t>Las 4 tramas (</a:t>
            </a:r>
            <a:r>
              <a:rPr lang="es-ES" dirty="0" err="1">
                <a:solidFill>
                  <a:schemeClr val="bg2">
                    <a:lumMod val="50000"/>
                  </a:schemeClr>
                </a:solidFill>
              </a:rPr>
              <a:t>Mythoi</a:t>
            </a:r>
            <a:r>
              <a:rPr lang="es-ES" dirty="0">
                <a:solidFill>
                  <a:schemeClr val="bg2">
                    <a:lumMod val="50000"/>
                  </a:schemeClr>
                </a:solidFill>
              </a:rPr>
              <a:t>) arquetípicas / N. </a:t>
            </a:r>
            <a:r>
              <a:rPr lang="es-ES" dirty="0" err="1">
                <a:solidFill>
                  <a:schemeClr val="bg2">
                    <a:lumMod val="50000"/>
                  </a:schemeClr>
                </a:solidFill>
              </a:rPr>
              <a:t>Frye</a:t>
            </a:r>
            <a:endParaRPr lang="es-ES" dirty="0">
              <a:solidFill>
                <a:schemeClr val="bg2">
                  <a:lumMod val="50000"/>
                </a:schemeClr>
              </a:solidFill>
            </a:endParaRPr>
          </a:p>
        </p:txBody>
      </p:sp>
      <p:pic>
        <p:nvPicPr>
          <p:cNvPr id="3" name="Picture 4" descr="http://images.fineartamerica.com/images-medium-large/winter-spring-summer-and-fall-gray-art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6271" y="658393"/>
            <a:ext cx="8814605" cy="6199607"/>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909836" y="1585372"/>
            <a:ext cx="3528392" cy="923330"/>
          </a:xfrm>
          <a:prstGeom prst="rect">
            <a:avLst/>
          </a:prstGeom>
          <a:noFill/>
        </p:spPr>
        <p:txBody>
          <a:bodyPr wrap="square" rtlCol="0">
            <a:spAutoFit/>
          </a:bodyPr>
          <a:lstStyle/>
          <a:p>
            <a:pPr>
              <a:lnSpc>
                <a:spcPct val="90000"/>
              </a:lnSpc>
            </a:pPr>
            <a:r>
              <a:rPr lang="es-MX" sz="2000" dirty="0">
                <a:solidFill>
                  <a:srgbClr val="FFFF00"/>
                </a:solidFill>
              </a:rPr>
              <a:t>Comedia</a:t>
            </a:r>
          </a:p>
          <a:p>
            <a:pPr>
              <a:lnSpc>
                <a:spcPct val="90000"/>
              </a:lnSpc>
            </a:pPr>
            <a:r>
              <a:rPr lang="es-MX" sz="2000" dirty="0">
                <a:solidFill>
                  <a:srgbClr val="FFFF00"/>
                </a:solidFill>
              </a:rPr>
              <a:t>Primavera</a:t>
            </a:r>
          </a:p>
          <a:p>
            <a:pPr>
              <a:lnSpc>
                <a:spcPct val="90000"/>
              </a:lnSpc>
            </a:pPr>
            <a:r>
              <a:rPr lang="es-MX" sz="2000" dirty="0">
                <a:solidFill>
                  <a:srgbClr val="FFFF00"/>
                </a:solidFill>
              </a:rPr>
              <a:t>de lo real a lo ideal</a:t>
            </a:r>
          </a:p>
        </p:txBody>
      </p:sp>
      <p:sp>
        <p:nvSpPr>
          <p:cNvPr id="9" name="Flecha curvada hacia abajo 8"/>
          <p:cNvSpPr/>
          <p:nvPr/>
        </p:nvSpPr>
        <p:spPr>
          <a:xfrm rot="18092202">
            <a:off x="-265024" y="530122"/>
            <a:ext cx="3782370" cy="3033830"/>
          </a:xfrm>
          <a:custGeom>
            <a:avLst/>
            <a:gdLst>
              <a:gd name="connsiteX0" fmla="*/ 3229904 w 3923783"/>
              <a:gd name="connsiteY0" fmla="*/ 2775517 h 2775517"/>
              <a:gd name="connsiteX1" fmla="*/ 2394612 w 3923783"/>
              <a:gd name="connsiteY1" fmla="*/ 1576632 h 2775517"/>
              <a:gd name="connsiteX2" fmla="*/ 2741551 w 3923783"/>
              <a:gd name="connsiteY2" fmla="*/ 1576632 h 2775517"/>
              <a:gd name="connsiteX3" fmla="*/ 1441482 w 3923783"/>
              <a:gd name="connsiteY3" fmla="*/ 0 h 2775517"/>
              <a:gd name="connsiteX4" fmla="*/ 2135361 w 3923783"/>
              <a:gd name="connsiteY4" fmla="*/ 0 h 2775517"/>
              <a:gd name="connsiteX5" fmla="*/ 3435430 w 3923783"/>
              <a:gd name="connsiteY5" fmla="*/ 1576632 h 2775517"/>
              <a:gd name="connsiteX6" fmla="*/ 3782370 w 3923783"/>
              <a:gd name="connsiteY6" fmla="*/ 1576632 h 2775517"/>
              <a:gd name="connsiteX7" fmla="*/ 3229904 w 3923783"/>
              <a:gd name="connsiteY7" fmla="*/ 2775517 h 2775517"/>
              <a:gd name="connsiteX0" fmla="*/ 1788422 w 3923783"/>
              <a:gd name="connsiteY0" fmla="*/ 81589 h 2775517"/>
              <a:gd name="connsiteX1" fmla="*/ 693879 w 3923783"/>
              <a:gd name="connsiteY1" fmla="*/ 2775517 h 2775517"/>
              <a:gd name="connsiteX2" fmla="*/ 0 w 3923783"/>
              <a:gd name="connsiteY2" fmla="*/ 2775517 h 2775517"/>
              <a:gd name="connsiteX3" fmla="*/ 200267 w 3923783"/>
              <a:gd name="connsiteY3" fmla="*/ 1364199 h 2775517"/>
              <a:gd name="connsiteX4" fmla="*/ 1788423 w 3923783"/>
              <a:gd name="connsiteY4" fmla="*/ 81589 h 2775517"/>
              <a:gd name="connsiteX5" fmla="*/ 1788422 w 3923783"/>
              <a:gd name="connsiteY5" fmla="*/ 81589 h 2775517"/>
              <a:gd name="connsiteX0" fmla="*/ 1788422 w 3923783"/>
              <a:gd name="connsiteY0" fmla="*/ 81589 h 2775517"/>
              <a:gd name="connsiteX1" fmla="*/ 693879 w 3923783"/>
              <a:gd name="connsiteY1" fmla="*/ 2775517 h 2775517"/>
              <a:gd name="connsiteX2" fmla="*/ 0 w 3923783"/>
              <a:gd name="connsiteY2" fmla="*/ 2775517 h 2775517"/>
              <a:gd name="connsiteX3" fmla="*/ 1441482 w 3923783"/>
              <a:gd name="connsiteY3" fmla="*/ 0 h 2775517"/>
              <a:gd name="connsiteX4" fmla="*/ 2135361 w 3923783"/>
              <a:gd name="connsiteY4" fmla="*/ 0 h 2775517"/>
              <a:gd name="connsiteX5" fmla="*/ 3435430 w 3923783"/>
              <a:gd name="connsiteY5" fmla="*/ 1576632 h 2775517"/>
              <a:gd name="connsiteX6" fmla="*/ 3782370 w 3923783"/>
              <a:gd name="connsiteY6" fmla="*/ 1576632 h 2775517"/>
              <a:gd name="connsiteX7" fmla="*/ 3229904 w 3923783"/>
              <a:gd name="connsiteY7" fmla="*/ 2775517 h 2775517"/>
              <a:gd name="connsiteX8" fmla="*/ 2394612 w 3923783"/>
              <a:gd name="connsiteY8" fmla="*/ 1576632 h 2775517"/>
              <a:gd name="connsiteX9" fmla="*/ 2741551 w 3923783"/>
              <a:gd name="connsiteY9" fmla="*/ 1576632 h 2775517"/>
              <a:gd name="connsiteX10" fmla="*/ 1441482 w 3923783"/>
              <a:gd name="connsiteY10" fmla="*/ 0 h 2775517"/>
              <a:gd name="connsiteX0" fmla="*/ 3229904 w 3782370"/>
              <a:gd name="connsiteY0" fmla="*/ 2987701 h 2987701"/>
              <a:gd name="connsiteX1" fmla="*/ 2394612 w 3782370"/>
              <a:gd name="connsiteY1" fmla="*/ 1788816 h 2987701"/>
              <a:gd name="connsiteX2" fmla="*/ 2741551 w 3782370"/>
              <a:gd name="connsiteY2" fmla="*/ 1788816 h 2987701"/>
              <a:gd name="connsiteX3" fmla="*/ 1441482 w 3782370"/>
              <a:gd name="connsiteY3" fmla="*/ 212184 h 2987701"/>
              <a:gd name="connsiteX4" fmla="*/ 2135361 w 3782370"/>
              <a:gd name="connsiteY4" fmla="*/ 212184 h 2987701"/>
              <a:gd name="connsiteX5" fmla="*/ 3435430 w 3782370"/>
              <a:gd name="connsiteY5" fmla="*/ 1788816 h 2987701"/>
              <a:gd name="connsiteX6" fmla="*/ 3782370 w 3782370"/>
              <a:gd name="connsiteY6" fmla="*/ 1788816 h 2987701"/>
              <a:gd name="connsiteX7" fmla="*/ 3229904 w 3782370"/>
              <a:gd name="connsiteY7" fmla="*/ 2987701 h 2987701"/>
              <a:gd name="connsiteX0" fmla="*/ 1788422 w 3782370"/>
              <a:gd name="connsiteY0" fmla="*/ 293773 h 2987701"/>
              <a:gd name="connsiteX1" fmla="*/ 693879 w 3782370"/>
              <a:gd name="connsiteY1" fmla="*/ 2987701 h 2987701"/>
              <a:gd name="connsiteX2" fmla="*/ 0 w 3782370"/>
              <a:gd name="connsiteY2" fmla="*/ 2987701 h 2987701"/>
              <a:gd name="connsiteX3" fmla="*/ 200267 w 3782370"/>
              <a:gd name="connsiteY3" fmla="*/ 1576383 h 2987701"/>
              <a:gd name="connsiteX4" fmla="*/ 1788423 w 3782370"/>
              <a:gd name="connsiteY4" fmla="*/ 293773 h 2987701"/>
              <a:gd name="connsiteX5" fmla="*/ 1788422 w 3782370"/>
              <a:gd name="connsiteY5" fmla="*/ 293773 h 2987701"/>
              <a:gd name="connsiteX0" fmla="*/ 1788422 w 3782370"/>
              <a:gd name="connsiteY0" fmla="*/ 293773 h 2987701"/>
              <a:gd name="connsiteX1" fmla="*/ 693879 w 3782370"/>
              <a:gd name="connsiteY1" fmla="*/ 2987701 h 2987701"/>
              <a:gd name="connsiteX2" fmla="*/ 0 w 3782370"/>
              <a:gd name="connsiteY2" fmla="*/ 2987701 h 2987701"/>
              <a:gd name="connsiteX3" fmla="*/ 1441482 w 3782370"/>
              <a:gd name="connsiteY3" fmla="*/ 212184 h 2987701"/>
              <a:gd name="connsiteX4" fmla="*/ 2135361 w 3782370"/>
              <a:gd name="connsiteY4" fmla="*/ 212184 h 2987701"/>
              <a:gd name="connsiteX5" fmla="*/ 3435430 w 3782370"/>
              <a:gd name="connsiteY5" fmla="*/ 1788816 h 2987701"/>
              <a:gd name="connsiteX6" fmla="*/ 3782370 w 3782370"/>
              <a:gd name="connsiteY6" fmla="*/ 1788816 h 2987701"/>
              <a:gd name="connsiteX7" fmla="*/ 3229904 w 3782370"/>
              <a:gd name="connsiteY7" fmla="*/ 2987701 h 2987701"/>
              <a:gd name="connsiteX8" fmla="*/ 2394612 w 3782370"/>
              <a:gd name="connsiteY8" fmla="*/ 1788816 h 2987701"/>
              <a:gd name="connsiteX9" fmla="*/ 2741551 w 3782370"/>
              <a:gd name="connsiteY9" fmla="*/ 1788816 h 2987701"/>
              <a:gd name="connsiteX10" fmla="*/ 1423024 w 3782370"/>
              <a:gd name="connsiteY10" fmla="*/ 0 h 2987701"/>
              <a:gd name="connsiteX0" fmla="*/ 3229904 w 3782370"/>
              <a:gd name="connsiteY0" fmla="*/ 3033830 h 3033830"/>
              <a:gd name="connsiteX1" fmla="*/ 2394612 w 3782370"/>
              <a:gd name="connsiteY1" fmla="*/ 1834945 h 3033830"/>
              <a:gd name="connsiteX2" fmla="*/ 2741551 w 3782370"/>
              <a:gd name="connsiteY2" fmla="*/ 1834945 h 3033830"/>
              <a:gd name="connsiteX3" fmla="*/ 1441482 w 3782370"/>
              <a:gd name="connsiteY3" fmla="*/ 258313 h 3033830"/>
              <a:gd name="connsiteX4" fmla="*/ 2135361 w 3782370"/>
              <a:gd name="connsiteY4" fmla="*/ 258313 h 3033830"/>
              <a:gd name="connsiteX5" fmla="*/ 3435430 w 3782370"/>
              <a:gd name="connsiteY5" fmla="*/ 1834945 h 3033830"/>
              <a:gd name="connsiteX6" fmla="*/ 3782370 w 3782370"/>
              <a:gd name="connsiteY6" fmla="*/ 1834945 h 3033830"/>
              <a:gd name="connsiteX7" fmla="*/ 3229904 w 3782370"/>
              <a:gd name="connsiteY7" fmla="*/ 3033830 h 3033830"/>
              <a:gd name="connsiteX0" fmla="*/ 1788422 w 3782370"/>
              <a:gd name="connsiteY0" fmla="*/ 339902 h 3033830"/>
              <a:gd name="connsiteX1" fmla="*/ 693879 w 3782370"/>
              <a:gd name="connsiteY1" fmla="*/ 3033830 h 3033830"/>
              <a:gd name="connsiteX2" fmla="*/ 0 w 3782370"/>
              <a:gd name="connsiteY2" fmla="*/ 3033830 h 3033830"/>
              <a:gd name="connsiteX3" fmla="*/ 200267 w 3782370"/>
              <a:gd name="connsiteY3" fmla="*/ 1622512 h 3033830"/>
              <a:gd name="connsiteX4" fmla="*/ 1788423 w 3782370"/>
              <a:gd name="connsiteY4" fmla="*/ 339902 h 3033830"/>
              <a:gd name="connsiteX5" fmla="*/ 1788422 w 3782370"/>
              <a:gd name="connsiteY5" fmla="*/ 339902 h 3033830"/>
              <a:gd name="connsiteX0" fmla="*/ 1788422 w 3782370"/>
              <a:gd name="connsiteY0" fmla="*/ 339902 h 3033830"/>
              <a:gd name="connsiteX1" fmla="*/ 693879 w 3782370"/>
              <a:gd name="connsiteY1" fmla="*/ 3033830 h 3033830"/>
              <a:gd name="connsiteX2" fmla="*/ 0 w 3782370"/>
              <a:gd name="connsiteY2" fmla="*/ 3033830 h 3033830"/>
              <a:gd name="connsiteX3" fmla="*/ 1461769 w 3782370"/>
              <a:gd name="connsiteY3" fmla="*/ 0 h 3033830"/>
              <a:gd name="connsiteX4" fmla="*/ 2135361 w 3782370"/>
              <a:gd name="connsiteY4" fmla="*/ 258313 h 3033830"/>
              <a:gd name="connsiteX5" fmla="*/ 3435430 w 3782370"/>
              <a:gd name="connsiteY5" fmla="*/ 1834945 h 3033830"/>
              <a:gd name="connsiteX6" fmla="*/ 3782370 w 3782370"/>
              <a:gd name="connsiteY6" fmla="*/ 1834945 h 3033830"/>
              <a:gd name="connsiteX7" fmla="*/ 3229904 w 3782370"/>
              <a:gd name="connsiteY7" fmla="*/ 3033830 h 3033830"/>
              <a:gd name="connsiteX8" fmla="*/ 2394612 w 3782370"/>
              <a:gd name="connsiteY8" fmla="*/ 1834945 h 3033830"/>
              <a:gd name="connsiteX9" fmla="*/ 2741551 w 3782370"/>
              <a:gd name="connsiteY9" fmla="*/ 1834945 h 3033830"/>
              <a:gd name="connsiteX10" fmla="*/ 1423024 w 3782370"/>
              <a:gd name="connsiteY10" fmla="*/ 46129 h 3033830"/>
              <a:gd name="connsiteX0" fmla="*/ 3229904 w 3782370"/>
              <a:gd name="connsiteY0" fmla="*/ 3033830 h 3033830"/>
              <a:gd name="connsiteX1" fmla="*/ 2394612 w 3782370"/>
              <a:gd name="connsiteY1" fmla="*/ 1834945 h 3033830"/>
              <a:gd name="connsiteX2" fmla="*/ 2741551 w 3782370"/>
              <a:gd name="connsiteY2" fmla="*/ 1834945 h 3033830"/>
              <a:gd name="connsiteX3" fmla="*/ 1441482 w 3782370"/>
              <a:gd name="connsiteY3" fmla="*/ 258313 h 3033830"/>
              <a:gd name="connsiteX4" fmla="*/ 2135361 w 3782370"/>
              <a:gd name="connsiteY4" fmla="*/ 258313 h 3033830"/>
              <a:gd name="connsiteX5" fmla="*/ 3435430 w 3782370"/>
              <a:gd name="connsiteY5" fmla="*/ 1834945 h 3033830"/>
              <a:gd name="connsiteX6" fmla="*/ 3782370 w 3782370"/>
              <a:gd name="connsiteY6" fmla="*/ 1834945 h 3033830"/>
              <a:gd name="connsiteX7" fmla="*/ 3229904 w 3782370"/>
              <a:gd name="connsiteY7" fmla="*/ 3033830 h 3033830"/>
              <a:gd name="connsiteX0" fmla="*/ 1788422 w 3782370"/>
              <a:gd name="connsiteY0" fmla="*/ 339902 h 3033830"/>
              <a:gd name="connsiteX1" fmla="*/ 693879 w 3782370"/>
              <a:gd name="connsiteY1" fmla="*/ 3033830 h 3033830"/>
              <a:gd name="connsiteX2" fmla="*/ 0 w 3782370"/>
              <a:gd name="connsiteY2" fmla="*/ 3033830 h 3033830"/>
              <a:gd name="connsiteX3" fmla="*/ 200267 w 3782370"/>
              <a:gd name="connsiteY3" fmla="*/ 1622512 h 3033830"/>
              <a:gd name="connsiteX4" fmla="*/ 1788423 w 3782370"/>
              <a:gd name="connsiteY4" fmla="*/ 339902 h 3033830"/>
              <a:gd name="connsiteX5" fmla="*/ 1788422 w 3782370"/>
              <a:gd name="connsiteY5" fmla="*/ 339902 h 3033830"/>
              <a:gd name="connsiteX0" fmla="*/ 1788422 w 3782370"/>
              <a:gd name="connsiteY0" fmla="*/ 339902 h 3033830"/>
              <a:gd name="connsiteX1" fmla="*/ 693879 w 3782370"/>
              <a:gd name="connsiteY1" fmla="*/ 3033830 h 3033830"/>
              <a:gd name="connsiteX2" fmla="*/ 0 w 3782370"/>
              <a:gd name="connsiteY2" fmla="*/ 3033830 h 3033830"/>
              <a:gd name="connsiteX3" fmla="*/ 1461769 w 3782370"/>
              <a:gd name="connsiteY3" fmla="*/ 0 h 3033830"/>
              <a:gd name="connsiteX4" fmla="*/ 1979629 w 3782370"/>
              <a:gd name="connsiteY4" fmla="*/ 40967 h 3033830"/>
              <a:gd name="connsiteX5" fmla="*/ 3435430 w 3782370"/>
              <a:gd name="connsiteY5" fmla="*/ 1834945 h 3033830"/>
              <a:gd name="connsiteX6" fmla="*/ 3782370 w 3782370"/>
              <a:gd name="connsiteY6" fmla="*/ 1834945 h 3033830"/>
              <a:gd name="connsiteX7" fmla="*/ 3229904 w 3782370"/>
              <a:gd name="connsiteY7" fmla="*/ 3033830 h 3033830"/>
              <a:gd name="connsiteX8" fmla="*/ 2394612 w 3782370"/>
              <a:gd name="connsiteY8" fmla="*/ 1834945 h 3033830"/>
              <a:gd name="connsiteX9" fmla="*/ 2741551 w 3782370"/>
              <a:gd name="connsiteY9" fmla="*/ 1834945 h 3033830"/>
              <a:gd name="connsiteX10" fmla="*/ 1423024 w 3782370"/>
              <a:gd name="connsiteY10" fmla="*/ 46129 h 3033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2370" h="3033830" stroke="0" extrusionOk="0">
                <a:moveTo>
                  <a:pt x="3229904" y="3033830"/>
                </a:moveTo>
                <a:lnTo>
                  <a:pt x="2394612" y="1834945"/>
                </a:lnTo>
                <a:lnTo>
                  <a:pt x="2741551" y="1834945"/>
                </a:lnTo>
                <a:cubicBezTo>
                  <a:pt x="2501893" y="871448"/>
                  <a:pt x="1996310" y="258313"/>
                  <a:pt x="1441482" y="258313"/>
                </a:cubicBezTo>
                <a:lnTo>
                  <a:pt x="2135361" y="258313"/>
                </a:lnTo>
                <a:cubicBezTo>
                  <a:pt x="2690189" y="258313"/>
                  <a:pt x="3195772" y="871448"/>
                  <a:pt x="3435430" y="1834945"/>
                </a:cubicBezTo>
                <a:lnTo>
                  <a:pt x="3782370" y="1834945"/>
                </a:lnTo>
                <a:lnTo>
                  <a:pt x="3229904" y="3033830"/>
                </a:lnTo>
                <a:close/>
              </a:path>
              <a:path w="3782370" h="3033830" fill="darkenLess" stroke="0" extrusionOk="0">
                <a:moveTo>
                  <a:pt x="1788422" y="339902"/>
                </a:moveTo>
                <a:cubicBezTo>
                  <a:pt x="1145420" y="646910"/>
                  <a:pt x="693879" y="1758258"/>
                  <a:pt x="693879" y="3033830"/>
                </a:cubicBezTo>
                <a:lnTo>
                  <a:pt x="0" y="3033830"/>
                </a:lnTo>
                <a:cubicBezTo>
                  <a:pt x="0" y="2537371"/>
                  <a:pt x="69158" y="2049998"/>
                  <a:pt x="200267" y="1622512"/>
                </a:cubicBezTo>
                <a:cubicBezTo>
                  <a:pt x="524253" y="566137"/>
                  <a:pt x="1169997" y="44628"/>
                  <a:pt x="1788423" y="339902"/>
                </a:cubicBezTo>
                <a:lnTo>
                  <a:pt x="1788422" y="339902"/>
                </a:lnTo>
                <a:close/>
              </a:path>
              <a:path w="3782370" h="3033830" fill="none" extrusionOk="0">
                <a:moveTo>
                  <a:pt x="1788422" y="339902"/>
                </a:moveTo>
                <a:cubicBezTo>
                  <a:pt x="1145420" y="646910"/>
                  <a:pt x="693879" y="1758258"/>
                  <a:pt x="693879" y="3033830"/>
                </a:cubicBezTo>
                <a:lnTo>
                  <a:pt x="0" y="3033830"/>
                </a:lnTo>
                <a:cubicBezTo>
                  <a:pt x="0" y="1500954"/>
                  <a:pt x="665660" y="0"/>
                  <a:pt x="1461769" y="0"/>
                </a:cubicBezTo>
                <a:lnTo>
                  <a:pt x="1979629" y="40967"/>
                </a:lnTo>
                <a:cubicBezTo>
                  <a:pt x="2534457" y="40967"/>
                  <a:pt x="3195772" y="871448"/>
                  <a:pt x="3435430" y="1834945"/>
                </a:cubicBezTo>
                <a:lnTo>
                  <a:pt x="3782370" y="1834945"/>
                </a:lnTo>
                <a:lnTo>
                  <a:pt x="3229904" y="3033830"/>
                </a:lnTo>
                <a:lnTo>
                  <a:pt x="2394612" y="1834945"/>
                </a:lnTo>
                <a:lnTo>
                  <a:pt x="2741551" y="1834945"/>
                </a:lnTo>
                <a:cubicBezTo>
                  <a:pt x="2501893" y="871448"/>
                  <a:pt x="1977852" y="46129"/>
                  <a:pt x="1423024" y="46129"/>
                </a:cubicBezTo>
              </a:path>
            </a:pathLst>
          </a:custGeom>
          <a:solidFill>
            <a:schemeClr val="bg2">
              <a:lumMod val="5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400">
              <a:solidFill>
                <a:schemeClr val="tx1"/>
              </a:solidFill>
            </a:endParaRPr>
          </a:p>
        </p:txBody>
      </p:sp>
      <p:sp>
        <p:nvSpPr>
          <p:cNvPr id="10" name="CuadroTexto 9"/>
          <p:cNvSpPr txBox="1"/>
          <p:nvPr/>
        </p:nvSpPr>
        <p:spPr>
          <a:xfrm>
            <a:off x="8974732" y="1414914"/>
            <a:ext cx="3528392" cy="923330"/>
          </a:xfrm>
          <a:prstGeom prst="rect">
            <a:avLst/>
          </a:prstGeom>
          <a:noFill/>
        </p:spPr>
        <p:txBody>
          <a:bodyPr wrap="square" rtlCol="0">
            <a:spAutoFit/>
          </a:bodyPr>
          <a:lstStyle/>
          <a:p>
            <a:pPr>
              <a:lnSpc>
                <a:spcPct val="90000"/>
              </a:lnSpc>
            </a:pPr>
            <a:r>
              <a:rPr lang="es-MX" sz="2000" dirty="0">
                <a:solidFill>
                  <a:srgbClr val="FFFF00"/>
                </a:solidFill>
              </a:rPr>
              <a:t>Romance</a:t>
            </a:r>
          </a:p>
          <a:p>
            <a:pPr>
              <a:lnSpc>
                <a:spcPct val="90000"/>
              </a:lnSpc>
            </a:pPr>
            <a:r>
              <a:rPr lang="es-MX" sz="2000" dirty="0">
                <a:solidFill>
                  <a:srgbClr val="FFFF00"/>
                </a:solidFill>
              </a:rPr>
              <a:t>Verano</a:t>
            </a:r>
          </a:p>
          <a:p>
            <a:pPr>
              <a:lnSpc>
                <a:spcPct val="90000"/>
              </a:lnSpc>
            </a:pPr>
            <a:r>
              <a:rPr lang="es-MX" sz="2000" dirty="0">
                <a:solidFill>
                  <a:srgbClr val="FFFF00"/>
                </a:solidFill>
              </a:rPr>
              <a:t>Lo ideal</a:t>
            </a:r>
          </a:p>
        </p:txBody>
      </p:sp>
      <p:sp>
        <p:nvSpPr>
          <p:cNvPr id="12" name="Flecha curvada hacia la izquierda 11"/>
          <p:cNvSpPr/>
          <p:nvPr/>
        </p:nvSpPr>
        <p:spPr>
          <a:xfrm rot="988787">
            <a:off x="9495170" y="2550786"/>
            <a:ext cx="2515263" cy="4033468"/>
          </a:xfrm>
          <a:custGeom>
            <a:avLst/>
            <a:gdLst>
              <a:gd name="connsiteX0" fmla="*/ 0 w 2154987"/>
              <a:gd name="connsiteY0" fmla="*/ 2620480 h 3159227"/>
              <a:gd name="connsiteX1" fmla="*/ 538747 w 2154987"/>
              <a:gd name="connsiteY1" fmla="*/ 2044405 h 3159227"/>
              <a:gd name="connsiteX2" fmla="*/ 538747 w 2154987"/>
              <a:gd name="connsiteY2" fmla="*/ 2313778 h 3159227"/>
              <a:gd name="connsiteX3" fmla="*/ 2097648 w 2154987"/>
              <a:gd name="connsiteY3" fmla="*/ 1444927 h 3159227"/>
              <a:gd name="connsiteX4" fmla="*/ 538747 w 2154987"/>
              <a:gd name="connsiteY4" fmla="*/ 2852525 h 3159227"/>
              <a:gd name="connsiteX5" fmla="*/ 538747 w 2154987"/>
              <a:gd name="connsiteY5" fmla="*/ 3121898 h 3159227"/>
              <a:gd name="connsiteX6" fmla="*/ 0 w 2154987"/>
              <a:gd name="connsiteY6" fmla="*/ 2620480 h 3159227"/>
              <a:gd name="connsiteX0" fmla="*/ 2154987 w 2154987"/>
              <a:gd name="connsiteY0" fmla="*/ 1714300 h 3159227"/>
              <a:gd name="connsiteX1" fmla="*/ 0 w 2154987"/>
              <a:gd name="connsiteY1" fmla="*/ 538747 h 3159227"/>
              <a:gd name="connsiteX2" fmla="*/ 0 w 2154987"/>
              <a:gd name="connsiteY2" fmla="*/ 0 h 3159227"/>
              <a:gd name="connsiteX3" fmla="*/ 2154987 w 2154987"/>
              <a:gd name="connsiteY3" fmla="*/ 1175553 h 3159227"/>
              <a:gd name="connsiteX4" fmla="*/ 2154987 w 2154987"/>
              <a:gd name="connsiteY4" fmla="*/ 1714300 h 3159227"/>
              <a:gd name="connsiteX0" fmla="*/ 2154987 w 2154987"/>
              <a:gd name="connsiteY0" fmla="*/ 1714300 h 3159227"/>
              <a:gd name="connsiteX1" fmla="*/ 0 w 2154987"/>
              <a:gd name="connsiteY1" fmla="*/ 538747 h 3159227"/>
              <a:gd name="connsiteX2" fmla="*/ 0 w 2154987"/>
              <a:gd name="connsiteY2" fmla="*/ 0 h 3159227"/>
              <a:gd name="connsiteX3" fmla="*/ 2154987 w 2154987"/>
              <a:gd name="connsiteY3" fmla="*/ 1175553 h 3159227"/>
              <a:gd name="connsiteX4" fmla="*/ 2154987 w 2154987"/>
              <a:gd name="connsiteY4" fmla="*/ 1714300 h 3159227"/>
              <a:gd name="connsiteX5" fmla="*/ 538746 w 2154987"/>
              <a:gd name="connsiteY5" fmla="*/ 2852524 h 3159227"/>
              <a:gd name="connsiteX6" fmla="*/ 538747 w 2154987"/>
              <a:gd name="connsiteY6" fmla="*/ 3121898 h 3159227"/>
              <a:gd name="connsiteX7" fmla="*/ 0 w 2154987"/>
              <a:gd name="connsiteY7" fmla="*/ 2620480 h 3159227"/>
              <a:gd name="connsiteX8" fmla="*/ 538747 w 2154987"/>
              <a:gd name="connsiteY8" fmla="*/ 2044405 h 3159227"/>
              <a:gd name="connsiteX9" fmla="*/ 538747 w 2154987"/>
              <a:gd name="connsiteY9" fmla="*/ 2313778 h 3159227"/>
              <a:gd name="connsiteX10" fmla="*/ 2097648 w 2154987"/>
              <a:gd name="connsiteY10" fmla="*/ 1444927 h 3159227"/>
              <a:gd name="connsiteX0" fmla="*/ 0 w 2155440"/>
              <a:gd name="connsiteY0" fmla="*/ 2860543 h 3361961"/>
              <a:gd name="connsiteX1" fmla="*/ 538747 w 2155440"/>
              <a:gd name="connsiteY1" fmla="*/ 2284468 h 3361961"/>
              <a:gd name="connsiteX2" fmla="*/ 538747 w 2155440"/>
              <a:gd name="connsiteY2" fmla="*/ 2553841 h 3361961"/>
              <a:gd name="connsiteX3" fmla="*/ 2097648 w 2155440"/>
              <a:gd name="connsiteY3" fmla="*/ 1684990 h 3361961"/>
              <a:gd name="connsiteX4" fmla="*/ 538747 w 2155440"/>
              <a:gd name="connsiteY4" fmla="*/ 3092588 h 3361961"/>
              <a:gd name="connsiteX5" fmla="*/ 538747 w 2155440"/>
              <a:gd name="connsiteY5" fmla="*/ 3361961 h 3361961"/>
              <a:gd name="connsiteX6" fmla="*/ 0 w 2155440"/>
              <a:gd name="connsiteY6" fmla="*/ 2860543 h 3361961"/>
              <a:gd name="connsiteX0" fmla="*/ 2154987 w 2155440"/>
              <a:gd name="connsiteY0" fmla="*/ 1954363 h 3361961"/>
              <a:gd name="connsiteX1" fmla="*/ 0 w 2155440"/>
              <a:gd name="connsiteY1" fmla="*/ 778810 h 3361961"/>
              <a:gd name="connsiteX2" fmla="*/ 0 w 2155440"/>
              <a:gd name="connsiteY2" fmla="*/ 240063 h 3361961"/>
              <a:gd name="connsiteX3" fmla="*/ 2154987 w 2155440"/>
              <a:gd name="connsiteY3" fmla="*/ 1415616 h 3361961"/>
              <a:gd name="connsiteX4" fmla="*/ 2154987 w 2155440"/>
              <a:gd name="connsiteY4" fmla="*/ 1954363 h 3361961"/>
              <a:gd name="connsiteX0" fmla="*/ 2154987 w 2155440"/>
              <a:gd name="connsiteY0" fmla="*/ 1954363 h 3361961"/>
              <a:gd name="connsiteX1" fmla="*/ 0 w 2155440"/>
              <a:gd name="connsiteY1" fmla="*/ 778810 h 3361961"/>
              <a:gd name="connsiteX2" fmla="*/ 207107 w 2155440"/>
              <a:gd name="connsiteY2" fmla="*/ 0 h 3361961"/>
              <a:gd name="connsiteX3" fmla="*/ 2154987 w 2155440"/>
              <a:gd name="connsiteY3" fmla="*/ 1415616 h 3361961"/>
              <a:gd name="connsiteX4" fmla="*/ 2154987 w 2155440"/>
              <a:gd name="connsiteY4" fmla="*/ 1954363 h 3361961"/>
              <a:gd name="connsiteX5" fmla="*/ 538746 w 2155440"/>
              <a:gd name="connsiteY5" fmla="*/ 3092587 h 3361961"/>
              <a:gd name="connsiteX6" fmla="*/ 538747 w 2155440"/>
              <a:gd name="connsiteY6" fmla="*/ 3361961 h 3361961"/>
              <a:gd name="connsiteX7" fmla="*/ 0 w 2155440"/>
              <a:gd name="connsiteY7" fmla="*/ 2860543 h 3361961"/>
              <a:gd name="connsiteX8" fmla="*/ 538747 w 2155440"/>
              <a:gd name="connsiteY8" fmla="*/ 2284468 h 3361961"/>
              <a:gd name="connsiteX9" fmla="*/ 538747 w 2155440"/>
              <a:gd name="connsiteY9" fmla="*/ 2553841 h 3361961"/>
              <a:gd name="connsiteX10" fmla="*/ 2097648 w 2155440"/>
              <a:gd name="connsiteY10" fmla="*/ 1684990 h 3361961"/>
              <a:gd name="connsiteX0" fmla="*/ 0 w 2155440"/>
              <a:gd name="connsiteY0" fmla="*/ 2860543 h 3361961"/>
              <a:gd name="connsiteX1" fmla="*/ 538747 w 2155440"/>
              <a:gd name="connsiteY1" fmla="*/ 2284468 h 3361961"/>
              <a:gd name="connsiteX2" fmla="*/ 538747 w 2155440"/>
              <a:gd name="connsiteY2" fmla="*/ 2553841 h 3361961"/>
              <a:gd name="connsiteX3" fmla="*/ 2097648 w 2155440"/>
              <a:gd name="connsiteY3" fmla="*/ 1684990 h 3361961"/>
              <a:gd name="connsiteX4" fmla="*/ 538747 w 2155440"/>
              <a:gd name="connsiteY4" fmla="*/ 3092588 h 3361961"/>
              <a:gd name="connsiteX5" fmla="*/ 538747 w 2155440"/>
              <a:gd name="connsiteY5" fmla="*/ 3361961 h 3361961"/>
              <a:gd name="connsiteX6" fmla="*/ 0 w 2155440"/>
              <a:gd name="connsiteY6" fmla="*/ 2860543 h 3361961"/>
              <a:gd name="connsiteX0" fmla="*/ 2154987 w 2155440"/>
              <a:gd name="connsiteY0" fmla="*/ 1954363 h 3361961"/>
              <a:gd name="connsiteX1" fmla="*/ 0 w 2155440"/>
              <a:gd name="connsiteY1" fmla="*/ 778810 h 3361961"/>
              <a:gd name="connsiteX2" fmla="*/ 0 w 2155440"/>
              <a:gd name="connsiteY2" fmla="*/ 240063 h 3361961"/>
              <a:gd name="connsiteX3" fmla="*/ 2154987 w 2155440"/>
              <a:gd name="connsiteY3" fmla="*/ 1415616 h 3361961"/>
              <a:gd name="connsiteX4" fmla="*/ 2154987 w 2155440"/>
              <a:gd name="connsiteY4" fmla="*/ 1954363 h 3361961"/>
              <a:gd name="connsiteX0" fmla="*/ 2154987 w 2155440"/>
              <a:gd name="connsiteY0" fmla="*/ 1954363 h 3361961"/>
              <a:gd name="connsiteX1" fmla="*/ 112422 w 2155440"/>
              <a:gd name="connsiteY1" fmla="*/ 487293 h 3361961"/>
              <a:gd name="connsiteX2" fmla="*/ 207107 w 2155440"/>
              <a:gd name="connsiteY2" fmla="*/ 0 h 3361961"/>
              <a:gd name="connsiteX3" fmla="*/ 2154987 w 2155440"/>
              <a:gd name="connsiteY3" fmla="*/ 1415616 h 3361961"/>
              <a:gd name="connsiteX4" fmla="*/ 2154987 w 2155440"/>
              <a:gd name="connsiteY4" fmla="*/ 1954363 h 3361961"/>
              <a:gd name="connsiteX5" fmla="*/ 538746 w 2155440"/>
              <a:gd name="connsiteY5" fmla="*/ 3092587 h 3361961"/>
              <a:gd name="connsiteX6" fmla="*/ 538747 w 2155440"/>
              <a:gd name="connsiteY6" fmla="*/ 3361961 h 3361961"/>
              <a:gd name="connsiteX7" fmla="*/ 0 w 2155440"/>
              <a:gd name="connsiteY7" fmla="*/ 2860543 h 3361961"/>
              <a:gd name="connsiteX8" fmla="*/ 538747 w 2155440"/>
              <a:gd name="connsiteY8" fmla="*/ 2284468 h 3361961"/>
              <a:gd name="connsiteX9" fmla="*/ 538747 w 2155440"/>
              <a:gd name="connsiteY9" fmla="*/ 2553841 h 3361961"/>
              <a:gd name="connsiteX10" fmla="*/ 2097648 w 2155440"/>
              <a:gd name="connsiteY10" fmla="*/ 1684990 h 3361961"/>
              <a:gd name="connsiteX0" fmla="*/ 0 w 2155440"/>
              <a:gd name="connsiteY0" fmla="*/ 2860543 h 3361961"/>
              <a:gd name="connsiteX1" fmla="*/ 538747 w 2155440"/>
              <a:gd name="connsiteY1" fmla="*/ 2284468 h 3361961"/>
              <a:gd name="connsiteX2" fmla="*/ 538747 w 2155440"/>
              <a:gd name="connsiteY2" fmla="*/ 2553841 h 3361961"/>
              <a:gd name="connsiteX3" fmla="*/ 2097648 w 2155440"/>
              <a:gd name="connsiteY3" fmla="*/ 1684990 h 3361961"/>
              <a:gd name="connsiteX4" fmla="*/ 538747 w 2155440"/>
              <a:gd name="connsiteY4" fmla="*/ 3092588 h 3361961"/>
              <a:gd name="connsiteX5" fmla="*/ 538747 w 2155440"/>
              <a:gd name="connsiteY5" fmla="*/ 3361961 h 3361961"/>
              <a:gd name="connsiteX6" fmla="*/ 0 w 2155440"/>
              <a:gd name="connsiteY6" fmla="*/ 2860543 h 3361961"/>
              <a:gd name="connsiteX0" fmla="*/ 2154987 w 2155440"/>
              <a:gd name="connsiteY0" fmla="*/ 1954363 h 3361961"/>
              <a:gd name="connsiteX1" fmla="*/ 0 w 2155440"/>
              <a:gd name="connsiteY1" fmla="*/ 778810 h 3361961"/>
              <a:gd name="connsiteX2" fmla="*/ 0 w 2155440"/>
              <a:gd name="connsiteY2" fmla="*/ 240063 h 3361961"/>
              <a:gd name="connsiteX3" fmla="*/ 2154987 w 2155440"/>
              <a:gd name="connsiteY3" fmla="*/ 1415616 h 3361961"/>
              <a:gd name="connsiteX4" fmla="*/ 2154987 w 2155440"/>
              <a:gd name="connsiteY4" fmla="*/ 1954363 h 3361961"/>
              <a:gd name="connsiteX0" fmla="*/ 2154987 w 2155440"/>
              <a:gd name="connsiteY0" fmla="*/ 1954363 h 3361961"/>
              <a:gd name="connsiteX1" fmla="*/ 112422 w 2155440"/>
              <a:gd name="connsiteY1" fmla="*/ 487293 h 3361961"/>
              <a:gd name="connsiteX2" fmla="*/ 207107 w 2155440"/>
              <a:gd name="connsiteY2" fmla="*/ 0 h 3361961"/>
              <a:gd name="connsiteX3" fmla="*/ 2154987 w 2155440"/>
              <a:gd name="connsiteY3" fmla="*/ 1415616 h 3361961"/>
              <a:gd name="connsiteX4" fmla="*/ 2154987 w 2155440"/>
              <a:gd name="connsiteY4" fmla="*/ 1954363 h 3361961"/>
              <a:gd name="connsiteX5" fmla="*/ 538746 w 2155440"/>
              <a:gd name="connsiteY5" fmla="*/ 3092587 h 3361961"/>
              <a:gd name="connsiteX6" fmla="*/ 538747 w 2155440"/>
              <a:gd name="connsiteY6" fmla="*/ 3361961 h 3361961"/>
              <a:gd name="connsiteX7" fmla="*/ 32956 w 2155440"/>
              <a:gd name="connsiteY7" fmla="*/ 3307714 h 3361961"/>
              <a:gd name="connsiteX8" fmla="*/ 538747 w 2155440"/>
              <a:gd name="connsiteY8" fmla="*/ 2284468 h 3361961"/>
              <a:gd name="connsiteX9" fmla="*/ 538747 w 2155440"/>
              <a:gd name="connsiteY9" fmla="*/ 2553841 h 3361961"/>
              <a:gd name="connsiteX10" fmla="*/ 2097648 w 2155440"/>
              <a:gd name="connsiteY10" fmla="*/ 1684990 h 336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5440" h="3361961" stroke="0" extrusionOk="0">
                <a:moveTo>
                  <a:pt x="0" y="2860543"/>
                </a:moveTo>
                <a:lnTo>
                  <a:pt x="538747" y="2284468"/>
                </a:lnTo>
                <a:lnTo>
                  <a:pt x="538747" y="2553841"/>
                </a:lnTo>
                <a:cubicBezTo>
                  <a:pt x="1313890" y="2444663"/>
                  <a:pt x="1914201" y="2110081"/>
                  <a:pt x="2097648" y="1684990"/>
                </a:cubicBezTo>
                <a:cubicBezTo>
                  <a:pt x="2366237" y="2307378"/>
                  <a:pt x="1673657" y="2932738"/>
                  <a:pt x="538747" y="3092588"/>
                </a:cubicBezTo>
                <a:lnTo>
                  <a:pt x="538747" y="3361961"/>
                </a:lnTo>
                <a:lnTo>
                  <a:pt x="0" y="2860543"/>
                </a:lnTo>
                <a:close/>
              </a:path>
              <a:path w="2155440" h="3361961" fill="darkenLess" stroke="0" extrusionOk="0">
                <a:moveTo>
                  <a:pt x="2154987" y="1954363"/>
                </a:moveTo>
                <a:cubicBezTo>
                  <a:pt x="2154987" y="1305123"/>
                  <a:pt x="1190166" y="778810"/>
                  <a:pt x="0" y="778810"/>
                </a:cubicBezTo>
                <a:lnTo>
                  <a:pt x="0" y="240063"/>
                </a:lnTo>
                <a:cubicBezTo>
                  <a:pt x="1190166" y="240063"/>
                  <a:pt x="2154987" y="766376"/>
                  <a:pt x="2154987" y="1415616"/>
                </a:cubicBezTo>
                <a:lnTo>
                  <a:pt x="2154987" y="1954363"/>
                </a:lnTo>
                <a:close/>
              </a:path>
              <a:path w="2155440" h="3361961" fill="none" extrusionOk="0">
                <a:moveTo>
                  <a:pt x="2154987" y="1954363"/>
                </a:moveTo>
                <a:cubicBezTo>
                  <a:pt x="2154987" y="1305123"/>
                  <a:pt x="1302588" y="487293"/>
                  <a:pt x="112422" y="487293"/>
                </a:cubicBezTo>
                <a:cubicBezTo>
                  <a:pt x="112422" y="307711"/>
                  <a:pt x="207107" y="179582"/>
                  <a:pt x="207107" y="0"/>
                </a:cubicBezTo>
                <a:cubicBezTo>
                  <a:pt x="1397273" y="0"/>
                  <a:pt x="2154987" y="766376"/>
                  <a:pt x="2154987" y="1415616"/>
                </a:cubicBezTo>
                <a:lnTo>
                  <a:pt x="2154987" y="1954363"/>
                </a:lnTo>
                <a:cubicBezTo>
                  <a:pt x="2154987" y="2490413"/>
                  <a:pt x="1490213" y="2958575"/>
                  <a:pt x="538746" y="3092587"/>
                </a:cubicBezTo>
                <a:cubicBezTo>
                  <a:pt x="538746" y="3182378"/>
                  <a:pt x="538747" y="3272170"/>
                  <a:pt x="538747" y="3361961"/>
                </a:cubicBezTo>
                <a:lnTo>
                  <a:pt x="32956" y="3307714"/>
                </a:lnTo>
                <a:lnTo>
                  <a:pt x="538747" y="2284468"/>
                </a:lnTo>
                <a:lnTo>
                  <a:pt x="538747" y="2553841"/>
                </a:lnTo>
                <a:cubicBezTo>
                  <a:pt x="1313890" y="2444663"/>
                  <a:pt x="1914201" y="2110081"/>
                  <a:pt x="2097648" y="1684990"/>
                </a:cubicBezTo>
              </a:path>
            </a:pathLst>
          </a:custGeom>
          <a:solidFill>
            <a:srgbClr val="92D05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400">
              <a:solidFill>
                <a:schemeClr val="tx1"/>
              </a:solidFill>
            </a:endParaRPr>
          </a:p>
        </p:txBody>
      </p:sp>
      <p:sp>
        <p:nvSpPr>
          <p:cNvPr id="13" name="CuadroTexto 12"/>
          <p:cNvSpPr txBox="1"/>
          <p:nvPr/>
        </p:nvSpPr>
        <p:spPr>
          <a:xfrm>
            <a:off x="7174532" y="5602014"/>
            <a:ext cx="3528392" cy="923330"/>
          </a:xfrm>
          <a:prstGeom prst="rect">
            <a:avLst/>
          </a:prstGeom>
          <a:noFill/>
        </p:spPr>
        <p:txBody>
          <a:bodyPr wrap="square" rtlCol="0">
            <a:spAutoFit/>
          </a:bodyPr>
          <a:lstStyle/>
          <a:p>
            <a:pPr>
              <a:lnSpc>
                <a:spcPct val="90000"/>
              </a:lnSpc>
            </a:pPr>
            <a:r>
              <a:rPr lang="es-MX" sz="2000" dirty="0">
                <a:solidFill>
                  <a:srgbClr val="FFFF00"/>
                </a:solidFill>
              </a:rPr>
              <a:t>Tragedia</a:t>
            </a:r>
          </a:p>
          <a:p>
            <a:pPr>
              <a:lnSpc>
                <a:spcPct val="90000"/>
              </a:lnSpc>
            </a:pPr>
            <a:r>
              <a:rPr lang="es-MX" sz="2000" dirty="0">
                <a:solidFill>
                  <a:srgbClr val="FFFF00"/>
                </a:solidFill>
              </a:rPr>
              <a:t>Otoño</a:t>
            </a:r>
          </a:p>
          <a:p>
            <a:pPr>
              <a:lnSpc>
                <a:spcPct val="90000"/>
              </a:lnSpc>
            </a:pPr>
            <a:r>
              <a:rPr lang="es-MX" sz="2000" dirty="0">
                <a:solidFill>
                  <a:srgbClr val="FFFF00"/>
                </a:solidFill>
              </a:rPr>
              <a:t>De lo ideal a lo real</a:t>
            </a:r>
          </a:p>
        </p:txBody>
      </p:sp>
      <p:sp>
        <p:nvSpPr>
          <p:cNvPr id="14" name="CuadroTexto 13"/>
          <p:cNvSpPr txBox="1"/>
          <p:nvPr/>
        </p:nvSpPr>
        <p:spPr>
          <a:xfrm>
            <a:off x="2913079" y="5472606"/>
            <a:ext cx="3528392" cy="923330"/>
          </a:xfrm>
          <a:prstGeom prst="rect">
            <a:avLst/>
          </a:prstGeom>
          <a:noFill/>
        </p:spPr>
        <p:txBody>
          <a:bodyPr wrap="square" rtlCol="0">
            <a:spAutoFit/>
          </a:bodyPr>
          <a:lstStyle/>
          <a:p>
            <a:pPr>
              <a:lnSpc>
                <a:spcPct val="90000"/>
              </a:lnSpc>
            </a:pPr>
            <a:r>
              <a:rPr lang="es-MX" sz="2000" dirty="0">
                <a:solidFill>
                  <a:srgbClr val="FFFF00"/>
                </a:solidFill>
              </a:rPr>
              <a:t>Ironía/Sátira</a:t>
            </a:r>
          </a:p>
          <a:p>
            <a:pPr>
              <a:lnSpc>
                <a:spcPct val="90000"/>
              </a:lnSpc>
            </a:pPr>
            <a:r>
              <a:rPr lang="es-MX" sz="2000" dirty="0">
                <a:solidFill>
                  <a:srgbClr val="FFFF00"/>
                </a:solidFill>
              </a:rPr>
              <a:t>Invierno</a:t>
            </a:r>
          </a:p>
          <a:p>
            <a:pPr>
              <a:lnSpc>
                <a:spcPct val="90000"/>
              </a:lnSpc>
            </a:pPr>
            <a:r>
              <a:rPr lang="es-MX" sz="2000" dirty="0">
                <a:solidFill>
                  <a:srgbClr val="FFFF00"/>
                </a:solidFill>
              </a:rPr>
              <a:t>Lo real</a:t>
            </a:r>
          </a:p>
        </p:txBody>
      </p:sp>
    </p:spTree>
    <p:extLst>
      <p:ext uri="{BB962C8B-B14F-4D97-AF65-F5344CB8AC3E}">
        <p14:creationId xmlns:p14="http://schemas.microsoft.com/office/powerpoint/2010/main" val="381987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18883" y="729704"/>
            <a:ext cx="9751060" cy="476920"/>
          </a:xfrm>
        </p:spPr>
        <p:txBody>
          <a:bodyPr>
            <a:normAutofit fontScale="90000"/>
          </a:bodyPr>
          <a:lstStyle/>
          <a:p>
            <a:r>
              <a:rPr lang="es-MX" sz="2800" b="1" dirty="0"/>
              <a:t>Romance: Relato ideal, de conciliación</a:t>
            </a:r>
            <a:br>
              <a:rPr lang="es-MX" sz="2800" b="1" dirty="0"/>
            </a:br>
            <a:endParaRPr lang="es-MX" sz="2800" b="1" dirty="0"/>
          </a:p>
        </p:txBody>
      </p:sp>
      <p:pic>
        <p:nvPicPr>
          <p:cNvPr id="7170" name="Picture 2" descr="http://static3.bebesmundo.com/wp-content/uploads/2012/03/Carroza-de-la-Cenicienta-Copi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772" y="2996952"/>
            <a:ext cx="4993144" cy="349986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graphicFrame>
        <p:nvGraphicFramePr>
          <p:cNvPr id="5" name="Tabla 4"/>
          <p:cNvGraphicFramePr>
            <a:graphicFrameLocks noGrp="1"/>
          </p:cNvGraphicFramePr>
          <p:nvPr>
            <p:extLst>
              <p:ext uri="{D42A27DB-BD31-4B8C-83A1-F6EECF244321}">
                <p14:modId xmlns:p14="http://schemas.microsoft.com/office/powerpoint/2010/main" val="994165846"/>
              </p:ext>
            </p:extLst>
          </p:nvPr>
        </p:nvGraphicFramePr>
        <p:xfrm>
          <a:off x="5015415" y="991807"/>
          <a:ext cx="5863144" cy="2936240"/>
        </p:xfrm>
        <a:graphic>
          <a:graphicData uri="http://schemas.openxmlformats.org/drawingml/2006/table">
            <a:tbl>
              <a:tblPr firstRow="1" bandRow="1">
                <a:tableStyleId>{5C22544A-7EE6-4342-B048-85BDC9FD1C3A}</a:tableStyleId>
              </a:tblPr>
              <a:tblGrid>
                <a:gridCol w="3033667">
                  <a:extLst>
                    <a:ext uri="{9D8B030D-6E8A-4147-A177-3AD203B41FA5}">
                      <a16:colId xmlns:a16="http://schemas.microsoft.com/office/drawing/2014/main" val="20000"/>
                    </a:ext>
                  </a:extLst>
                </a:gridCol>
                <a:gridCol w="2829477">
                  <a:extLst>
                    <a:ext uri="{9D8B030D-6E8A-4147-A177-3AD203B41FA5}">
                      <a16:colId xmlns:a16="http://schemas.microsoft.com/office/drawing/2014/main" val="20001"/>
                    </a:ext>
                  </a:extLst>
                </a:gridCol>
              </a:tblGrid>
              <a:tr h="0">
                <a:tc>
                  <a:txBody>
                    <a:bodyPr/>
                    <a:lstStyle/>
                    <a:p>
                      <a:endParaRPr lang="es-MX" dirty="0"/>
                    </a:p>
                  </a:txBody>
                  <a:tcPr/>
                </a:tc>
                <a:tc>
                  <a:txBody>
                    <a:bodyPr/>
                    <a:lstStyle/>
                    <a:p>
                      <a:endParaRPr lang="es-MX"/>
                    </a:p>
                  </a:txBody>
                  <a:tcPr/>
                </a:tc>
                <a:extLst>
                  <a:ext uri="{0D108BD9-81ED-4DB2-BD59-A6C34878D82A}">
                    <a16:rowId xmlns:a16="http://schemas.microsoft.com/office/drawing/2014/main" val="10000"/>
                  </a:ext>
                </a:extLst>
              </a:tr>
              <a:tr h="370840">
                <a:tc>
                  <a:txBody>
                    <a:bodyPr/>
                    <a:lstStyle/>
                    <a:p>
                      <a:r>
                        <a:rPr lang="es-MX" dirty="0"/>
                        <a:t>MARTÍN RIVAS</a:t>
                      </a:r>
                    </a:p>
                  </a:txBody>
                  <a:tcPr/>
                </a:tc>
                <a:tc>
                  <a:txBody>
                    <a:bodyPr/>
                    <a:lstStyle/>
                    <a:p>
                      <a:r>
                        <a:rPr lang="es-MX" dirty="0"/>
                        <a:t>LEONOR ENCINA</a:t>
                      </a: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a:t>Principio activo</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a:t>El que busca</a:t>
                      </a:r>
                    </a:p>
                    <a:p>
                      <a:endParaRPr lang="es-MX"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a:t>Receptividad alimentadora</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a:t>El objeto</a:t>
                      </a:r>
                      <a:r>
                        <a:rPr lang="es-MX" baseline="0" dirty="0"/>
                        <a:t> de deseo</a:t>
                      </a:r>
                      <a:endParaRPr lang="es-MX" dirty="0"/>
                    </a:p>
                    <a:p>
                      <a:endParaRPr lang="es-MX" dirty="0"/>
                    </a:p>
                  </a:txBody>
                  <a:tcPr/>
                </a:tc>
                <a:extLst>
                  <a:ext uri="{0D108BD9-81ED-4DB2-BD59-A6C34878D82A}">
                    <a16:rowId xmlns:a16="http://schemas.microsoft.com/office/drawing/2014/main" val="10002"/>
                  </a:ext>
                </a:extLst>
              </a:tr>
              <a:tr h="370840">
                <a:tc>
                  <a:txBody>
                    <a:bodyPr/>
                    <a:lstStyle/>
                    <a:p>
                      <a:r>
                        <a:rPr lang="es-MX" dirty="0"/>
                        <a:t>Burguesía minera </a:t>
                      </a:r>
                      <a:r>
                        <a:rPr lang="es-MX" baseline="0" dirty="0"/>
                        <a:t>(Copiapó)</a:t>
                      </a:r>
                      <a:endParaRPr lang="es-MX" dirty="0"/>
                    </a:p>
                  </a:txBody>
                  <a:tcPr/>
                </a:tc>
                <a:tc>
                  <a:txBody>
                    <a:bodyPr/>
                    <a:lstStyle/>
                    <a:p>
                      <a:r>
                        <a:rPr lang="es-MX" dirty="0"/>
                        <a:t>Aristocracia terrateniente, financiera (Centro)</a:t>
                      </a:r>
                    </a:p>
                  </a:txBody>
                  <a:tcPr/>
                </a:tc>
                <a:extLst>
                  <a:ext uri="{0D108BD9-81ED-4DB2-BD59-A6C34878D82A}">
                    <a16:rowId xmlns:a16="http://schemas.microsoft.com/office/drawing/2014/main" val="10003"/>
                  </a:ext>
                </a:extLst>
              </a:tr>
              <a:tr h="370840">
                <a:tc>
                  <a:txBody>
                    <a:bodyPr/>
                    <a:lstStyle/>
                    <a:p>
                      <a:r>
                        <a:rPr lang="es-MX" dirty="0"/>
                        <a:t>LIBERAL</a:t>
                      </a:r>
                    </a:p>
                  </a:txBody>
                  <a:tcPr/>
                </a:tc>
                <a:tc>
                  <a:txBody>
                    <a:bodyPr/>
                    <a:lstStyle/>
                    <a:p>
                      <a:r>
                        <a:rPr lang="es-MX" dirty="0"/>
                        <a:t>CONSERVADORA</a:t>
                      </a:r>
                    </a:p>
                  </a:txBody>
                  <a:tcPr/>
                </a:tc>
                <a:extLst>
                  <a:ext uri="{0D108BD9-81ED-4DB2-BD59-A6C34878D82A}">
                    <a16:rowId xmlns:a16="http://schemas.microsoft.com/office/drawing/2014/main" val="10004"/>
                  </a:ext>
                </a:extLst>
              </a:tr>
            </a:tbl>
          </a:graphicData>
        </a:graphic>
      </p:graphicFrame>
      <p:pic>
        <p:nvPicPr>
          <p:cNvPr id="10" name="Imagen 9"/>
          <p:cNvPicPr>
            <a:picLocks noChangeAspect="1"/>
          </p:cNvPicPr>
          <p:nvPr/>
        </p:nvPicPr>
        <p:blipFill>
          <a:blip r:embed="rId3">
            <a:clrChange>
              <a:clrFrom>
                <a:srgbClr val="000000"/>
              </a:clrFrom>
              <a:clrTo>
                <a:srgbClr val="000000">
                  <a:alpha val="0"/>
                </a:srgbClr>
              </a:clrTo>
            </a:clrChange>
          </a:blip>
          <a:stretch>
            <a:fillRect/>
          </a:stretch>
        </p:blipFill>
        <p:spPr>
          <a:xfrm>
            <a:off x="6598468" y="742697"/>
            <a:ext cx="531219" cy="524494"/>
          </a:xfrm>
          <a:prstGeom prst="rect">
            <a:avLst/>
          </a:prstGeom>
        </p:spPr>
      </p:pic>
      <p:pic>
        <p:nvPicPr>
          <p:cNvPr id="11" name="Imagen 10"/>
          <p:cNvPicPr>
            <a:picLocks noChangeAspect="1"/>
          </p:cNvPicPr>
          <p:nvPr/>
        </p:nvPicPr>
        <p:blipFill>
          <a:blip r:embed="rId4">
            <a:clrChange>
              <a:clrFrom>
                <a:srgbClr val="000000"/>
              </a:clrFrom>
              <a:clrTo>
                <a:srgbClr val="000000">
                  <a:alpha val="0"/>
                </a:srgbClr>
              </a:clrTo>
            </a:clrChange>
          </a:blip>
          <a:stretch>
            <a:fillRect/>
          </a:stretch>
        </p:blipFill>
        <p:spPr>
          <a:xfrm>
            <a:off x="9478788" y="696272"/>
            <a:ext cx="384612" cy="591071"/>
          </a:xfrm>
          <a:prstGeom prst="rect">
            <a:avLst/>
          </a:prstGeom>
        </p:spPr>
      </p:pic>
      <p:sp>
        <p:nvSpPr>
          <p:cNvPr id="9" name="CuadroTexto 8"/>
          <p:cNvSpPr txBox="1"/>
          <p:nvPr/>
        </p:nvSpPr>
        <p:spPr>
          <a:xfrm>
            <a:off x="556089" y="1131300"/>
            <a:ext cx="4320480" cy="1963614"/>
          </a:xfrm>
          <a:prstGeom prst="rect">
            <a:avLst/>
          </a:prstGeom>
          <a:noFill/>
        </p:spPr>
        <p:txBody>
          <a:bodyPr wrap="square" rtlCol="0">
            <a:spAutoFit/>
          </a:bodyPr>
          <a:lstStyle/>
          <a:p>
            <a:r>
              <a:rPr lang="es-ES" sz="2000" dirty="0"/>
              <a:t>“…pero dígame otra vez, Leonor, que es verdad cuanto me ha sucedido en estos días:</a:t>
            </a:r>
            <a:r>
              <a:rPr lang="es-MX" sz="2000" dirty="0"/>
              <a:t> </a:t>
            </a:r>
            <a:r>
              <a:rPr lang="es-ES" sz="2000" dirty="0"/>
              <a:t>a veces creo que todo ha sido un sueño”</a:t>
            </a:r>
            <a:endParaRPr lang="es-MX" sz="2000" dirty="0"/>
          </a:p>
          <a:p>
            <a:pPr algn="r"/>
            <a:r>
              <a:rPr lang="es-ES" sz="2000" b="1" dirty="0"/>
              <a:t>Martín Rivas</a:t>
            </a:r>
            <a:endParaRPr lang="es-MX" sz="2000" b="1" dirty="0"/>
          </a:p>
          <a:p>
            <a:pPr>
              <a:lnSpc>
                <a:spcPct val="90000"/>
              </a:lnSpc>
            </a:pPr>
            <a:endParaRPr lang="es-MX" sz="2400" dirty="0"/>
          </a:p>
        </p:txBody>
      </p:sp>
      <p:sp>
        <p:nvSpPr>
          <p:cNvPr id="3" name="CuadroTexto 2"/>
          <p:cNvSpPr txBox="1"/>
          <p:nvPr/>
        </p:nvSpPr>
        <p:spPr>
          <a:xfrm>
            <a:off x="5539362" y="4437112"/>
            <a:ext cx="5739625" cy="1421928"/>
          </a:xfrm>
          <a:prstGeom prst="rect">
            <a:avLst/>
          </a:prstGeom>
          <a:noFill/>
        </p:spPr>
        <p:txBody>
          <a:bodyPr wrap="square" rtlCol="0">
            <a:spAutoFit/>
          </a:bodyPr>
          <a:lstStyle/>
          <a:p>
            <a:pPr>
              <a:lnSpc>
                <a:spcPct val="90000"/>
              </a:lnSpc>
            </a:pPr>
            <a:r>
              <a:rPr lang="es-MX" sz="2400" dirty="0"/>
              <a:t>Historia de un extravío y un reencuentro</a:t>
            </a:r>
          </a:p>
          <a:p>
            <a:pPr>
              <a:lnSpc>
                <a:spcPct val="90000"/>
              </a:lnSpc>
            </a:pPr>
            <a:endParaRPr lang="es-MX" sz="2400" dirty="0"/>
          </a:p>
          <a:p>
            <a:pPr>
              <a:lnSpc>
                <a:spcPct val="90000"/>
              </a:lnSpc>
            </a:pPr>
            <a:r>
              <a:rPr lang="es-MX" sz="2400" dirty="0"/>
              <a:t>Bodas patrióticas: Retrato ideal de una sociedad sin conflictos</a:t>
            </a:r>
          </a:p>
        </p:txBody>
      </p:sp>
    </p:spTree>
    <p:extLst>
      <p:ext uri="{BB962C8B-B14F-4D97-AF65-F5344CB8AC3E}">
        <p14:creationId xmlns:p14="http://schemas.microsoft.com/office/powerpoint/2010/main" val="269492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1804" y="1241377"/>
            <a:ext cx="10801200" cy="5616623"/>
          </a:xfrm>
        </p:spPr>
        <p:txBody>
          <a:bodyPr>
            <a:normAutofit/>
          </a:bodyPr>
          <a:lstStyle/>
          <a:p>
            <a:pPr algn="just" hangingPunct="0"/>
            <a:r>
              <a:rPr lang="es-MX" dirty="0"/>
              <a:t>A principios del mes de julio de 1850 atravesaba la puerta de calle de una hermosa casa de Santiago un joven de veintidós a veintitrés años. </a:t>
            </a:r>
          </a:p>
          <a:p>
            <a:pPr algn="just" hangingPunct="0"/>
            <a:r>
              <a:rPr lang="es-MX" dirty="0"/>
              <a:t>Su traje y sus maneras estaban muy distantes de asemejarse a las maneras y al traje de nuestros elegantes de la capital. Todo en aquel joven revelaba al provinciano que viene por primera vez a Santiago. Sus pantalones negros, </a:t>
            </a:r>
            <a:r>
              <a:rPr lang="es-MX" dirty="0" err="1"/>
              <a:t>embotinados</a:t>
            </a:r>
            <a:r>
              <a:rPr lang="es-MX" dirty="0"/>
              <a:t> por medio de anchas trabillas de becerro, a la usanza de los años de 1842 y 43; su levita de mangas cortas y angostas; su chaleco de raso negro con largos picos abiertos, formando un ángulo agudo, cuya bisectriz era la línea que marca la tapa del pantalón; su sombrero de extraña forma y sus botines abrochados sobre los tobillos por medio de cordones negros componían un traje que recordaba antiguas modas, que sólo los provincianos hacen ver de tiempo en tiempo, por las calles de la capital.</a:t>
            </a:r>
          </a:p>
          <a:p>
            <a:pPr marL="0" indent="0">
              <a:buNone/>
            </a:pPr>
            <a:endParaRPr lang="es-MX" dirty="0"/>
          </a:p>
        </p:txBody>
      </p:sp>
      <p:sp>
        <p:nvSpPr>
          <p:cNvPr id="5" name="CuadroTexto 4"/>
          <p:cNvSpPr txBox="1"/>
          <p:nvPr/>
        </p:nvSpPr>
        <p:spPr>
          <a:xfrm>
            <a:off x="981844" y="404664"/>
            <a:ext cx="8856984" cy="480131"/>
          </a:xfrm>
          <a:prstGeom prst="rect">
            <a:avLst/>
          </a:prstGeom>
          <a:noFill/>
        </p:spPr>
        <p:txBody>
          <a:bodyPr wrap="square" rtlCol="0">
            <a:spAutoFit/>
          </a:bodyPr>
          <a:lstStyle/>
          <a:p>
            <a:pPr>
              <a:lnSpc>
                <a:spcPct val="90000"/>
              </a:lnSpc>
            </a:pPr>
            <a:r>
              <a:rPr lang="es-MX" sz="2800" b="1" dirty="0"/>
              <a:t>Llegada de Martín (héroe, libido, </a:t>
            </a:r>
            <a:r>
              <a:rPr lang="es-MX" sz="2800" b="1" dirty="0" err="1"/>
              <a:t>ppio</a:t>
            </a:r>
            <a:r>
              <a:rPr lang="es-MX" sz="2800" b="1" dirty="0"/>
              <a:t> activo)</a:t>
            </a:r>
          </a:p>
        </p:txBody>
      </p:sp>
    </p:spTree>
    <p:extLst>
      <p:ext uri="{BB962C8B-B14F-4D97-AF65-F5344CB8AC3E}">
        <p14:creationId xmlns:p14="http://schemas.microsoft.com/office/powerpoint/2010/main" val="1716757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3812" y="1412776"/>
            <a:ext cx="10801200" cy="5616623"/>
          </a:xfrm>
        </p:spPr>
        <p:txBody>
          <a:bodyPr>
            <a:normAutofit/>
          </a:bodyPr>
          <a:lstStyle/>
          <a:p>
            <a:pPr marL="0" indent="0" algn="just">
              <a:buNone/>
            </a:pPr>
            <a:r>
              <a:rPr lang="es-MX" dirty="0"/>
              <a:t>Magnífico cuadro formaba aquel lujo a la belleza de Leonor, la hija predilecta de don Dámaso y de doña Engracia. Cualquiera que hubiese visto a aquella niña en una pobre habitación habría acusado de caprichosa a la suerte por no haber dado a tanta hermosura un marco correspondiente. Así es que al verla reclinada sobre un magnífico sofá forrado en brocatel celeste, al mirar reproducida su imagen en un lindo espejo al estilo de la Edad Media, y al observar su pie, de una pequeñez admirable, rozarse descuidado sobre una alfombra finísima, el mismo observador habría admirado la prodigalidad de la naturaleza en tan feliz acuerdo con los favores del destino. Leonor resplandecía rodeada de ese lujo, como un brillante entre el oro y pedrerías de un rico aderezo</a:t>
            </a:r>
          </a:p>
        </p:txBody>
      </p:sp>
      <p:sp>
        <p:nvSpPr>
          <p:cNvPr id="5" name="CuadroTexto 4"/>
          <p:cNvSpPr txBox="1"/>
          <p:nvPr/>
        </p:nvSpPr>
        <p:spPr>
          <a:xfrm>
            <a:off x="981844" y="404664"/>
            <a:ext cx="8856984" cy="480131"/>
          </a:xfrm>
          <a:prstGeom prst="rect">
            <a:avLst/>
          </a:prstGeom>
          <a:noFill/>
        </p:spPr>
        <p:txBody>
          <a:bodyPr wrap="square" rtlCol="0">
            <a:spAutoFit/>
          </a:bodyPr>
          <a:lstStyle/>
          <a:p>
            <a:pPr>
              <a:lnSpc>
                <a:spcPct val="90000"/>
              </a:lnSpc>
            </a:pPr>
            <a:r>
              <a:rPr lang="es-MX" sz="2800" b="1" dirty="0"/>
              <a:t>Leonor Encina (el ánima, objeto de deseo)</a:t>
            </a:r>
          </a:p>
        </p:txBody>
      </p:sp>
    </p:spTree>
    <p:extLst>
      <p:ext uri="{BB962C8B-B14F-4D97-AF65-F5344CB8AC3E}">
        <p14:creationId xmlns:p14="http://schemas.microsoft.com/office/powerpoint/2010/main" val="1732505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1804" y="404665"/>
            <a:ext cx="10801200" cy="6453336"/>
          </a:xfrm>
        </p:spPr>
        <p:txBody>
          <a:bodyPr>
            <a:normAutofit lnSpcReduction="10000"/>
          </a:bodyPr>
          <a:lstStyle/>
          <a:p>
            <a:pPr hangingPunct="0"/>
            <a:r>
              <a:rPr lang="es-MX" dirty="0"/>
              <a:t>Entre el joven que había llamado la atención de Martín y el que estaba a su lado había mediado la siguiente conversación:</a:t>
            </a:r>
          </a:p>
          <a:p>
            <a:r>
              <a:rPr lang="es-MX" dirty="0"/>
              <a:t>-¿Quién es ése? -preguntó Rafael, al ver la atención con que le observaba Rivas.</a:t>
            </a:r>
          </a:p>
          <a:p>
            <a:pPr hangingPunct="0"/>
            <a:r>
              <a:rPr lang="es-MX" dirty="0"/>
              <a:t>-Es un recién incorporado -contestó el compañero-. Por la traza parece provinciano y pobre. No conoce a nadie y sólo habla en clase cuando le preguntan algo. No parece nada tonto.</a:t>
            </a:r>
          </a:p>
          <a:p>
            <a:pPr hangingPunct="0"/>
            <a:r>
              <a:rPr lang="es-MX" dirty="0"/>
              <a:t>Rafael observó a Rivas durante algunos instantes y pareció tomar interés en la cuestión que éste debatía con su adversario.</a:t>
            </a:r>
          </a:p>
          <a:p>
            <a:pPr hangingPunct="0"/>
            <a:r>
              <a:rPr lang="es-MX" dirty="0"/>
              <a:t>Al salir de clase, el que había manifestado su despecho al verse vencido por Martín se le acercó con ademán arrogante:</a:t>
            </a:r>
          </a:p>
          <a:p>
            <a:pPr hangingPunct="0"/>
            <a:r>
              <a:rPr lang="es-MX" dirty="0"/>
              <a:t>-Bien está que usted corrija -le dijo, mirándolo con orgullo; pero no vuelva a emplear el tono que ha usado hoy.</a:t>
            </a:r>
          </a:p>
          <a:p>
            <a:r>
              <a:rPr lang="es-MX" dirty="0"/>
              <a:t>-No sufriré la arrogancia de nadie y responderé siempre en el tono que usen conmigo -dijo Martín-, y ya que usted se ha dirigido a mí - añadió-, le advertiré que aquí sólo admito lecciones de mi profesor, únicamente en lo que concierne al estudio</a:t>
            </a:r>
          </a:p>
        </p:txBody>
      </p:sp>
      <p:sp>
        <p:nvSpPr>
          <p:cNvPr id="5" name="CuadroTexto 4"/>
          <p:cNvSpPr txBox="1"/>
          <p:nvPr/>
        </p:nvSpPr>
        <p:spPr>
          <a:xfrm>
            <a:off x="981844" y="404664"/>
            <a:ext cx="8856984" cy="480131"/>
          </a:xfrm>
          <a:prstGeom prst="rect">
            <a:avLst/>
          </a:prstGeom>
          <a:noFill/>
        </p:spPr>
        <p:txBody>
          <a:bodyPr wrap="square" rtlCol="0">
            <a:spAutoFit/>
          </a:bodyPr>
          <a:lstStyle/>
          <a:p>
            <a:pPr>
              <a:lnSpc>
                <a:spcPct val="90000"/>
              </a:lnSpc>
            </a:pPr>
            <a:endParaRPr lang="es-MX" sz="2800" b="1" dirty="0"/>
          </a:p>
        </p:txBody>
      </p:sp>
    </p:spTree>
    <p:extLst>
      <p:ext uri="{BB962C8B-B14F-4D97-AF65-F5344CB8AC3E}">
        <p14:creationId xmlns:p14="http://schemas.microsoft.com/office/powerpoint/2010/main" val="16060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p:txBody>
          <a:bodyPr/>
          <a:lstStyle/>
          <a:p>
            <a:endParaRPr lang="es-MX"/>
          </a:p>
        </p:txBody>
      </p:sp>
      <p:pic>
        <p:nvPicPr>
          <p:cNvPr id="3074" name="Picture 2" descr="http://www.tuitearte.es/wp-content/uploads/2014/02/Ni%C3%B1o-espulg%C3%A1ndose-de-Murill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3503" y="558033"/>
            <a:ext cx="4177493" cy="5512568"/>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2"/>
          <p:cNvSpPr>
            <a:spLocks noGrp="1"/>
          </p:cNvSpPr>
          <p:nvPr>
            <p:ph idx="1"/>
          </p:nvPr>
        </p:nvSpPr>
        <p:spPr>
          <a:xfrm>
            <a:off x="837828" y="1556792"/>
            <a:ext cx="5688632" cy="6453336"/>
          </a:xfrm>
        </p:spPr>
        <p:txBody>
          <a:bodyPr>
            <a:normAutofit/>
          </a:bodyPr>
          <a:lstStyle/>
          <a:p>
            <a:pPr marL="0" indent="0" hangingPunct="0">
              <a:buNone/>
            </a:pPr>
            <a:r>
              <a:rPr lang="es-MX" dirty="0"/>
              <a:t>Dar una idea de aquella criada, tipo de la sirviente de casa pobre, con su traje sucio y raído y su fuerte olor a cocina, sería martirizar la atención del lector. Hay figuras que la pluma se resiste a pintar, prefiriendo dejar su producción al pincel de algún artista: allí está en prueba el "Niño Mendigo", de Murillo, cuya descripción no tendría nada de pintoresco ni agradable</a:t>
            </a:r>
          </a:p>
        </p:txBody>
      </p:sp>
      <p:sp>
        <p:nvSpPr>
          <p:cNvPr id="2" name="CuadroTexto 1"/>
          <p:cNvSpPr txBox="1"/>
          <p:nvPr/>
        </p:nvSpPr>
        <p:spPr>
          <a:xfrm>
            <a:off x="837828" y="476672"/>
            <a:ext cx="5904656" cy="424732"/>
          </a:xfrm>
          <a:prstGeom prst="rect">
            <a:avLst/>
          </a:prstGeom>
          <a:noFill/>
        </p:spPr>
        <p:txBody>
          <a:bodyPr wrap="square" rtlCol="0">
            <a:spAutoFit/>
          </a:bodyPr>
          <a:lstStyle/>
          <a:p>
            <a:pPr>
              <a:lnSpc>
                <a:spcPct val="90000"/>
              </a:lnSpc>
            </a:pPr>
            <a:r>
              <a:rPr lang="es-MX" sz="2400" b="1" dirty="0"/>
              <a:t>La criada de los “</a:t>
            </a:r>
            <a:r>
              <a:rPr lang="es-MX" sz="2400" b="1" dirty="0" err="1"/>
              <a:t>mediopelo</a:t>
            </a:r>
            <a:r>
              <a:rPr lang="es-MX" sz="2400" b="1" dirty="0"/>
              <a:t>”</a:t>
            </a:r>
          </a:p>
        </p:txBody>
      </p:sp>
    </p:spTree>
    <p:extLst>
      <p:ext uri="{BB962C8B-B14F-4D97-AF65-F5344CB8AC3E}">
        <p14:creationId xmlns:p14="http://schemas.microsoft.com/office/powerpoint/2010/main" val="142559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7828" y="1700808"/>
            <a:ext cx="10513168" cy="5449913"/>
          </a:xfrm>
        </p:spPr>
        <p:txBody>
          <a:bodyPr>
            <a:normAutofit/>
          </a:bodyPr>
          <a:lstStyle/>
          <a:p>
            <a:pPr marL="0" indent="0" algn="just">
              <a:buNone/>
            </a:pPr>
            <a:r>
              <a:rPr lang="es-MX" dirty="0"/>
              <a:t>Dijimos que éstos eran tres con el dueño de la casa. Los otros dos eran un amigo de don Dámaso, llamado don Simón Arenal, y el padre de Matilde, don Fidel Elías. Estos últimos eran el tipo del hombre parásito en política, que vive siempre al arrimo de la autoridad y no profesa más credo político que su conveniencia particular y una ciega adhesión a la gran palabra </a:t>
            </a:r>
            <a:r>
              <a:rPr lang="es-MX" i="1" dirty="0"/>
              <a:t>Orden, </a:t>
            </a:r>
            <a:r>
              <a:rPr lang="es-MX" dirty="0"/>
              <a:t>realizada en sus más restrictivas consecuencias. La arena política de nuestro país está empedrada con esta clase de personajes, como pretenden algunos que lo está el infierno, con buenas intenciones, sin que intentemos por esto establecer un símil entre nuestra política y el infierno, por más que les encontremos muchos puntos de semejanza.</a:t>
            </a:r>
          </a:p>
        </p:txBody>
      </p:sp>
      <p:sp>
        <p:nvSpPr>
          <p:cNvPr id="5" name="CuadroTexto 4"/>
          <p:cNvSpPr txBox="1"/>
          <p:nvPr/>
        </p:nvSpPr>
        <p:spPr>
          <a:xfrm>
            <a:off x="981844" y="476672"/>
            <a:ext cx="10009112" cy="590931"/>
          </a:xfrm>
          <a:prstGeom prst="rect">
            <a:avLst/>
          </a:prstGeom>
          <a:noFill/>
        </p:spPr>
        <p:txBody>
          <a:bodyPr wrap="square" rtlCol="0">
            <a:spAutoFit/>
          </a:bodyPr>
          <a:lstStyle/>
          <a:p>
            <a:pPr>
              <a:lnSpc>
                <a:spcPct val="90000"/>
              </a:lnSpc>
            </a:pPr>
            <a:r>
              <a:rPr lang="es-MX" sz="3600" dirty="0"/>
              <a:t>El “Orden” y el infierno de la política</a:t>
            </a:r>
          </a:p>
        </p:txBody>
      </p:sp>
    </p:spTree>
    <p:extLst>
      <p:ext uri="{BB962C8B-B14F-4D97-AF65-F5344CB8AC3E}">
        <p14:creationId xmlns:p14="http://schemas.microsoft.com/office/powerpoint/2010/main" val="333588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p:txBody>
          <a:bodyPr/>
          <a:lstStyle/>
          <a:p>
            <a:endParaRPr lang="es-MX"/>
          </a:p>
        </p:txBody>
      </p:sp>
      <p:sp>
        <p:nvSpPr>
          <p:cNvPr id="6" name="Marcador de contenido 2"/>
          <p:cNvSpPr>
            <a:spLocks noGrp="1"/>
          </p:cNvSpPr>
          <p:nvPr>
            <p:ph idx="1"/>
          </p:nvPr>
        </p:nvSpPr>
        <p:spPr>
          <a:xfrm>
            <a:off x="837828" y="1124744"/>
            <a:ext cx="5688632" cy="6453336"/>
          </a:xfrm>
        </p:spPr>
        <p:txBody>
          <a:bodyPr>
            <a:normAutofit/>
          </a:bodyPr>
          <a:lstStyle/>
          <a:p>
            <a:r>
              <a:rPr lang="es-MX" dirty="0"/>
              <a:t>-¿Con qué fuerzas cuentan ustedes? -preguntó Rivas.</a:t>
            </a:r>
          </a:p>
          <a:p>
            <a:pPr hangingPunct="0"/>
            <a:r>
              <a:rPr lang="es-MX" dirty="0"/>
              <a:t>-Lo más seguro es el batallón Valdivia; a este cuerpo añaden parte del Chacabuco y tal vez una fuerza de Artillería. Para mí, lo único que hay de positivo es el Valdivia, con el cual, bien dirigido, y con la gente del pueblo que nosotros armaremos, podemos apoderarnos de todos los cuarteles, principiando por el de la Artillería, de donde podemos sacar los pertrechos de guerra que nos falten; Bilbao y muchos otros que tú conoces tomarán parte en la jornada y les he prometido que serías de los nuestros.</a:t>
            </a:r>
          </a:p>
        </p:txBody>
      </p:sp>
      <p:sp>
        <p:nvSpPr>
          <p:cNvPr id="2" name="CuadroTexto 1"/>
          <p:cNvSpPr txBox="1"/>
          <p:nvPr/>
        </p:nvSpPr>
        <p:spPr>
          <a:xfrm>
            <a:off x="837828" y="458513"/>
            <a:ext cx="10380502" cy="424732"/>
          </a:xfrm>
          <a:prstGeom prst="rect">
            <a:avLst/>
          </a:prstGeom>
          <a:noFill/>
        </p:spPr>
        <p:txBody>
          <a:bodyPr wrap="square" rtlCol="0">
            <a:spAutoFit/>
          </a:bodyPr>
          <a:lstStyle/>
          <a:p>
            <a:pPr>
              <a:lnSpc>
                <a:spcPct val="90000"/>
              </a:lnSpc>
            </a:pPr>
            <a:r>
              <a:rPr lang="es-MX" sz="2400" b="1" dirty="0"/>
              <a:t>JORNADA DEL 20 DE ABRIL DE 1851 (“El 48 chileno”)</a:t>
            </a:r>
          </a:p>
        </p:txBody>
      </p:sp>
      <p:pic>
        <p:nvPicPr>
          <p:cNvPr id="2050" name="Picture 2" descr="http://www.franciscobilbao.cl/1909/articles-81869_recurso_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572" y="1105322"/>
            <a:ext cx="3683758" cy="4155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174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xEl>
                                              <p:pRg st="0" end="0"/>
                                            </p:txEl>
                                          </p:spTgt>
                                        </p:tgtEl>
                                      </p:cBhvr>
                                    </p:animEffect>
                                    <p:set>
                                      <p:cBhvr>
                                        <p:cTn id="7" dur="1" fill="hold">
                                          <p:stCondLst>
                                            <p:cond delay="499"/>
                                          </p:stCondLst>
                                        </p:cTn>
                                        <p:tgtEl>
                                          <p:spTgt spid="6">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6">
                                            <p:txEl>
                                              <p:pRg st="1" end="1"/>
                                            </p:txEl>
                                          </p:spTgt>
                                        </p:tgtEl>
                                      </p:cBhvr>
                                    </p:animEffect>
                                    <p:set>
                                      <p:cBhvr>
                                        <p:cTn id="10" dur="1" fill="hold">
                                          <p:stCondLst>
                                            <p:cond delay="499"/>
                                          </p:stCondLst>
                                        </p:cTn>
                                        <p:tgtEl>
                                          <p:spTgt spid="6">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218883" y="431800"/>
            <a:ext cx="9751060" cy="1168400"/>
          </a:xfrm>
          <a:prstGeom prst="rect">
            <a:avLst/>
          </a:prstGeom>
        </p:spPr>
        <p:txBody>
          <a:bodyPr vert="horz" lIns="91440" tIns="45720" rIns="91440" bIns="45720" rtlCol="0" anchor="b">
            <a:normAutofit/>
          </a:bodyPr>
          <a:lstStyle/>
          <a:p>
            <a:pPr>
              <a:spcBef>
                <a:spcPct val="0"/>
              </a:spcBef>
              <a:spcAft>
                <a:spcPts val="600"/>
              </a:spcAft>
            </a:pPr>
            <a:r>
              <a:rPr lang="en-US" sz="3200" b="1">
                <a:latin typeface="+mj-lt"/>
                <a:ea typeface="+mj-ea"/>
                <a:cs typeface="+mj-cs"/>
              </a:rPr>
              <a:t>JORNADA DEL 20 DE ABRIL DE 1851 (“El 48 chileno”)</a:t>
            </a:r>
          </a:p>
        </p:txBody>
      </p:sp>
      <p:pic>
        <p:nvPicPr>
          <p:cNvPr id="2050" name="Picture 2" descr="http://www.franciscobilbao.cl/1909/articles-81869_recurso_10.jpg"/>
          <p:cNvPicPr>
            <a:picLocks noChangeAspect="1" noChangeArrowheads="1"/>
          </p:cNvPicPr>
          <p:nvPr/>
        </p:nvPicPr>
        <p:blipFill>
          <a:blip r:embed="rId2">
            <a:extLst>
              <a:ext uri="{28A0092B-C50C-407E-A947-70E740481C1C}">
                <a14:useLocalDpi xmlns:a14="http://schemas.microsoft.com/office/drawing/2010/main" val="0"/>
              </a:ext>
            </a:extLst>
          </a:blip>
          <a:srcRect t="6301" r="1" b="14458"/>
          <a:stretch/>
        </p:blipFill>
        <p:spPr bwMode="auto">
          <a:xfrm>
            <a:off x="1218883" y="1803400"/>
            <a:ext cx="4773956" cy="4267200"/>
          </a:xfrm>
          <a:prstGeom prst="rect">
            <a:avLst/>
          </a:prstGeom>
          <a:solidFill>
            <a:srgbClr val="FFFFFF"/>
          </a:solidFill>
        </p:spPr>
      </p:pic>
      <p:sp>
        <p:nvSpPr>
          <p:cNvPr id="5" name="Marcador de contenido 4">
            <a:extLst>
              <a:ext uri="{FF2B5EF4-FFF2-40B4-BE49-F238E27FC236}">
                <a16:creationId xmlns:a16="http://schemas.microsoft.com/office/drawing/2014/main" id="{D053411E-D3B0-3FA0-46A4-5E1B50146F80}"/>
              </a:ext>
            </a:extLst>
          </p:cNvPr>
          <p:cNvSpPr txBox="1">
            <a:spLocks noGrp="1"/>
          </p:cNvSpPr>
          <p:nvPr>
            <p:ph sz="half" idx="2"/>
          </p:nvPr>
        </p:nvSpPr>
        <p:spPr>
          <a:xfrm>
            <a:off x="6195986" y="1803400"/>
            <a:ext cx="4773956" cy="4267200"/>
          </a:xfrm>
        </p:spPr>
        <p:txBody>
          <a:bodyPr vert="horz" lIns="91440" tIns="45720" rIns="91440" bIns="45720" rtlCol="0">
            <a:normAutofit/>
          </a:bodyPr>
          <a:lstStyle/>
          <a:p>
            <a:r>
              <a:rPr lang="es-ES"/>
              <a:t>“Entré al mundo tenebroso de la revolución, penetré en el bosque social donde los Druidas de Chile celebran sus misterios; y el bosque, los Druidas y el altar se estremecieron al soplo de la palabra juvenil” </a:t>
            </a:r>
          </a:p>
          <a:p>
            <a:endParaRPr lang="es-ES"/>
          </a:p>
          <a:p>
            <a:r>
              <a:rPr lang="es-ES"/>
              <a:t>Francisco Bilbao</a:t>
            </a:r>
            <a:endParaRPr lang="es-MX"/>
          </a:p>
        </p:txBody>
      </p:sp>
    </p:spTree>
    <p:extLst>
      <p:ext uri="{BB962C8B-B14F-4D97-AF65-F5344CB8AC3E}">
        <p14:creationId xmlns:p14="http://schemas.microsoft.com/office/powerpoint/2010/main" val="4412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1026" name="Picture 2" descr="Lamartine in front of the Hotel de Ville (i.e. City Hall), Paris, refusing the red fl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175" y="548680"/>
            <a:ext cx="9860768" cy="5784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604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26"/>
                                        </p:tgtEl>
                                      </p:cBhvr>
                                    </p:animEffect>
                                    <p:set>
                                      <p:cBhvr>
                                        <p:cTn id="7" dur="1" fill="hold">
                                          <p:stCondLst>
                                            <p:cond delay="4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p:txBody>
          <a:bodyPr/>
          <a:lstStyle/>
          <a:p>
            <a:endParaRPr lang="es-MX"/>
          </a:p>
        </p:txBody>
      </p:sp>
      <p:sp>
        <p:nvSpPr>
          <p:cNvPr id="6" name="Marcador de contenido 2"/>
          <p:cNvSpPr>
            <a:spLocks noGrp="1"/>
          </p:cNvSpPr>
          <p:nvPr>
            <p:ph idx="1"/>
          </p:nvPr>
        </p:nvSpPr>
        <p:spPr>
          <a:xfrm>
            <a:off x="837827" y="980728"/>
            <a:ext cx="10132115" cy="6453336"/>
          </a:xfrm>
        </p:spPr>
        <p:txBody>
          <a:bodyPr>
            <a:normAutofit/>
          </a:bodyPr>
          <a:lstStyle/>
          <a:p>
            <a:pPr marL="0" indent="0" algn="just">
              <a:buNone/>
            </a:pPr>
            <a:r>
              <a:rPr lang="es-MX" sz="2800" dirty="0"/>
              <a:t>El fuego de su convicción [de San Luis] despertó pronto en el alma de Rivas el germen de las nobles dotes que constituían su organización moral.</a:t>
            </a:r>
          </a:p>
          <a:p>
            <a:pPr marL="0" indent="0" algn="just">
              <a:buNone/>
            </a:pPr>
            <a:r>
              <a:rPr lang="es-MX" sz="2800" dirty="0"/>
              <a:t>— Tiene razón — dijo a San Luis — ; en vez de llorar desengaños como mujeres, podemos consagrarnos a una causa digna de hombres</a:t>
            </a:r>
          </a:p>
          <a:p>
            <a:pPr marL="0" indent="0" algn="ctr">
              <a:buNone/>
            </a:pPr>
            <a:r>
              <a:rPr lang="es-MX" sz="2800" dirty="0"/>
              <a:t>[…]</a:t>
            </a:r>
          </a:p>
          <a:p>
            <a:pPr marL="0" indent="0" algn="just">
              <a:buNone/>
            </a:pPr>
            <a:r>
              <a:rPr lang="es-MX" sz="2800" dirty="0"/>
              <a:t>Martín había abrazado con calor la causa del pueblo, y conseguido con esto desterrar de su pecho la honda melancolía que durante los dos últimos meses le agobiaba. </a:t>
            </a:r>
            <a:r>
              <a:rPr lang="es-MX" sz="2800" b="1" dirty="0"/>
              <a:t>Poniendo empeño en acallar la voz de su amor en el ruido de las pasiones políticas</a:t>
            </a:r>
          </a:p>
        </p:txBody>
      </p:sp>
      <p:sp>
        <p:nvSpPr>
          <p:cNvPr id="2" name="CuadroTexto 1"/>
          <p:cNvSpPr txBox="1"/>
          <p:nvPr/>
        </p:nvSpPr>
        <p:spPr>
          <a:xfrm>
            <a:off x="1053852" y="345667"/>
            <a:ext cx="6314662" cy="424732"/>
          </a:xfrm>
          <a:prstGeom prst="rect">
            <a:avLst/>
          </a:prstGeom>
          <a:noFill/>
        </p:spPr>
        <p:txBody>
          <a:bodyPr wrap="square" rtlCol="0">
            <a:spAutoFit/>
          </a:bodyPr>
          <a:lstStyle/>
          <a:p>
            <a:pPr>
              <a:lnSpc>
                <a:spcPct val="90000"/>
              </a:lnSpc>
            </a:pPr>
            <a:r>
              <a:rPr lang="es-MX" sz="2400" b="1" dirty="0"/>
              <a:t>LA POLÍTICA, La “otra querida”</a:t>
            </a:r>
          </a:p>
        </p:txBody>
      </p:sp>
    </p:spTree>
    <p:extLst>
      <p:ext uri="{BB962C8B-B14F-4D97-AF65-F5344CB8AC3E}">
        <p14:creationId xmlns:p14="http://schemas.microsoft.com/office/powerpoint/2010/main" val="355683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3812" y="1658682"/>
            <a:ext cx="6120680" cy="6453336"/>
          </a:xfrm>
        </p:spPr>
        <p:txBody>
          <a:bodyPr>
            <a:normAutofit/>
          </a:bodyPr>
          <a:lstStyle/>
          <a:p>
            <a:pPr marL="0" indent="0" hangingPunct="0">
              <a:buNone/>
            </a:pPr>
            <a:r>
              <a:rPr lang="es-MX" dirty="0"/>
              <a:t>El jefe revolucionario dio entonces la orden de atacar el cuartel, y la tropa se puso en movimiento, dando principio al ataque en medio del clamoreo del pueblo, cuya mayor parte observaba impasible aquella escena, absteniéndose de tomar parte en ella, acaso por falta de armas y jefes, sin los cuales nuestras masas casi nunca se deciden por la iniciativa, por esperar la voz de los caballeros, que, a pesar de las propagandas igualitarias, miran siempre como a sus naturales superiores.</a:t>
            </a:r>
          </a:p>
          <a:p>
            <a:pPr marL="0" indent="0" algn="r" hangingPunct="0">
              <a:buNone/>
            </a:pPr>
            <a:r>
              <a:rPr lang="es-MX" dirty="0"/>
              <a:t>Martín Rivas, Alberto </a:t>
            </a:r>
            <a:r>
              <a:rPr lang="es-MX" dirty="0" err="1"/>
              <a:t>Blest</a:t>
            </a:r>
            <a:r>
              <a:rPr lang="es-MX" dirty="0"/>
              <a:t>-Gana</a:t>
            </a:r>
          </a:p>
        </p:txBody>
      </p:sp>
      <p:sp>
        <p:nvSpPr>
          <p:cNvPr id="5" name="CuadroTexto 4"/>
          <p:cNvSpPr txBox="1"/>
          <p:nvPr/>
        </p:nvSpPr>
        <p:spPr>
          <a:xfrm>
            <a:off x="1125860" y="1412776"/>
            <a:ext cx="8856984" cy="480131"/>
          </a:xfrm>
          <a:prstGeom prst="rect">
            <a:avLst/>
          </a:prstGeom>
          <a:noFill/>
        </p:spPr>
        <p:txBody>
          <a:bodyPr wrap="square" rtlCol="0">
            <a:spAutoFit/>
          </a:bodyPr>
          <a:lstStyle/>
          <a:p>
            <a:pPr>
              <a:lnSpc>
                <a:spcPct val="90000"/>
              </a:lnSpc>
            </a:pPr>
            <a:endParaRPr lang="es-MX" sz="2800" b="1" dirty="0"/>
          </a:p>
        </p:txBody>
      </p:sp>
      <p:pic>
        <p:nvPicPr>
          <p:cNvPr id="5122" name="Picture 2" descr="Un roto, siglo XIX"/>
          <p:cNvPicPr>
            <a:picLocks noChangeAspect="1" noChangeArrowheads="1"/>
          </p:cNvPicPr>
          <p:nvPr/>
        </p:nvPicPr>
        <p:blipFill rotWithShape="1">
          <a:blip r:embed="rId2">
            <a:extLst>
              <a:ext uri="{28A0092B-C50C-407E-A947-70E740481C1C}">
                <a14:useLocalDpi xmlns:a14="http://schemas.microsoft.com/office/drawing/2010/main" val="0"/>
              </a:ext>
            </a:extLst>
          </a:blip>
          <a:srcRect b="6551"/>
          <a:stretch/>
        </p:blipFill>
        <p:spPr bwMode="auto">
          <a:xfrm>
            <a:off x="7158408" y="482091"/>
            <a:ext cx="4230384" cy="5832647"/>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1125860" y="482091"/>
            <a:ext cx="6336704" cy="590931"/>
          </a:xfrm>
          <a:prstGeom prst="rect">
            <a:avLst/>
          </a:prstGeom>
          <a:noFill/>
        </p:spPr>
        <p:txBody>
          <a:bodyPr wrap="square" rtlCol="0">
            <a:spAutoFit/>
          </a:bodyPr>
          <a:lstStyle/>
          <a:p>
            <a:pPr>
              <a:lnSpc>
                <a:spcPct val="90000"/>
              </a:lnSpc>
            </a:pPr>
            <a:r>
              <a:rPr lang="es-MX" sz="3600" b="1" dirty="0"/>
              <a:t>¿Dónde está el pueblo?</a:t>
            </a:r>
          </a:p>
        </p:txBody>
      </p:sp>
    </p:spTree>
    <p:extLst>
      <p:ext uri="{BB962C8B-B14F-4D97-AF65-F5344CB8AC3E}">
        <p14:creationId xmlns:p14="http://schemas.microsoft.com/office/powerpoint/2010/main" val="149657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65820" y="482091"/>
            <a:ext cx="6392588" cy="6453336"/>
          </a:xfrm>
        </p:spPr>
        <p:txBody>
          <a:bodyPr>
            <a:normAutofit/>
          </a:bodyPr>
          <a:lstStyle/>
          <a:p>
            <a:pPr marL="0" indent="0" latinLnBrk="1">
              <a:buNone/>
            </a:pPr>
            <a:r>
              <a:rPr lang="es-MX" dirty="0"/>
              <a:t>En distintos puntos, se alzaban oradores que      arengaban a esa muchedumbre socarrona… </a:t>
            </a:r>
          </a:p>
          <a:p>
            <a:pPr marL="0" indent="0" latinLnBrk="1">
              <a:buNone/>
            </a:pPr>
            <a:r>
              <a:rPr lang="es-MX" dirty="0"/>
              <a:t>Recuerdo, como si lo estuviera viendo, a un        joven que llegó armado con una escopeta, —    una figura de las barricadas de Lamartine. </a:t>
            </a:r>
          </a:p>
          <a:p>
            <a:pPr marL="0" indent="0" latinLnBrk="1">
              <a:buNone/>
            </a:pPr>
            <a:r>
              <a:rPr lang="es-MX" dirty="0"/>
              <a:t>A su vez tomó la palabra, diciendo que iba a     derramar su sangre por la libertad i los santos   derechos del pueblo oprimido.</a:t>
            </a:r>
          </a:p>
          <a:p>
            <a:pPr marL="0" indent="0" latinLnBrk="1">
              <a:buNone/>
            </a:pPr>
            <a:r>
              <a:rPr lang="es-MX" dirty="0"/>
              <a:t>— ¡De vosotros! — concluyó el joven,                                          </a:t>
            </a:r>
            <a:r>
              <a:rPr lang="es-MX" dirty="0" err="1"/>
              <a:t>estendiendo</a:t>
            </a:r>
            <a:r>
              <a:rPr lang="es-MX" dirty="0"/>
              <a:t> los brazos hacia la turba. </a:t>
            </a:r>
          </a:p>
          <a:p>
            <a:pPr marL="0" indent="0" latinLnBrk="1">
              <a:buNone/>
            </a:pPr>
            <a:r>
              <a:rPr lang="es-MX" dirty="0"/>
              <a:t>— ¿Qué negocio irá a hacer este futre? — gritó       un roto, — i esta pedrada anónima mató al                                   orador. </a:t>
            </a:r>
          </a:p>
          <a:p>
            <a:pPr marL="0" indent="0" algn="r" latinLnBrk="1">
              <a:buNone/>
            </a:pPr>
            <a:r>
              <a:rPr lang="es-MX" sz="2000" dirty="0"/>
              <a:t>Daniel Riquelme, La revolución del 20 de abril de 1851                              (1893)</a:t>
            </a:r>
          </a:p>
          <a:p>
            <a:pPr marL="0" indent="0" latinLnBrk="1">
              <a:buNone/>
            </a:pPr>
            <a:endParaRPr lang="es-MX" dirty="0"/>
          </a:p>
          <a:p>
            <a:pPr marL="0" indent="0" hangingPunct="0">
              <a:buNone/>
            </a:pPr>
            <a:endParaRPr lang="es-MX" dirty="0"/>
          </a:p>
        </p:txBody>
      </p:sp>
      <p:sp>
        <p:nvSpPr>
          <p:cNvPr id="5" name="CuadroTexto 4"/>
          <p:cNvSpPr txBox="1"/>
          <p:nvPr/>
        </p:nvSpPr>
        <p:spPr>
          <a:xfrm>
            <a:off x="1125860" y="1412776"/>
            <a:ext cx="8856984" cy="480131"/>
          </a:xfrm>
          <a:prstGeom prst="rect">
            <a:avLst/>
          </a:prstGeom>
          <a:noFill/>
        </p:spPr>
        <p:txBody>
          <a:bodyPr wrap="square" rtlCol="0">
            <a:spAutoFit/>
          </a:bodyPr>
          <a:lstStyle/>
          <a:p>
            <a:pPr>
              <a:lnSpc>
                <a:spcPct val="90000"/>
              </a:lnSpc>
            </a:pPr>
            <a:endParaRPr lang="es-MX" sz="2800" b="1" dirty="0"/>
          </a:p>
        </p:txBody>
      </p:sp>
      <p:pic>
        <p:nvPicPr>
          <p:cNvPr id="6149" name="Picture 5" descr="http://www.profesorenlinea.cl/imagenUniversalH/RevolFrancesa/image003.jpg"/>
          <p:cNvPicPr>
            <a:picLocks noChangeAspect="1" noChangeArrowheads="1"/>
          </p:cNvPicPr>
          <p:nvPr/>
        </p:nvPicPr>
        <p:blipFill rotWithShape="1">
          <a:blip r:embed="rId2">
            <a:extLst>
              <a:ext uri="{28A0092B-C50C-407E-A947-70E740481C1C}">
                <a14:useLocalDpi xmlns:a14="http://schemas.microsoft.com/office/drawing/2010/main" val="0"/>
              </a:ext>
            </a:extLst>
          </a:blip>
          <a:srcRect l="11013" t="1469" r="14182" b="-1469"/>
          <a:stretch/>
        </p:blipFill>
        <p:spPr bwMode="auto">
          <a:xfrm>
            <a:off x="7030516" y="836712"/>
            <a:ext cx="4644792" cy="490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43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A1268-3C93-4CA4-8FAB-27A41E8DA706}"/>
              </a:ext>
            </a:extLst>
          </p:cNvPr>
          <p:cNvSpPr>
            <a:spLocks noGrp="1"/>
          </p:cNvSpPr>
          <p:nvPr>
            <p:ph type="title"/>
          </p:nvPr>
        </p:nvSpPr>
        <p:spPr>
          <a:xfrm>
            <a:off x="1218883" y="431800"/>
            <a:ext cx="9751060" cy="1168400"/>
          </a:xfrm>
        </p:spPr>
        <p:txBody>
          <a:bodyPr vert="horz" lIns="91440" tIns="45720" rIns="91440" bIns="45720" rtlCol="0" anchor="b">
            <a:normAutofit/>
          </a:bodyPr>
          <a:lstStyle/>
          <a:p>
            <a:r>
              <a:rPr lang="es-MX" b="1"/>
              <a:t>Domingo Faustino Sarmiento (1811-1888) </a:t>
            </a:r>
            <a:endParaRPr lang="en-US" b="1"/>
          </a:p>
        </p:txBody>
      </p:sp>
      <p:sp>
        <p:nvSpPr>
          <p:cNvPr id="5" name="CuadroTexto 4">
            <a:extLst>
              <a:ext uri="{FF2B5EF4-FFF2-40B4-BE49-F238E27FC236}">
                <a16:creationId xmlns:a16="http://schemas.microsoft.com/office/drawing/2014/main" id="{F82CE5AC-D2C5-03D9-DB10-2F507E278493}"/>
              </a:ext>
            </a:extLst>
          </p:cNvPr>
          <p:cNvSpPr txBox="1"/>
          <p:nvPr/>
        </p:nvSpPr>
        <p:spPr>
          <a:xfrm>
            <a:off x="1218883" y="1803400"/>
            <a:ext cx="4773956" cy="4267200"/>
          </a:xfrm>
          <a:prstGeom prst="rect">
            <a:avLst/>
          </a:prstGeom>
        </p:spPr>
        <p:txBody>
          <a:bodyPr vert="horz" lIns="91440" tIns="45720" rIns="91440" bIns="45720" rtlCol="0">
            <a:normAutofit/>
          </a:bodyPr>
          <a:lstStyle/>
          <a:p>
            <a:pPr marL="246888" indent="-246888">
              <a:lnSpc>
                <a:spcPct val="90000"/>
              </a:lnSpc>
              <a:spcBef>
                <a:spcPts val="1800"/>
              </a:spcBef>
              <a:buClr>
                <a:schemeClr val="tx1"/>
              </a:buClr>
              <a:buFont typeface="Arial" pitchFamily="34" charset="0"/>
              <a:buChar char="•"/>
            </a:pPr>
            <a:r>
              <a:rPr lang="en-US" sz="2000" dirty="0"/>
              <a:t>Domingo Faustino Sarmiento (San Juan, </a:t>
            </a:r>
            <a:r>
              <a:rPr lang="en-US" sz="2000" dirty="0" err="1"/>
              <a:t>Provincias</a:t>
            </a:r>
            <a:r>
              <a:rPr lang="en-US" sz="2000" dirty="0"/>
              <a:t> Unidas del Río de la Plata, 15 de </a:t>
            </a:r>
            <a:r>
              <a:rPr lang="en-US" sz="2000" dirty="0" err="1"/>
              <a:t>febrero</a:t>
            </a:r>
            <a:r>
              <a:rPr lang="en-US" sz="2000" dirty="0"/>
              <a:t> de 1811 – Asunción, Paraguay, 11 de </a:t>
            </a:r>
            <a:r>
              <a:rPr lang="en-US" sz="2000" dirty="0" err="1"/>
              <a:t>septiembre</a:t>
            </a:r>
            <a:r>
              <a:rPr lang="en-US" sz="2000" dirty="0"/>
              <a:t> de 1888) </a:t>
            </a:r>
            <a:r>
              <a:rPr lang="en-US" sz="2000" dirty="0" err="1"/>
              <a:t>fue</a:t>
            </a:r>
            <a:r>
              <a:rPr lang="en-US" sz="2000" dirty="0"/>
              <a:t> </a:t>
            </a:r>
            <a:r>
              <a:rPr lang="en-US" sz="2000" b="1" dirty="0" err="1"/>
              <a:t>político</a:t>
            </a:r>
            <a:r>
              <a:rPr lang="en-US" sz="2000" b="1" dirty="0"/>
              <a:t>, </a:t>
            </a:r>
            <a:r>
              <a:rPr lang="en-US" sz="2000" b="1" dirty="0" err="1"/>
              <a:t>escritor</a:t>
            </a:r>
            <a:r>
              <a:rPr lang="en-US" sz="2000" b="1" dirty="0"/>
              <a:t>, </a:t>
            </a:r>
            <a:r>
              <a:rPr lang="en-US" sz="2000" b="1" dirty="0" err="1"/>
              <a:t>docente</a:t>
            </a:r>
            <a:r>
              <a:rPr lang="en-US" sz="2000" b="1" dirty="0"/>
              <a:t>, </a:t>
            </a:r>
            <a:r>
              <a:rPr lang="en-US" sz="2000" b="1" dirty="0" err="1"/>
              <a:t>periodista</a:t>
            </a:r>
            <a:r>
              <a:rPr lang="en-US" sz="2000" b="1" dirty="0"/>
              <a:t>  y </a:t>
            </a:r>
            <a:r>
              <a:rPr lang="en-US" sz="2000" b="1" dirty="0" err="1"/>
              <a:t>militar</a:t>
            </a:r>
            <a:r>
              <a:rPr lang="en-US" sz="2000" b="1" dirty="0"/>
              <a:t> </a:t>
            </a:r>
            <a:r>
              <a:rPr lang="en-US" sz="2000" b="1" dirty="0" err="1"/>
              <a:t>argentino</a:t>
            </a:r>
            <a:r>
              <a:rPr lang="en-US" sz="2000" b="1" dirty="0"/>
              <a:t>.</a:t>
            </a:r>
            <a:endParaRPr lang="en-US" sz="2000" dirty="0"/>
          </a:p>
          <a:p>
            <a:pPr marL="246888" indent="-246888">
              <a:lnSpc>
                <a:spcPct val="90000"/>
              </a:lnSpc>
              <a:spcBef>
                <a:spcPts val="1800"/>
              </a:spcBef>
              <a:buClr>
                <a:schemeClr val="tx1"/>
              </a:buClr>
              <a:buFont typeface="Arial" pitchFamily="34" charset="0"/>
              <a:buChar char="•"/>
            </a:pPr>
            <a:r>
              <a:rPr lang="en-US" sz="2000" dirty="0" err="1"/>
              <a:t>Gobernador</a:t>
            </a:r>
            <a:r>
              <a:rPr lang="en-US" sz="2000" dirty="0"/>
              <a:t> de la Provincia de San Juan entre 1862 y 1864, </a:t>
            </a:r>
            <a:r>
              <a:rPr lang="en-US" sz="2000" dirty="0" err="1"/>
              <a:t>presidente</a:t>
            </a:r>
            <a:r>
              <a:rPr lang="en-US" sz="2000" dirty="0"/>
              <a:t> de la </a:t>
            </a:r>
            <a:r>
              <a:rPr lang="en-US" sz="2000" dirty="0" err="1"/>
              <a:t>Nación</a:t>
            </a:r>
            <a:r>
              <a:rPr lang="en-US" sz="2000" dirty="0"/>
              <a:t> Argentina entre 1868 y 1874, </a:t>
            </a:r>
            <a:r>
              <a:rPr lang="en-US" sz="2000" dirty="0" err="1"/>
              <a:t>Senador</a:t>
            </a:r>
            <a:r>
              <a:rPr lang="en-US" sz="2000" dirty="0"/>
              <a:t> Nacional </a:t>
            </a:r>
            <a:r>
              <a:rPr lang="en-US" sz="2000" dirty="0" err="1"/>
              <a:t>por</a:t>
            </a:r>
            <a:r>
              <a:rPr lang="en-US" sz="2000" dirty="0"/>
              <a:t> </a:t>
            </a:r>
            <a:r>
              <a:rPr lang="en-US" sz="2000" dirty="0" err="1"/>
              <a:t>su</a:t>
            </a:r>
            <a:r>
              <a:rPr lang="en-US" sz="2000" dirty="0"/>
              <a:t> Provincia entre 1874 y 1879 y Ministro del Interior de Argentina </a:t>
            </a:r>
            <a:r>
              <a:rPr lang="en-US" sz="2000" dirty="0" err="1"/>
              <a:t>en</a:t>
            </a:r>
            <a:r>
              <a:rPr lang="en-US" sz="2000" dirty="0"/>
              <a:t> 1879. </a:t>
            </a:r>
          </a:p>
        </p:txBody>
      </p:sp>
      <p:pic>
        <p:nvPicPr>
          <p:cNvPr id="4" name="Content Placeholder 3">
            <a:extLst>
              <a:ext uri="{FF2B5EF4-FFF2-40B4-BE49-F238E27FC236}">
                <a16:creationId xmlns:a16="http://schemas.microsoft.com/office/drawing/2014/main" id="{27C71D05-6593-4E46-9C2E-75FDD2E83F08}"/>
              </a:ext>
            </a:extLst>
          </p:cNvPr>
          <p:cNvPicPr>
            <a:picLocks noGrp="1" noChangeAspect="1"/>
          </p:cNvPicPr>
          <p:nvPr>
            <p:ph sz="half" idx="2"/>
          </p:nvPr>
        </p:nvPicPr>
        <p:blipFill>
          <a:blip r:embed="rId2"/>
          <a:srcRect r="-3" b="24064"/>
          <a:stretch>
            <a:fillRect/>
          </a:stretch>
        </p:blipFill>
        <p:spPr>
          <a:xfrm>
            <a:off x="6195986" y="1803400"/>
            <a:ext cx="4773956" cy="4267200"/>
          </a:xfrm>
          <a:prstGeom prst="rect">
            <a:avLst/>
          </a:prstGeom>
          <a:noFill/>
          <a:ln>
            <a:noFill/>
          </a:ln>
          <a:effectLst>
            <a:softEdge rad="112500"/>
          </a:effectLst>
        </p:spPr>
      </p:pic>
    </p:spTree>
    <p:extLst>
      <p:ext uri="{BB962C8B-B14F-4D97-AF65-F5344CB8AC3E}">
        <p14:creationId xmlns:p14="http://schemas.microsoft.com/office/powerpoint/2010/main" val="4093431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01924" y="691224"/>
            <a:ext cx="7643192" cy="864096"/>
          </a:xfrm>
        </p:spPr>
        <p:txBody>
          <a:bodyPr>
            <a:noAutofit/>
          </a:bodyPr>
          <a:lstStyle/>
          <a:p>
            <a:pPr algn="ctr"/>
            <a:r>
              <a:rPr lang="es-ES" sz="2800" b="1" i="1" dirty="0">
                <a:latin typeface="Garamond" panose="02020404030301010803" pitchFamily="18" charset="0"/>
              </a:rPr>
              <a:t>Facundo o civilización y barbarie en las pampas argentinas (1845) </a:t>
            </a:r>
          </a:p>
        </p:txBody>
      </p:sp>
      <p:sp>
        <p:nvSpPr>
          <p:cNvPr id="3" name="2 Marcador de contenido"/>
          <p:cNvSpPr>
            <a:spLocks noGrp="1"/>
          </p:cNvSpPr>
          <p:nvPr>
            <p:ph idx="1"/>
          </p:nvPr>
        </p:nvSpPr>
        <p:spPr>
          <a:xfrm>
            <a:off x="1557908" y="1771344"/>
            <a:ext cx="7787208" cy="5114040"/>
          </a:xfrm>
        </p:spPr>
        <p:txBody>
          <a:bodyPr>
            <a:normAutofit/>
          </a:bodyPr>
          <a:lstStyle/>
          <a:p>
            <a:pPr algn="just"/>
            <a:r>
              <a:rPr lang="es-AR" dirty="0">
                <a:latin typeface="Garamond" panose="02020404030301010803" pitchFamily="18" charset="0"/>
              </a:rPr>
              <a:t>Escrito en el exilio en Chile, el </a:t>
            </a:r>
            <a:r>
              <a:rPr lang="es-AR" i="1" dirty="0">
                <a:latin typeface="Garamond" panose="02020404030301010803" pitchFamily="18" charset="0"/>
              </a:rPr>
              <a:t>Facundo o Civilización y Barbarie en las pampas argentinas</a:t>
            </a:r>
            <a:r>
              <a:rPr lang="es-AR" dirty="0">
                <a:latin typeface="Garamond" panose="02020404030301010803" pitchFamily="18" charset="0"/>
              </a:rPr>
              <a:t> (1845) fue publicado por entregas en un periódico chileno. Es (o simula ser) una “biografía” de un caudillo, Facundo Quiroga.</a:t>
            </a:r>
          </a:p>
          <a:p>
            <a:pPr algn="just"/>
            <a:r>
              <a:rPr lang="es-AR" dirty="0">
                <a:latin typeface="Garamond" panose="02020404030301010803" pitchFamily="18" charset="0"/>
              </a:rPr>
              <a:t>Es una descripción de la vida social, cultural y política del país que tiene alcances sociológicos e históricos dado que ofrece una explicación sociológica (y antropológica/cultural) del país; su descripción se basa en el conflicto y la tensión entre las nociones de “civilización” y “barbarie”, personificadas respectivamente por los elementos y personajes urbanos y rurales, y los unitarios y federales como agentes de ese conflicto político. </a:t>
            </a:r>
            <a:endParaRPr lang="es-ES" dirty="0">
              <a:latin typeface="Garamond" panose="02020404030301010803" pitchFamily="18" charset="0"/>
            </a:endParaRPr>
          </a:p>
          <a:p>
            <a:endParaRPr lang="es-E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826" y="2276872"/>
            <a:ext cx="7092787" cy="936104"/>
          </a:xfrm>
        </p:spPr>
        <p:txBody>
          <a:bodyPr>
            <a:normAutofit fontScale="90000"/>
          </a:bodyPr>
          <a:lstStyle/>
          <a:p>
            <a:r>
              <a:rPr lang="es-ES" b="1" dirty="0">
                <a:latin typeface="Garamond" panose="02020404030301010803" pitchFamily="18" charset="0"/>
              </a:rPr>
              <a:t>Premisa nacional </a:t>
            </a:r>
            <a:r>
              <a:rPr lang="es-ES" b="1" dirty="0" err="1">
                <a:latin typeface="Garamond" panose="02020404030301010803" pitchFamily="18" charset="0"/>
              </a:rPr>
              <a:t>sarmientina</a:t>
            </a:r>
            <a:r>
              <a:rPr lang="es-ES" b="1" dirty="0">
                <a:latin typeface="Garamond" panose="02020404030301010803" pitchFamily="18" charset="0"/>
              </a:rPr>
              <a:t>: </a:t>
            </a:r>
            <a:br>
              <a:rPr lang="es-ES" b="1" dirty="0">
                <a:latin typeface="Garamond" panose="02020404030301010803" pitchFamily="18" charset="0"/>
              </a:rPr>
            </a:br>
            <a:r>
              <a:rPr lang="es-ES" b="1" dirty="0">
                <a:latin typeface="Garamond" panose="02020404030301010803" pitchFamily="18" charset="0"/>
              </a:rPr>
              <a:t>“</a:t>
            </a:r>
            <a:r>
              <a:rPr lang="es-ES" b="1" i="1" dirty="0" err="1">
                <a:latin typeface="Garamond" panose="02020404030301010803" pitchFamily="18" charset="0"/>
              </a:rPr>
              <a:t>To</a:t>
            </a:r>
            <a:r>
              <a:rPr lang="es-ES" b="1" i="1" dirty="0">
                <a:latin typeface="Garamond" panose="02020404030301010803" pitchFamily="18" charset="0"/>
              </a:rPr>
              <a:t> be </a:t>
            </a:r>
            <a:r>
              <a:rPr lang="es-ES" b="1" i="1" dirty="0" err="1">
                <a:latin typeface="Garamond" panose="02020404030301010803" pitchFamily="18" charset="0"/>
              </a:rPr>
              <a:t>or</a:t>
            </a:r>
            <a:r>
              <a:rPr lang="es-ES" b="1" i="1" dirty="0">
                <a:latin typeface="Garamond" panose="02020404030301010803" pitchFamily="18" charset="0"/>
              </a:rPr>
              <a:t> </a:t>
            </a:r>
            <a:r>
              <a:rPr lang="es-ES" b="1" i="1" dirty="0" err="1">
                <a:latin typeface="Garamond" panose="02020404030301010803" pitchFamily="18" charset="0"/>
              </a:rPr>
              <a:t>not</a:t>
            </a:r>
            <a:r>
              <a:rPr lang="es-ES" b="1" i="1" dirty="0">
                <a:latin typeface="Garamond" panose="02020404030301010803" pitchFamily="18" charset="0"/>
              </a:rPr>
              <a:t> </a:t>
            </a:r>
            <a:r>
              <a:rPr lang="es-ES" b="1" i="1" dirty="0" err="1">
                <a:latin typeface="Garamond" panose="02020404030301010803" pitchFamily="18" charset="0"/>
              </a:rPr>
              <a:t>to</a:t>
            </a:r>
            <a:r>
              <a:rPr lang="es-ES" b="1" i="1" dirty="0">
                <a:latin typeface="Garamond" panose="02020404030301010803" pitchFamily="18" charset="0"/>
              </a:rPr>
              <a:t> be</a:t>
            </a:r>
            <a:r>
              <a:rPr lang="es-ES" b="1" dirty="0">
                <a:latin typeface="Garamond" panose="02020404030301010803" pitchFamily="18" charset="0"/>
              </a:rPr>
              <a:t>…(a </a:t>
            </a:r>
            <a:r>
              <a:rPr lang="en-US" b="1" dirty="0">
                <a:latin typeface="Garamond" panose="02020404030301010803" pitchFamily="18" charset="0"/>
              </a:rPr>
              <a:t>savage</a:t>
            </a:r>
            <a:r>
              <a:rPr lang="es-ES" b="1" dirty="0">
                <a:latin typeface="Garamond" panose="02020404030301010803" pitchFamily="18" charset="0"/>
              </a:rPr>
              <a:t>)”</a:t>
            </a:r>
            <a:br>
              <a:rPr lang="es-MX" dirty="0">
                <a:latin typeface="Garamond" panose="02020404030301010803" pitchFamily="18" charset="0"/>
              </a:rPr>
            </a:br>
            <a:br>
              <a:rPr lang="es-MX" dirty="0">
                <a:latin typeface="Garamond" panose="02020404030301010803" pitchFamily="18" charset="0"/>
              </a:rPr>
            </a:br>
            <a:r>
              <a:rPr lang="es-MX" sz="2700" dirty="0">
                <a:latin typeface="Garamond" panose="02020404030301010803" pitchFamily="18" charset="0"/>
              </a:rPr>
              <a:t>“¿No habéis oído la palabra </a:t>
            </a:r>
            <a:r>
              <a:rPr lang="es-MX" sz="2700" i="1" dirty="0">
                <a:latin typeface="Garamond" panose="02020404030301010803" pitchFamily="18" charset="0"/>
              </a:rPr>
              <a:t>salvaje</a:t>
            </a:r>
            <a:r>
              <a:rPr lang="es-MX" sz="2700" dirty="0">
                <a:latin typeface="Garamond" panose="02020404030301010803" pitchFamily="18" charset="0"/>
              </a:rPr>
              <a:t>, que anda revoloteando sobre nuestras cabezas? De eso se trata: de ser o de no ser </a:t>
            </a:r>
            <a:r>
              <a:rPr lang="es-MX" sz="2700" i="1" dirty="0">
                <a:latin typeface="Garamond" panose="02020404030301010803" pitchFamily="18" charset="0"/>
              </a:rPr>
              <a:t>salvaje</a:t>
            </a:r>
            <a:r>
              <a:rPr lang="es-MX" sz="2700" dirty="0">
                <a:latin typeface="Garamond" panose="02020404030301010803" pitchFamily="18" charset="0"/>
              </a:rPr>
              <a:t>” (</a:t>
            </a:r>
            <a:r>
              <a:rPr lang="es-MX" sz="2700" i="1" dirty="0">
                <a:latin typeface="Garamond" panose="02020404030301010803" pitchFamily="18" charset="0"/>
              </a:rPr>
              <a:t>Facundo</a:t>
            </a:r>
            <a:r>
              <a:rPr lang="es-MX" sz="2700" dirty="0">
                <a:latin typeface="Garamond" panose="02020404030301010803" pitchFamily="18" charset="0"/>
              </a:rPr>
              <a:t> 13)</a:t>
            </a:r>
            <a:br>
              <a:rPr lang="es-ES" dirty="0">
                <a:latin typeface="Garamond" panose="02020404030301010803" pitchFamily="18" charset="0"/>
              </a:rPr>
            </a:br>
            <a:endParaRPr dirty="0"/>
          </a:p>
        </p:txBody>
      </p:sp>
      <p:sp>
        <p:nvSpPr>
          <p:cNvPr id="3" name="Content Placeholder 2"/>
          <p:cNvSpPr>
            <a:spLocks noGrp="1"/>
          </p:cNvSpPr>
          <p:nvPr>
            <p:ph idx="1"/>
          </p:nvPr>
        </p:nvSpPr>
        <p:spPr>
          <a:xfrm>
            <a:off x="506473" y="3210952"/>
            <a:ext cx="7391280" cy="3201392"/>
          </a:xfrm>
        </p:spPr>
        <p:txBody>
          <a:bodyPr/>
          <a:lstStyle/>
          <a:p>
            <a:r>
              <a:rPr dirty="0"/>
              <a:t>Sarmiento propone:</a:t>
            </a:r>
            <a:endParaRPr lang="es-CL" dirty="0"/>
          </a:p>
          <a:p>
            <a:pPr lvl="1"/>
            <a:r>
              <a:rPr dirty="0"/>
              <a:t>Que </a:t>
            </a:r>
            <a:r>
              <a:rPr dirty="0" err="1"/>
              <a:t>el</a:t>
            </a:r>
            <a:r>
              <a:rPr dirty="0"/>
              <a:t> </a:t>
            </a:r>
            <a:r>
              <a:rPr dirty="0" err="1"/>
              <a:t>progreso</a:t>
            </a:r>
            <a:r>
              <a:rPr dirty="0"/>
              <a:t> se </a:t>
            </a:r>
            <a:r>
              <a:rPr dirty="0" err="1"/>
              <a:t>asocia</a:t>
            </a:r>
            <a:r>
              <a:rPr dirty="0"/>
              <a:t> con Europa, la </a:t>
            </a:r>
            <a:r>
              <a:rPr dirty="0" err="1"/>
              <a:t>educación</a:t>
            </a:r>
            <a:r>
              <a:rPr dirty="0"/>
              <a:t> y la ciudad.</a:t>
            </a:r>
          </a:p>
          <a:p>
            <a:pPr lvl="1"/>
            <a:r>
              <a:rPr dirty="0"/>
              <a:t>Que la </a:t>
            </a:r>
            <a:r>
              <a:rPr dirty="0" err="1"/>
              <a:t>barbarie</a:t>
            </a:r>
            <a:r>
              <a:rPr dirty="0"/>
              <a:t> se </a:t>
            </a:r>
            <a:r>
              <a:rPr dirty="0" err="1"/>
              <a:t>encuentra</a:t>
            </a:r>
            <a:r>
              <a:rPr dirty="0"/>
              <a:t> </a:t>
            </a:r>
            <a:r>
              <a:rPr dirty="0" err="1"/>
              <a:t>en</a:t>
            </a:r>
            <a:r>
              <a:rPr dirty="0"/>
              <a:t> </a:t>
            </a:r>
            <a:r>
              <a:rPr dirty="0" err="1"/>
              <a:t>el</a:t>
            </a:r>
            <a:r>
              <a:rPr dirty="0"/>
              <a:t> campo, </a:t>
            </a:r>
            <a:r>
              <a:rPr dirty="0" err="1"/>
              <a:t>en</a:t>
            </a:r>
            <a:r>
              <a:rPr dirty="0"/>
              <a:t> </a:t>
            </a:r>
            <a:r>
              <a:rPr dirty="0" err="1"/>
              <a:t>los</a:t>
            </a:r>
            <a:r>
              <a:rPr dirty="0"/>
              <a:t> gauchos, caudillos e </a:t>
            </a:r>
            <a:r>
              <a:rPr dirty="0" err="1"/>
              <a:t>indígenas</a:t>
            </a:r>
            <a:r>
              <a:rPr dirty="0"/>
              <a:t>.</a:t>
            </a:r>
          </a:p>
          <a:p>
            <a:pPr lvl="1"/>
            <a:r>
              <a:rPr dirty="0"/>
              <a:t> Que para </a:t>
            </a:r>
            <a:r>
              <a:rPr dirty="0" err="1"/>
              <a:t>modernizar</a:t>
            </a:r>
            <a:r>
              <a:rPr dirty="0"/>
              <a:t> Argentina se </a:t>
            </a:r>
            <a:r>
              <a:rPr dirty="0" err="1"/>
              <a:t>debe</a:t>
            </a:r>
            <a:r>
              <a:rPr dirty="0"/>
              <a:t> </a:t>
            </a:r>
            <a:r>
              <a:rPr dirty="0" err="1"/>
              <a:t>erradicar</a:t>
            </a:r>
            <a:r>
              <a:rPr dirty="0"/>
              <a:t> la </a:t>
            </a:r>
            <a:r>
              <a:rPr dirty="0" err="1"/>
              <a:t>barbarie</a:t>
            </a:r>
            <a:r>
              <a:rPr dirty="0"/>
              <a:t> y </a:t>
            </a:r>
            <a:r>
              <a:rPr dirty="0" err="1"/>
              <a:t>adoptar</a:t>
            </a:r>
            <a:r>
              <a:rPr dirty="0"/>
              <a:t> </a:t>
            </a:r>
            <a:r>
              <a:rPr dirty="0" err="1"/>
              <a:t>el</a:t>
            </a:r>
            <a:r>
              <a:rPr dirty="0"/>
              <a:t> </a:t>
            </a:r>
            <a:r>
              <a:rPr dirty="0" err="1"/>
              <a:t>modelo</a:t>
            </a:r>
            <a:r>
              <a:rPr dirty="0"/>
              <a:t> </a:t>
            </a:r>
            <a:r>
              <a:rPr dirty="0" err="1"/>
              <a:t>europeo</a:t>
            </a:r>
            <a:r>
              <a:rPr dirty="0"/>
              <a:t>.</a:t>
            </a:r>
          </a:p>
        </p:txBody>
      </p:sp>
      <p:pic>
        <p:nvPicPr>
          <p:cNvPr id="4" name="Picture 2" descr="Facundo o Civilización i Barbarie en las Pampas argentinas / por Domingo F.  Sarmiento | Biblioteca Virtual">
            <a:extLst>
              <a:ext uri="{FF2B5EF4-FFF2-40B4-BE49-F238E27FC236}">
                <a16:creationId xmlns:a16="http://schemas.microsoft.com/office/drawing/2014/main" id="{C3F84E07-0BCA-76FF-EC51-9369BF29D1A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82644" y="592685"/>
            <a:ext cx="3502849" cy="5672630"/>
          </a:xfrm>
          <a:prstGeom prst="rect">
            <a:avLst/>
          </a:prstGeom>
          <a:solidFill>
            <a:srgbClr val="FFFFFF"/>
          </a:solid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Civilización vs. barbarie</a:t>
            </a:r>
          </a:p>
        </p:txBody>
      </p:sp>
      <p:sp>
        <p:nvSpPr>
          <p:cNvPr id="3" name="Content Placeholder 2"/>
          <p:cNvSpPr>
            <a:spLocks noGrp="1"/>
          </p:cNvSpPr>
          <p:nvPr>
            <p:ph idx="1"/>
          </p:nvPr>
        </p:nvSpPr>
        <p:spPr/>
        <p:txBody>
          <a:bodyPr>
            <a:normAutofit/>
          </a:bodyPr>
          <a:lstStyle/>
          <a:p>
            <a:r>
              <a:rPr dirty="0" err="1"/>
              <a:t>Civilización</a:t>
            </a:r>
            <a:r>
              <a:rPr dirty="0"/>
              <a:t>:</a:t>
            </a:r>
          </a:p>
          <a:p>
            <a:pPr lvl="1"/>
            <a:r>
              <a:rPr dirty="0"/>
              <a:t>Buenos Aires (ciudad, </a:t>
            </a:r>
            <a:r>
              <a:rPr dirty="0" err="1"/>
              <a:t>orden</a:t>
            </a:r>
            <a:r>
              <a:rPr dirty="0"/>
              <a:t>, </a:t>
            </a:r>
            <a:r>
              <a:rPr dirty="0" err="1"/>
              <a:t>educación</a:t>
            </a:r>
            <a:r>
              <a:rPr dirty="0"/>
              <a:t>)</a:t>
            </a:r>
          </a:p>
          <a:p>
            <a:pPr lvl="1"/>
            <a:r>
              <a:rPr dirty="0"/>
              <a:t>Progreso, </a:t>
            </a:r>
            <a:r>
              <a:rPr dirty="0" err="1"/>
              <a:t>industria</a:t>
            </a:r>
            <a:r>
              <a:rPr dirty="0"/>
              <a:t>, </a:t>
            </a:r>
            <a:r>
              <a:rPr dirty="0" err="1"/>
              <a:t>cultura</a:t>
            </a:r>
            <a:r>
              <a:rPr dirty="0"/>
              <a:t> </a:t>
            </a:r>
            <a:r>
              <a:rPr dirty="0" err="1"/>
              <a:t>europea</a:t>
            </a:r>
            <a:endParaRPr dirty="0"/>
          </a:p>
          <a:p>
            <a:pPr lvl="1"/>
            <a:r>
              <a:rPr dirty="0" err="1"/>
              <a:t>Rivadavia</a:t>
            </a:r>
            <a:r>
              <a:rPr dirty="0"/>
              <a:t>, </a:t>
            </a:r>
            <a:r>
              <a:rPr dirty="0" err="1"/>
              <a:t>ideales</a:t>
            </a:r>
            <a:r>
              <a:rPr dirty="0"/>
              <a:t> </a:t>
            </a:r>
            <a:r>
              <a:rPr dirty="0" err="1"/>
              <a:t>republicanos</a:t>
            </a:r>
            <a:endParaRPr dirty="0"/>
          </a:p>
          <a:p>
            <a:endParaRPr dirty="0"/>
          </a:p>
          <a:p>
            <a:r>
              <a:rPr dirty="0" err="1"/>
              <a:t>Barbarie</a:t>
            </a:r>
            <a:r>
              <a:rPr dirty="0"/>
              <a:t>:</a:t>
            </a:r>
          </a:p>
          <a:p>
            <a:pPr lvl="1"/>
            <a:r>
              <a:rPr dirty="0"/>
              <a:t>Campo (</a:t>
            </a:r>
            <a:r>
              <a:rPr dirty="0" err="1"/>
              <a:t>desorden</a:t>
            </a:r>
            <a:r>
              <a:rPr dirty="0"/>
              <a:t>, </a:t>
            </a:r>
            <a:r>
              <a:rPr dirty="0" err="1"/>
              <a:t>violencia</a:t>
            </a:r>
            <a:r>
              <a:rPr dirty="0"/>
              <a:t>, </a:t>
            </a:r>
            <a:r>
              <a:rPr dirty="0" err="1"/>
              <a:t>tradición</a:t>
            </a:r>
            <a:r>
              <a:rPr dirty="0"/>
              <a:t> oral)</a:t>
            </a:r>
          </a:p>
          <a:p>
            <a:pPr lvl="1"/>
            <a:r>
              <a:rPr dirty="0"/>
              <a:t>Gauchos, </a:t>
            </a:r>
            <a:r>
              <a:rPr dirty="0" err="1"/>
              <a:t>indios</a:t>
            </a:r>
            <a:r>
              <a:rPr dirty="0"/>
              <a:t>, </a:t>
            </a:r>
            <a:r>
              <a:rPr dirty="0" err="1"/>
              <a:t>montoneras</a:t>
            </a:r>
            <a:endParaRPr dirty="0"/>
          </a:p>
          <a:p>
            <a:pPr lvl="1"/>
            <a:r>
              <a:rPr dirty="0"/>
              <a:t>Rosas, caudillismo, </a:t>
            </a:r>
            <a:r>
              <a:rPr dirty="0" err="1"/>
              <a:t>violencia</a:t>
            </a:r>
            <a:endParaRPr dirty="0"/>
          </a:p>
        </p:txBody>
      </p:sp>
      <p:pic>
        <p:nvPicPr>
          <p:cNvPr id="4" name="Picture 2" descr="Facundo o Civilización i Barbarie en las Pampas argentinas / por Domingo F.  Sarmiento | Biblioteca Virtual">
            <a:extLst>
              <a:ext uri="{FF2B5EF4-FFF2-40B4-BE49-F238E27FC236}">
                <a16:creationId xmlns:a16="http://schemas.microsoft.com/office/drawing/2014/main" id="{E48F55BE-3E9F-6AFB-A0FA-AB169691D65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82644" y="592685"/>
            <a:ext cx="3502849" cy="5672630"/>
          </a:xfrm>
          <a:prstGeom prst="rect">
            <a:avLst/>
          </a:prstGeom>
          <a:solidFill>
            <a:srgbClr val="FFFFFF"/>
          </a:solid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79612" y="267494"/>
            <a:ext cx="8229600" cy="353194"/>
          </a:xfrm>
        </p:spPr>
        <p:txBody>
          <a:bodyPr>
            <a:normAutofit fontScale="90000"/>
          </a:bodyPr>
          <a:lstStyle/>
          <a:p>
            <a:endParaRPr lang="es-ES" dirty="0"/>
          </a:p>
        </p:txBody>
      </p:sp>
      <p:sp>
        <p:nvSpPr>
          <p:cNvPr id="3" name="2 Marcador de contenido"/>
          <p:cNvSpPr>
            <a:spLocks noGrp="1"/>
          </p:cNvSpPr>
          <p:nvPr>
            <p:ph idx="1"/>
          </p:nvPr>
        </p:nvSpPr>
        <p:spPr>
          <a:xfrm>
            <a:off x="1979612" y="1340768"/>
            <a:ext cx="8229600" cy="5114040"/>
          </a:xfrm>
        </p:spPr>
        <p:txBody>
          <a:bodyPr>
            <a:normAutofit/>
          </a:bodyPr>
          <a:lstStyle/>
          <a:p>
            <a:pPr lvl="0">
              <a:buFont typeface="Wingdings" panose="05000000000000000000" pitchFamily="2" charset="2"/>
              <a:buChar char="q"/>
            </a:pPr>
            <a:r>
              <a:rPr lang="es-AR" i="1" dirty="0">
                <a:latin typeface="Garamond" panose="02020404030301010803" pitchFamily="18" charset="0"/>
              </a:rPr>
              <a:t>El Facundo</a:t>
            </a:r>
            <a:r>
              <a:rPr lang="es-AR" dirty="0">
                <a:latin typeface="Garamond" panose="02020404030301010803" pitchFamily="18" charset="0"/>
              </a:rPr>
              <a:t> se halla atravesado por </a:t>
            </a:r>
            <a:r>
              <a:rPr lang="es-AR" b="1" u="sng" dirty="0">
                <a:latin typeface="Garamond" panose="02020404030301010803" pitchFamily="18" charset="0"/>
              </a:rPr>
              <a:t>dicotomías</a:t>
            </a:r>
            <a:r>
              <a:rPr lang="es-AR" dirty="0">
                <a:latin typeface="Garamond" panose="02020404030301010803" pitchFamily="18" charset="0"/>
              </a:rPr>
              <a:t> que funcionan y se articulan como </a:t>
            </a:r>
            <a:r>
              <a:rPr lang="es-AR" b="1" dirty="0">
                <a:latin typeface="Garamond" panose="02020404030301010803" pitchFamily="18" charset="0"/>
              </a:rPr>
              <a:t>síntoma</a:t>
            </a:r>
            <a:r>
              <a:rPr lang="es-AR" dirty="0">
                <a:latin typeface="Garamond" panose="02020404030301010803" pitchFamily="18" charset="0"/>
              </a:rPr>
              <a:t> de la crisis nacional: </a:t>
            </a:r>
          </a:p>
          <a:p>
            <a:pPr marL="578358" indent="-514350">
              <a:buFont typeface="+mj-lt"/>
              <a:buAutoNum type="arabicPeriod"/>
            </a:pPr>
            <a:r>
              <a:rPr lang="es-AR" dirty="0">
                <a:latin typeface="Garamond" panose="02020404030301010803" pitchFamily="18" charset="0"/>
              </a:rPr>
              <a:t>la barbarie y lo civilizado, </a:t>
            </a:r>
          </a:p>
          <a:p>
            <a:pPr marL="578358" indent="-514350">
              <a:buFont typeface="+mj-lt"/>
              <a:buAutoNum type="arabicPeriod"/>
            </a:pPr>
            <a:r>
              <a:rPr lang="es-AR" dirty="0">
                <a:latin typeface="Garamond" panose="02020404030301010803" pitchFamily="18" charset="0"/>
              </a:rPr>
              <a:t>el campo versus la ciudad, </a:t>
            </a:r>
          </a:p>
          <a:p>
            <a:pPr marL="578358" indent="-514350">
              <a:buFont typeface="+mj-lt"/>
              <a:buAutoNum type="arabicPeriod"/>
            </a:pPr>
            <a:r>
              <a:rPr lang="es-AR" dirty="0">
                <a:latin typeface="Garamond" panose="02020404030301010803" pitchFamily="18" charset="0"/>
              </a:rPr>
              <a:t>el gaucho contra el magistrado letrado, </a:t>
            </a:r>
          </a:p>
          <a:p>
            <a:pPr marL="578358" indent="-514350">
              <a:buFont typeface="+mj-lt"/>
              <a:buAutoNum type="arabicPeriod"/>
            </a:pPr>
            <a:r>
              <a:rPr lang="es-AR" dirty="0">
                <a:latin typeface="Garamond" panose="02020404030301010803" pitchFamily="18" charset="0"/>
              </a:rPr>
              <a:t>los unitarios contra los federales, </a:t>
            </a:r>
          </a:p>
          <a:p>
            <a:pPr marL="578358" indent="-514350">
              <a:buFont typeface="+mj-lt"/>
              <a:buAutoNum type="arabicPeriod"/>
            </a:pPr>
            <a:r>
              <a:rPr lang="es-AR" dirty="0">
                <a:latin typeface="Garamond" panose="02020404030301010803" pitchFamily="18" charset="0"/>
              </a:rPr>
              <a:t>la letra y la ley contra la guerra y la sangre, y el caudillismo del interior, etc.</a:t>
            </a:r>
            <a:endParaRPr lang="es-ES" dirty="0">
              <a:latin typeface="Garamond" panose="02020404030301010803" pitchFamily="18" charset="0"/>
            </a:endParaRPr>
          </a:p>
          <a:p>
            <a:endParaRPr lang="es-E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6D8786-1E41-31C3-EB77-149581FA1040}"/>
              </a:ext>
            </a:extLst>
          </p:cNvPr>
          <p:cNvSpPr>
            <a:spLocks noGrp="1"/>
          </p:cNvSpPr>
          <p:nvPr>
            <p:ph type="title"/>
          </p:nvPr>
        </p:nvSpPr>
        <p:spPr/>
        <p:txBody>
          <a:bodyPr/>
          <a:lstStyle/>
          <a:p>
            <a:endParaRPr lang="es-CL" dirty="0"/>
          </a:p>
        </p:txBody>
      </p:sp>
      <p:sp>
        <p:nvSpPr>
          <p:cNvPr id="4" name="Content Placeholder 2">
            <a:extLst>
              <a:ext uri="{FF2B5EF4-FFF2-40B4-BE49-F238E27FC236}">
                <a16:creationId xmlns:a16="http://schemas.microsoft.com/office/drawing/2014/main" id="{ABB42180-0E64-BEB7-F89A-05C7642A0323}"/>
              </a:ext>
            </a:extLst>
          </p:cNvPr>
          <p:cNvSpPr>
            <a:spLocks noGrp="1"/>
          </p:cNvSpPr>
          <p:nvPr>
            <p:ph idx="1"/>
          </p:nvPr>
        </p:nvSpPr>
        <p:spPr>
          <a:xfrm>
            <a:off x="1219200" y="1803400"/>
            <a:ext cx="9750425" cy="4267200"/>
          </a:xfrm>
        </p:spPr>
        <p:txBody>
          <a:bodyPr>
            <a:normAutofit/>
          </a:bodyPr>
          <a:lstStyle/>
          <a:p>
            <a:pPr algn="just">
              <a:buFont typeface="Wingdings" panose="05000000000000000000" pitchFamily="2" charset="2"/>
              <a:buChar char="q"/>
            </a:pPr>
            <a:r>
              <a:rPr lang="es-ES" sz="2400">
                <a:latin typeface="Garamond" panose="02020404030301010803" pitchFamily="18" charset="0"/>
              </a:rPr>
              <a:t>“Para Sarmiento existe un mal que aqueja no sólo a la Argentina sino a América toda; un mal que ya no podrá depender únicamente de las relaciones de determinismo natural que, en el Facundo, implicaban los accidentes exteriores del suelo. En parte, estos males están asociados al atraso de las naciones independientes que integran América, pero el componente esencial que determina el atraso es la mentalidad americana producto de la mezcla de sangres, de la mezcal racial. Se trata de naciones que carecen de unidad y de consistencia, tanto administrativo-legal como racial” (Solodkow, “Racismo y nación” 97-98) </a:t>
            </a:r>
            <a:endParaRPr lang="en-US" sz="2400" dirty="0">
              <a:latin typeface="Garamond" panose="02020404030301010803" pitchFamily="18" charset="0"/>
            </a:endParaRPr>
          </a:p>
        </p:txBody>
      </p:sp>
    </p:spTree>
    <p:extLst>
      <p:ext uri="{BB962C8B-B14F-4D97-AF65-F5344CB8AC3E}">
        <p14:creationId xmlns:p14="http://schemas.microsoft.com/office/powerpoint/2010/main" val="66623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895C8C-E70A-7A5D-991F-6F0C54D00F02}"/>
              </a:ext>
            </a:extLst>
          </p:cNvPr>
          <p:cNvSpPr>
            <a:spLocks noGrp="1"/>
          </p:cNvSpPr>
          <p:nvPr>
            <p:ph type="title"/>
          </p:nvPr>
        </p:nvSpPr>
        <p:spPr>
          <a:xfrm>
            <a:off x="1218883" y="431800"/>
            <a:ext cx="9751060" cy="1168400"/>
          </a:xfrm>
        </p:spPr>
        <p:txBody>
          <a:bodyPr vert="horz" lIns="91416" tIns="45708" rIns="91416" bIns="45708" rtlCol="0" anchor="b">
            <a:normAutofit/>
          </a:bodyPr>
          <a:lstStyle/>
          <a:p>
            <a:r>
              <a:rPr lang="en-US" dirty="0"/>
              <a:t>La </a:t>
            </a:r>
            <a:r>
              <a:rPr lang="en-US" dirty="0" err="1"/>
              <a:t>Quintrala</a:t>
            </a:r>
            <a:r>
              <a:rPr lang="en-US" dirty="0"/>
              <a:t>, la bruja </a:t>
            </a:r>
            <a:r>
              <a:rPr lang="en-US" dirty="0" err="1"/>
              <a:t>chilena</a:t>
            </a:r>
            <a:endParaRPr lang="en-US" dirty="0"/>
          </a:p>
        </p:txBody>
      </p:sp>
      <p:pic>
        <p:nvPicPr>
          <p:cNvPr id="12290" name="Picture 2" descr="Imagen">
            <a:extLst>
              <a:ext uri="{FF2B5EF4-FFF2-40B4-BE49-F238E27FC236}">
                <a16:creationId xmlns:a16="http://schemas.microsoft.com/office/drawing/2014/main" id="{B471BA43-6724-D48C-4C94-E3A67DF2BC6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2492" r="1" b="14993"/>
          <a:stretch/>
        </p:blipFill>
        <p:spPr bwMode="auto">
          <a:xfrm>
            <a:off x="1218883" y="1803400"/>
            <a:ext cx="9751060" cy="4267200"/>
          </a:xfrm>
          <a:prstGeom prst="rect">
            <a:avLst/>
          </a:prstGeom>
          <a:solidFill>
            <a:srgbClr val="FFFFFF"/>
          </a:solidFill>
        </p:spPr>
      </p:pic>
    </p:spTree>
    <p:extLst>
      <p:ext uri="{BB962C8B-B14F-4D97-AF65-F5344CB8AC3E}">
        <p14:creationId xmlns:p14="http://schemas.microsoft.com/office/powerpoint/2010/main" val="221565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4" name="Title 1">
            <a:extLst>
              <a:ext uri="{FF2B5EF4-FFF2-40B4-BE49-F238E27FC236}">
                <a16:creationId xmlns:a16="http://schemas.microsoft.com/office/drawing/2014/main" id="{35706ED6-029F-4AAF-2358-8CCB87920A42}"/>
              </a:ext>
            </a:extLst>
          </p:cNvPr>
          <p:cNvSpPr>
            <a:spLocks noGrp="1"/>
          </p:cNvSpPr>
          <p:nvPr>
            <p:ph type="title"/>
          </p:nvPr>
        </p:nvSpPr>
        <p:spPr>
          <a:xfrm>
            <a:off x="1218883" y="431800"/>
            <a:ext cx="9751060" cy="1168400"/>
          </a:xfrm>
        </p:spPr>
        <p:txBody>
          <a:bodyPr/>
          <a:lstStyle/>
          <a:p>
            <a:r>
              <a:rPr lang="en-US" sz="3200" b="1" kern="1200" dirty="0" err="1">
                <a:solidFill>
                  <a:schemeClr val="tx1"/>
                </a:solidFill>
                <a:latin typeface="+mj-lt"/>
                <a:ea typeface="+mj-ea"/>
                <a:cs typeface="+mj-cs"/>
              </a:rPr>
              <a:t>Versiones</a:t>
            </a:r>
            <a:r>
              <a:rPr lang="en-US" sz="3200" b="1" kern="1200" dirty="0">
                <a:solidFill>
                  <a:schemeClr val="tx1"/>
                </a:solidFill>
                <a:latin typeface="+mj-lt"/>
                <a:ea typeface="+mj-ea"/>
                <a:cs typeface="+mj-cs"/>
              </a:rPr>
              <a:t> de la </a:t>
            </a:r>
            <a:r>
              <a:rPr lang="en-US" sz="3200" b="1" kern="1200" dirty="0" err="1">
                <a:solidFill>
                  <a:schemeClr val="tx1"/>
                </a:solidFill>
                <a:latin typeface="+mj-lt"/>
                <a:ea typeface="+mj-ea"/>
                <a:cs typeface="+mj-cs"/>
              </a:rPr>
              <a:t>Quintrala</a:t>
            </a:r>
            <a:br>
              <a:rPr lang="en-US" sz="4800" b="1" dirty="0">
                <a:latin typeface="+mj-lt"/>
                <a:ea typeface="+mj-ea"/>
                <a:cs typeface="+mj-cs"/>
              </a:rPr>
            </a:br>
            <a:endParaRPr lang="en-US" dirty="0"/>
          </a:p>
        </p:txBody>
      </p:sp>
      <p:sp>
        <p:nvSpPr>
          <p:cNvPr id="13323" name="Text Placeholder 3">
            <a:extLst>
              <a:ext uri="{FF2B5EF4-FFF2-40B4-BE49-F238E27FC236}">
                <a16:creationId xmlns:a16="http://schemas.microsoft.com/office/drawing/2014/main" id="{6D5B6D11-D07E-4E34-0B9E-EB84B731301E}"/>
              </a:ext>
            </a:extLst>
          </p:cNvPr>
          <p:cNvSpPr>
            <a:spLocks noGrp="1"/>
          </p:cNvSpPr>
          <p:nvPr>
            <p:ph type="body" sz="half" idx="2"/>
          </p:nvPr>
        </p:nvSpPr>
        <p:spPr>
          <a:xfrm>
            <a:off x="8125883" y="1803400"/>
            <a:ext cx="2844060" cy="4267201"/>
          </a:xfrm>
        </p:spPr>
        <p:txBody>
          <a:bodyPr/>
          <a:lstStyle/>
          <a:p>
            <a:endParaRPr lang="en-US"/>
          </a:p>
        </p:txBody>
      </p:sp>
      <p:sp>
        <p:nvSpPr>
          <p:cNvPr id="4" name="TextBox 3">
            <a:extLst>
              <a:ext uri="{FF2B5EF4-FFF2-40B4-BE49-F238E27FC236}">
                <a16:creationId xmlns:a16="http://schemas.microsoft.com/office/drawing/2014/main" id="{AC7625BF-FF7F-D802-5FA3-4DB8A24414E2}"/>
              </a:ext>
            </a:extLst>
          </p:cNvPr>
          <p:cNvSpPr txBox="1"/>
          <p:nvPr/>
        </p:nvSpPr>
        <p:spPr>
          <a:xfrm>
            <a:off x="1218883" y="3868144"/>
            <a:ext cx="3130383" cy="1114017"/>
          </a:xfrm>
          <a:prstGeom prst="rect">
            <a:avLst/>
          </a:prstGeom>
        </p:spPr>
        <p:txBody>
          <a:bodyPr vert="horz" lIns="91416" tIns="45708" rIns="91416" bIns="45708" rtlCol="0" anchor="b">
            <a:normAutofit/>
          </a:bodyPr>
          <a:lstStyle/>
          <a:p>
            <a:pPr defTabSz="566928">
              <a:lnSpc>
                <a:spcPct val="90000"/>
              </a:lnSpc>
              <a:spcBef>
                <a:spcPct val="0"/>
              </a:spcBef>
              <a:spcAft>
                <a:spcPts val="372"/>
              </a:spcAft>
            </a:pPr>
            <a:endParaRPr lang="en-US" sz="4799" b="1" dirty="0">
              <a:latin typeface="+mj-lt"/>
              <a:ea typeface="+mj-ea"/>
              <a:cs typeface="+mj-cs"/>
            </a:endParaRPr>
          </a:p>
        </p:txBody>
      </p:sp>
      <p:pic>
        <p:nvPicPr>
          <p:cNvPr id="13316" name="Picture 4" descr="V-El espíritu de la Quintrala | JulioSuarezAnturi">
            <a:extLst>
              <a:ext uri="{FF2B5EF4-FFF2-40B4-BE49-F238E27FC236}">
                <a16:creationId xmlns:a16="http://schemas.microsoft.com/office/drawing/2014/main" id="{349BC53E-F2E0-7202-BFAE-CFD7E799FE9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7781" y="1196752"/>
            <a:ext cx="2360301" cy="2824829"/>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La Quintrala» regresa a TVN a 30 años de su estreno | ADN Radio">
            <a:extLst>
              <a:ext uri="{FF2B5EF4-FFF2-40B4-BE49-F238E27FC236}">
                <a16:creationId xmlns:a16="http://schemas.microsoft.com/office/drawing/2014/main" id="{4289FCEC-A4A8-75B9-CCF3-D80370787DE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5820" y="4208382"/>
            <a:ext cx="2007126" cy="221781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La Quintrala">
            <a:extLst>
              <a:ext uri="{FF2B5EF4-FFF2-40B4-BE49-F238E27FC236}">
                <a16:creationId xmlns:a16="http://schemas.microsoft.com/office/drawing/2014/main" id="{7CF64030-5ED9-D17C-B3E9-5A627F1874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731" r="16959"/>
          <a:stretch/>
        </p:blipFill>
        <p:spPr bwMode="auto">
          <a:xfrm>
            <a:off x="5750180" y="1596008"/>
            <a:ext cx="1834157" cy="272494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5CCE036F-909B-A032-12B2-D86A52724A1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8963" r="1" b="8964"/>
          <a:stretch/>
        </p:blipFill>
        <p:spPr bwMode="auto">
          <a:xfrm>
            <a:off x="7777792" y="894420"/>
            <a:ext cx="3829330" cy="50691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a Quintrala">
            <a:extLst>
              <a:ext uri="{FF2B5EF4-FFF2-40B4-BE49-F238E27FC236}">
                <a16:creationId xmlns:a16="http://schemas.microsoft.com/office/drawing/2014/main" id="{C260CF14-8847-F89C-C0F8-D32F0D91902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 b="6094"/>
          <a:stretch/>
        </p:blipFill>
        <p:spPr bwMode="auto">
          <a:xfrm>
            <a:off x="3321583" y="2609166"/>
            <a:ext cx="2190554" cy="2917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572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A magnificent painting by John Singer Sergeant of Lady Macbeth, as played by Ellen Terry; she wears a resplendent green dress and is on the cusp of crowning herself.">
            <a:extLst>
              <a:ext uri="{FF2B5EF4-FFF2-40B4-BE49-F238E27FC236}">
                <a16:creationId xmlns:a16="http://schemas.microsoft.com/office/drawing/2014/main" id="{A8BC8686-F9D0-0E9F-E38D-EC5C3A1E3F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7425"/>
          <a:stretch/>
        </p:blipFill>
        <p:spPr bwMode="auto">
          <a:xfrm>
            <a:off x="20" y="903"/>
            <a:ext cx="2969671" cy="33823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ve">
            <a:extLst>
              <a:ext uri="{FF2B5EF4-FFF2-40B4-BE49-F238E27FC236}">
                <a16:creationId xmlns:a16="http://schemas.microsoft.com/office/drawing/2014/main" id="{AE7612F2-DB51-F7E6-2438-138D4761AC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760" r="-2" b="44250"/>
          <a:stretch/>
        </p:blipFill>
        <p:spPr bwMode="auto">
          <a:xfrm>
            <a:off x="3072156" y="903"/>
            <a:ext cx="2969691" cy="33823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0E3E5E1-D237-2104-DDB4-44D8207B4C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090" r="1" b="26572"/>
          <a:stretch/>
        </p:blipFill>
        <p:spPr bwMode="auto">
          <a:xfrm>
            <a:off x="6144308" y="903"/>
            <a:ext cx="2971026" cy="33823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undefined">
            <a:extLst>
              <a:ext uri="{FF2B5EF4-FFF2-40B4-BE49-F238E27FC236}">
                <a16:creationId xmlns:a16="http://schemas.microsoft.com/office/drawing/2014/main" id="{B9A34E03-8C45-7937-7AAF-7736FCCD94A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 b="1809"/>
          <a:stretch/>
        </p:blipFill>
        <p:spPr bwMode="auto">
          <a:xfrm>
            <a:off x="9217798" y="903"/>
            <a:ext cx="2971026" cy="33823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26EB3745-2F6F-A63E-F1AF-B29980AACE5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4698" b="42762"/>
          <a:stretch/>
        </p:blipFill>
        <p:spPr bwMode="auto">
          <a:xfrm>
            <a:off x="-1018" y="3474708"/>
            <a:ext cx="6042864" cy="338239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9CF089FF-1784-6B33-1840-916C9A0084AF}"/>
              </a:ext>
            </a:extLst>
          </p:cNvPr>
          <p:cNvSpPr>
            <a:spLocks noGrp="1"/>
          </p:cNvSpPr>
          <p:nvPr>
            <p:ph type="title"/>
          </p:nvPr>
        </p:nvSpPr>
        <p:spPr>
          <a:xfrm>
            <a:off x="6489962" y="3799176"/>
            <a:ext cx="5192395" cy="636958"/>
          </a:xfrm>
        </p:spPr>
        <p:txBody>
          <a:bodyPr>
            <a:normAutofit/>
          </a:bodyPr>
          <a:lstStyle/>
          <a:p>
            <a:endParaRPr lang="es-CL" sz="3199">
              <a:solidFill>
                <a:srgbClr val="FFFFFF"/>
              </a:solidFill>
            </a:endParaRPr>
          </a:p>
        </p:txBody>
      </p:sp>
      <p:sp>
        <p:nvSpPr>
          <p:cNvPr id="3" name="Marcador de contenido 2">
            <a:extLst>
              <a:ext uri="{FF2B5EF4-FFF2-40B4-BE49-F238E27FC236}">
                <a16:creationId xmlns:a16="http://schemas.microsoft.com/office/drawing/2014/main" id="{ED6F19B6-C025-FB0A-FAB8-5BB7C737E5D6}"/>
              </a:ext>
            </a:extLst>
          </p:cNvPr>
          <p:cNvSpPr>
            <a:spLocks noGrp="1"/>
          </p:cNvSpPr>
          <p:nvPr>
            <p:ph idx="1"/>
          </p:nvPr>
        </p:nvSpPr>
        <p:spPr>
          <a:xfrm>
            <a:off x="6477960" y="4510303"/>
            <a:ext cx="5365212" cy="1758274"/>
          </a:xfrm>
        </p:spPr>
        <p:txBody>
          <a:bodyPr>
            <a:normAutofit/>
          </a:bodyPr>
          <a:lstStyle/>
          <a:p>
            <a:endParaRPr lang="es-CL" sz="1799">
              <a:solidFill>
                <a:srgbClr val="FFFFFF"/>
              </a:solidFill>
            </a:endParaRPr>
          </a:p>
        </p:txBody>
      </p:sp>
      <p:pic>
        <p:nvPicPr>
          <p:cNvPr id="1030" name="Picture 6" descr="Queen Mary I">
            <a:extLst>
              <a:ext uri="{FF2B5EF4-FFF2-40B4-BE49-F238E27FC236}">
                <a16:creationId xmlns:a16="http://schemas.microsoft.com/office/drawing/2014/main" id="{87B0599E-C4E9-63F3-0711-664AB1F888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62704" y="3502548"/>
            <a:ext cx="6023452" cy="338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93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49330749 luis-ruiz-tagle-paginas-brillantes-de-la-historia-08-la-quintrala">
            <a:extLst>
              <a:ext uri="{FF2B5EF4-FFF2-40B4-BE49-F238E27FC236}">
                <a16:creationId xmlns:a16="http://schemas.microsoft.com/office/drawing/2014/main" id="{07A9622E-B66D-58DC-31A7-0346D08A00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220"/>
          <a:stretch/>
        </p:blipFill>
        <p:spPr bwMode="auto">
          <a:xfrm>
            <a:off x="7362160" y="876"/>
            <a:ext cx="4826665" cy="6856213"/>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rgbClr val="FFFFFF"/>
                </a:solidFill>
              </a14:hiddenFill>
            </a:ext>
          </a:extLst>
        </p:spPr>
      </p:pic>
      <p:pic>
        <p:nvPicPr>
          <p:cNvPr id="7172" name="Picture 4" descr="49330749 luis-ruiz-tagle-paginas-brillantes-de-la-historia-08-la-quintrala">
            <a:extLst>
              <a:ext uri="{FF2B5EF4-FFF2-40B4-BE49-F238E27FC236}">
                <a16:creationId xmlns:a16="http://schemas.microsoft.com/office/drawing/2014/main" id="{996B8DBF-50A8-92C4-045E-00C2A1B7DF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59"/>
          <a:stretch/>
        </p:blipFill>
        <p:spPr bwMode="auto">
          <a:xfrm>
            <a:off x="3118547" y="911"/>
            <a:ext cx="4964997" cy="6856213"/>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4DC5AF3E-E528-1E85-2823-793B9DAC322E}"/>
              </a:ext>
            </a:extLst>
          </p:cNvPr>
          <p:cNvSpPr>
            <a:spLocks noGrp="1"/>
          </p:cNvSpPr>
          <p:nvPr>
            <p:ph type="title"/>
          </p:nvPr>
        </p:nvSpPr>
        <p:spPr>
          <a:xfrm>
            <a:off x="447939" y="681754"/>
            <a:ext cx="2803774" cy="1325218"/>
          </a:xfrm>
        </p:spPr>
        <p:txBody>
          <a:bodyPr anchor="ctr">
            <a:normAutofit fontScale="90000"/>
          </a:bodyPr>
          <a:lstStyle/>
          <a:p>
            <a:r>
              <a:rPr lang="es-CL" sz="2799" b="1" dirty="0"/>
              <a:t>Catalina de los Ríos </a:t>
            </a:r>
            <a:r>
              <a:rPr lang="es-CL" sz="2799" b="1" dirty="0" err="1"/>
              <a:t>Lisperguer</a:t>
            </a:r>
            <a:r>
              <a:rPr lang="es-CL" sz="2799" b="1" dirty="0"/>
              <a:t>  (1604 - 1665</a:t>
            </a:r>
            <a:r>
              <a:rPr lang="es-CL" sz="2799" dirty="0"/>
              <a:t>)</a:t>
            </a:r>
          </a:p>
        </p:txBody>
      </p:sp>
      <p:sp>
        <p:nvSpPr>
          <p:cNvPr id="3" name="Marcador de contenido 2">
            <a:extLst>
              <a:ext uri="{FF2B5EF4-FFF2-40B4-BE49-F238E27FC236}">
                <a16:creationId xmlns:a16="http://schemas.microsoft.com/office/drawing/2014/main" id="{007473CC-33C8-9EC1-DF39-F40DDA1EED0F}"/>
              </a:ext>
            </a:extLst>
          </p:cNvPr>
          <p:cNvSpPr>
            <a:spLocks noGrp="1"/>
          </p:cNvSpPr>
          <p:nvPr>
            <p:ph idx="1"/>
          </p:nvPr>
        </p:nvSpPr>
        <p:spPr>
          <a:xfrm>
            <a:off x="447939" y="2258476"/>
            <a:ext cx="2803774" cy="3917771"/>
          </a:xfrm>
        </p:spPr>
        <p:txBody>
          <a:bodyPr>
            <a:normAutofit/>
          </a:bodyPr>
          <a:lstStyle/>
          <a:p>
            <a:r>
              <a:rPr lang="en-US" sz="1799" dirty="0" err="1"/>
              <a:t>Hacendada</a:t>
            </a:r>
            <a:r>
              <a:rPr lang="en-US" sz="1799" dirty="0"/>
              <a:t> y </a:t>
            </a:r>
            <a:r>
              <a:rPr lang="en-US" sz="1799" dirty="0" err="1"/>
              <a:t>encomendera</a:t>
            </a:r>
            <a:r>
              <a:rPr lang="en-US" sz="1799" dirty="0"/>
              <a:t> criolla, </a:t>
            </a:r>
            <a:r>
              <a:rPr lang="en-US" sz="1799" dirty="0" err="1"/>
              <a:t>perteneciente</a:t>
            </a:r>
            <a:r>
              <a:rPr lang="en-US" sz="1799" dirty="0"/>
              <a:t> a </a:t>
            </a:r>
            <a:r>
              <a:rPr lang="en-US" sz="1799" dirty="0" err="1"/>
              <a:t>una</a:t>
            </a:r>
            <a:r>
              <a:rPr lang="en-US" sz="1799" dirty="0"/>
              <a:t> de las </a:t>
            </a:r>
            <a:r>
              <a:rPr lang="en-US" sz="1799" dirty="0" err="1"/>
              <a:t>familias</a:t>
            </a:r>
            <a:r>
              <a:rPr lang="en-US" sz="1799" dirty="0"/>
              <a:t> </a:t>
            </a:r>
            <a:r>
              <a:rPr lang="en-US" sz="1799" dirty="0" err="1"/>
              <a:t>más</a:t>
            </a:r>
            <a:r>
              <a:rPr lang="en-US" sz="1799" dirty="0"/>
              <a:t> </a:t>
            </a:r>
            <a:r>
              <a:rPr lang="en-US" sz="1799" dirty="0" err="1"/>
              <a:t>prominentes</a:t>
            </a:r>
            <a:r>
              <a:rPr lang="en-US" sz="1799" dirty="0"/>
              <a:t> del </a:t>
            </a:r>
            <a:r>
              <a:rPr lang="en-US" sz="1799" dirty="0" err="1"/>
              <a:t>periodo</a:t>
            </a:r>
            <a:r>
              <a:rPr lang="en-US" sz="1799" dirty="0"/>
              <a:t> colonial.</a:t>
            </a:r>
          </a:p>
          <a:p>
            <a:endParaRPr lang="en-US" sz="1799" dirty="0"/>
          </a:p>
          <a:p>
            <a:r>
              <a:rPr lang="en-US" sz="1799" dirty="0"/>
              <a:t>“</a:t>
            </a:r>
            <a:r>
              <a:rPr lang="en-US" sz="1799" dirty="0" err="1"/>
              <a:t>Mujer</a:t>
            </a:r>
            <a:r>
              <a:rPr lang="en-US" sz="1799" dirty="0"/>
              <a:t> </a:t>
            </a:r>
            <a:r>
              <a:rPr lang="en-US" sz="1799" dirty="0" err="1"/>
              <a:t>célebre</a:t>
            </a:r>
            <a:r>
              <a:rPr lang="en-US" sz="1799" dirty="0"/>
              <a:t> y terrible,” </a:t>
            </a:r>
            <a:r>
              <a:rPr lang="en-US" sz="1799" dirty="0" err="1"/>
              <a:t>acusada</a:t>
            </a:r>
            <a:r>
              <a:rPr lang="en-US" sz="1799" dirty="0"/>
              <a:t> de </a:t>
            </a:r>
            <a:r>
              <a:rPr lang="en-US" sz="1799" dirty="0" err="1"/>
              <a:t>numerosos</a:t>
            </a:r>
            <a:r>
              <a:rPr lang="en-US" sz="1799" dirty="0"/>
              <a:t> </a:t>
            </a:r>
            <a:r>
              <a:rPr lang="en-US" sz="1799" dirty="0" err="1"/>
              <a:t>crímenes</a:t>
            </a:r>
            <a:r>
              <a:rPr lang="en-US" sz="1799" dirty="0"/>
              <a:t>, </a:t>
            </a:r>
            <a:r>
              <a:rPr lang="en-US" sz="1799" dirty="0" err="1"/>
              <a:t>incluyendo</a:t>
            </a:r>
            <a:r>
              <a:rPr lang="en-US" sz="1799" dirty="0"/>
              <a:t> </a:t>
            </a:r>
            <a:r>
              <a:rPr lang="en-US" sz="1799" dirty="0" err="1"/>
              <a:t>el</a:t>
            </a:r>
            <a:r>
              <a:rPr lang="en-US" sz="1799" dirty="0"/>
              <a:t> </a:t>
            </a:r>
            <a:r>
              <a:rPr lang="en-US" sz="1799" dirty="0" err="1"/>
              <a:t>más</a:t>
            </a:r>
            <a:r>
              <a:rPr lang="en-US" sz="1799" dirty="0"/>
              <a:t> </a:t>
            </a:r>
            <a:r>
              <a:rPr lang="en-US" sz="1799" dirty="0" err="1"/>
              <a:t>aberrante</a:t>
            </a:r>
            <a:r>
              <a:rPr lang="en-US" sz="1799" dirty="0"/>
              <a:t>: </a:t>
            </a:r>
            <a:r>
              <a:rPr lang="en-US" sz="1799" dirty="0" err="1"/>
              <a:t>el</a:t>
            </a:r>
            <a:r>
              <a:rPr lang="en-US" sz="1799" dirty="0"/>
              <a:t> </a:t>
            </a:r>
            <a:r>
              <a:rPr lang="en-US" sz="1799" dirty="0" err="1"/>
              <a:t>parricidio</a:t>
            </a:r>
            <a:r>
              <a:rPr lang="en-US" sz="1799" dirty="0"/>
              <a:t>.</a:t>
            </a:r>
          </a:p>
          <a:p>
            <a:endParaRPr lang="en-US" sz="1799" dirty="0"/>
          </a:p>
          <a:p>
            <a:endParaRPr lang="es-CL" sz="1799" dirty="0"/>
          </a:p>
        </p:txBody>
      </p:sp>
    </p:spTree>
    <p:extLst>
      <p:ext uri="{BB962C8B-B14F-4D97-AF65-F5344CB8AC3E}">
        <p14:creationId xmlns:p14="http://schemas.microsoft.com/office/powerpoint/2010/main" val="215970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n de salida">
            <a:extLst>
              <a:ext uri="{FF2B5EF4-FFF2-40B4-BE49-F238E27FC236}">
                <a16:creationId xmlns:a16="http://schemas.microsoft.com/office/drawing/2014/main" id="{57657106-B479-A2DC-A22E-3DC3CD9B1F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826"/>
          <a:stretch/>
        </p:blipFill>
        <p:spPr bwMode="auto">
          <a:xfrm>
            <a:off x="490646" y="764704"/>
            <a:ext cx="6661095" cy="4724241"/>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4222CEB3-3F35-3764-4AFF-4A07E79F1073}"/>
              </a:ext>
            </a:extLst>
          </p:cNvPr>
          <p:cNvSpPr>
            <a:spLocks noGrp="1"/>
          </p:cNvSpPr>
          <p:nvPr>
            <p:ph type="title"/>
          </p:nvPr>
        </p:nvSpPr>
        <p:spPr>
          <a:xfrm>
            <a:off x="7876985" y="-185005"/>
            <a:ext cx="3821194" cy="1899417"/>
          </a:xfrm>
        </p:spPr>
        <p:txBody>
          <a:bodyPr>
            <a:normAutofit/>
          </a:bodyPr>
          <a:lstStyle/>
          <a:p>
            <a:r>
              <a:rPr lang="es-CL" sz="3999" b="1" dirty="0">
                <a:solidFill>
                  <a:srgbClr val="FF0000"/>
                </a:solidFill>
                <a:latin typeface="Shruti" panose="020B0502040204020203" pitchFamily="34" charset="0"/>
                <a:cs typeface="Shruti" panose="020B0502040204020203" pitchFamily="34" charset="0"/>
              </a:rPr>
              <a:t>PRONTUARIO</a:t>
            </a:r>
          </a:p>
          <a:p>
            <a:endParaRPr lang="es-CL" sz="3999" dirty="0"/>
          </a:p>
        </p:txBody>
      </p:sp>
      <p:sp>
        <p:nvSpPr>
          <p:cNvPr id="3" name="Marcador de contenido 2">
            <a:extLst>
              <a:ext uri="{FF2B5EF4-FFF2-40B4-BE49-F238E27FC236}">
                <a16:creationId xmlns:a16="http://schemas.microsoft.com/office/drawing/2014/main" id="{8941CFF4-5CA5-6BA1-B234-76CDFECC2B00}"/>
              </a:ext>
            </a:extLst>
          </p:cNvPr>
          <p:cNvSpPr>
            <a:spLocks noGrp="1"/>
          </p:cNvSpPr>
          <p:nvPr>
            <p:ph idx="1"/>
          </p:nvPr>
        </p:nvSpPr>
        <p:spPr>
          <a:xfrm>
            <a:off x="7318548" y="980728"/>
            <a:ext cx="4511588" cy="5266353"/>
          </a:xfrm>
        </p:spPr>
        <p:txBody>
          <a:bodyPr>
            <a:normAutofit fontScale="92500"/>
          </a:bodyPr>
          <a:lstStyle/>
          <a:p>
            <a:r>
              <a:rPr lang="es-MX" sz="1999" dirty="0"/>
              <a:t>Envenenamiento y  muerte de su padre, en 1622.</a:t>
            </a:r>
          </a:p>
          <a:p>
            <a:r>
              <a:rPr lang="es-MX" sz="1999" dirty="0"/>
              <a:t>Asesinato de un caballero de la Orden de Malta</a:t>
            </a:r>
          </a:p>
          <a:p>
            <a:r>
              <a:rPr lang="es-MX" sz="1999" dirty="0"/>
              <a:t>Golpiza, con ayuda de un esclavo, infringida a don Juan de la Fuente Loarte, cura vicario del obispado de Santiago.</a:t>
            </a:r>
          </a:p>
          <a:p>
            <a:r>
              <a:rPr lang="es-MX" sz="1999" dirty="0"/>
              <a:t>Tortura y muerte de un sinnúmero de indígenas y esclavos</a:t>
            </a:r>
          </a:p>
          <a:p>
            <a:r>
              <a:rPr lang="es-MX" sz="1999" dirty="0"/>
              <a:t> Muerte a palos de un niño mulato, a quien no se le dio sepultura en casi dos semanas, y el cercenamiento de una oreja de uno de sus amantes</a:t>
            </a:r>
          </a:p>
          <a:p>
            <a:r>
              <a:rPr lang="es-MX" sz="1999" dirty="0"/>
              <a:t>Junto a estos hechos, desde su juventud también se le atribuía un descontrolado apetito sexual.</a:t>
            </a:r>
          </a:p>
        </p:txBody>
      </p:sp>
      <p:sp>
        <p:nvSpPr>
          <p:cNvPr id="5" name="CuadroTexto 4">
            <a:extLst>
              <a:ext uri="{FF2B5EF4-FFF2-40B4-BE49-F238E27FC236}">
                <a16:creationId xmlns:a16="http://schemas.microsoft.com/office/drawing/2014/main" id="{4DB20D9D-2DB3-5BD8-68F0-4A8445DEF26F}"/>
              </a:ext>
            </a:extLst>
          </p:cNvPr>
          <p:cNvSpPr txBox="1"/>
          <p:nvPr/>
        </p:nvSpPr>
        <p:spPr>
          <a:xfrm>
            <a:off x="881513" y="5819291"/>
            <a:ext cx="2731603" cy="1199504"/>
          </a:xfrm>
          <a:prstGeom prst="rect">
            <a:avLst/>
          </a:prstGeom>
          <a:solidFill>
            <a:srgbClr val="FF0000"/>
          </a:solidFill>
        </p:spPr>
        <p:txBody>
          <a:bodyPr wrap="square" rtlCol="0">
            <a:spAutoFit/>
          </a:bodyPr>
          <a:lstStyle/>
          <a:p>
            <a:pPr algn="ctr"/>
            <a:r>
              <a:rPr lang="es-CL" sz="1799" b="1" dirty="0">
                <a:solidFill>
                  <a:schemeClr val="bg1"/>
                </a:solidFill>
              </a:rPr>
              <a:t>CATALINA DE LOS RÍOS</a:t>
            </a:r>
          </a:p>
          <a:p>
            <a:pPr algn="ctr"/>
            <a:r>
              <a:rPr lang="es-CL" sz="1799" b="1" dirty="0">
                <a:solidFill>
                  <a:schemeClr val="bg1"/>
                </a:solidFill>
              </a:rPr>
              <a:t>LISPERGUER</a:t>
            </a:r>
            <a:endParaRPr lang="es-CL" sz="2399" b="1" dirty="0">
              <a:solidFill>
                <a:schemeClr val="bg1"/>
              </a:solidFill>
            </a:endParaRPr>
          </a:p>
          <a:p>
            <a:pPr algn="ctr"/>
            <a:endParaRPr lang="es-CL" sz="1799" dirty="0">
              <a:solidFill>
                <a:schemeClr val="bg1"/>
              </a:solidFill>
            </a:endParaRPr>
          </a:p>
        </p:txBody>
      </p:sp>
    </p:spTree>
    <p:extLst>
      <p:ext uri="{BB962C8B-B14F-4D97-AF65-F5344CB8AC3E}">
        <p14:creationId xmlns:p14="http://schemas.microsoft.com/office/powerpoint/2010/main" val="3227856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CA5149-D07B-C795-4436-6108C2E1159C}"/>
              </a:ext>
            </a:extLst>
          </p:cNvPr>
          <p:cNvSpPr>
            <a:spLocks noGrp="1"/>
          </p:cNvSpPr>
          <p:nvPr>
            <p:ph type="title"/>
          </p:nvPr>
        </p:nvSpPr>
        <p:spPr>
          <a:xfrm>
            <a:off x="3969331" y="610334"/>
            <a:ext cx="4266089" cy="1351120"/>
          </a:xfrm>
        </p:spPr>
        <p:txBody>
          <a:bodyPr>
            <a:normAutofit fontScale="90000"/>
          </a:bodyPr>
          <a:lstStyle/>
          <a:p>
            <a:pPr algn="ctr"/>
            <a:r>
              <a:rPr lang="es-CL" sz="2799" b="1" dirty="0">
                <a:solidFill>
                  <a:schemeClr val="tx1">
                    <a:lumMod val="85000"/>
                    <a:lumOff val="15000"/>
                  </a:schemeClr>
                </a:solidFill>
              </a:rPr>
              <a:t>Benjamín Vicuña Mackenna, creador de la </a:t>
            </a:r>
            <a:r>
              <a:rPr lang="es-CL" sz="2799" b="1" dirty="0" err="1">
                <a:solidFill>
                  <a:schemeClr val="tx1">
                    <a:lumMod val="85000"/>
                    <a:lumOff val="15000"/>
                  </a:schemeClr>
                </a:solidFill>
              </a:rPr>
              <a:t>Quintrala</a:t>
            </a:r>
            <a:r>
              <a:rPr lang="es-CL" sz="2799" b="1" dirty="0">
                <a:solidFill>
                  <a:schemeClr val="tx1">
                    <a:lumMod val="85000"/>
                    <a:lumOff val="15000"/>
                  </a:schemeClr>
                </a:solidFill>
              </a:rPr>
              <a:t> </a:t>
            </a:r>
          </a:p>
        </p:txBody>
      </p:sp>
      <p:pic>
        <p:nvPicPr>
          <p:cNvPr id="3074" name="Picture 2" descr="Los Lisperguer y la Quintrala : (Doña Catalina de los Ríos) : episodio histórico-social con numerosos documentos inéditos">
            <a:extLst>
              <a:ext uri="{FF2B5EF4-FFF2-40B4-BE49-F238E27FC236}">
                <a16:creationId xmlns:a16="http://schemas.microsoft.com/office/drawing/2014/main" id="{77068DF4-305C-00D2-E72C-ABD71064A2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952" r="4705"/>
          <a:stretch/>
        </p:blipFill>
        <p:spPr bwMode="auto">
          <a:xfrm>
            <a:off x="3" y="894"/>
            <a:ext cx="3694737" cy="6856215"/>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A9B4360A-FBB3-025D-F4B7-2AB14F428F37}"/>
              </a:ext>
            </a:extLst>
          </p:cNvPr>
          <p:cNvSpPr>
            <a:spLocks noGrp="1"/>
          </p:cNvSpPr>
          <p:nvPr>
            <p:ph idx="1"/>
          </p:nvPr>
        </p:nvSpPr>
        <p:spPr>
          <a:xfrm>
            <a:off x="3610593" y="2147691"/>
            <a:ext cx="4396287" cy="4099974"/>
          </a:xfrm>
        </p:spPr>
        <p:txBody>
          <a:bodyPr>
            <a:normAutofit/>
          </a:bodyPr>
          <a:lstStyle/>
          <a:p>
            <a:r>
              <a:rPr lang="es-MX" sz="1899" dirty="0">
                <a:solidFill>
                  <a:schemeClr val="tx1">
                    <a:lumMod val="85000"/>
                    <a:lumOff val="15000"/>
                  </a:schemeClr>
                </a:solidFill>
              </a:rPr>
              <a:t>En 1877 la Imprenta El Mercurio publica la segunda edición, “extensamente revisada aumentada y corregida”, del ensayo histórico de  Benjamín Vicuña Mackenna, </a:t>
            </a:r>
            <a:r>
              <a:rPr lang="es-MX" sz="1899" b="1" dirty="0">
                <a:solidFill>
                  <a:schemeClr val="tx1">
                    <a:lumMod val="85000"/>
                    <a:lumOff val="15000"/>
                  </a:schemeClr>
                </a:solidFill>
              </a:rPr>
              <a:t>Los </a:t>
            </a:r>
            <a:r>
              <a:rPr lang="es-MX" sz="1899" b="1" dirty="0" err="1">
                <a:solidFill>
                  <a:schemeClr val="tx1">
                    <a:lumMod val="85000"/>
                    <a:lumOff val="15000"/>
                  </a:schemeClr>
                </a:solidFill>
              </a:rPr>
              <a:t>Lisperguer</a:t>
            </a:r>
            <a:r>
              <a:rPr lang="es-MX" sz="1899" b="1" dirty="0">
                <a:solidFill>
                  <a:schemeClr val="tx1">
                    <a:lumMod val="85000"/>
                    <a:lumOff val="15000"/>
                  </a:schemeClr>
                </a:solidFill>
              </a:rPr>
              <a:t> y la </a:t>
            </a:r>
            <a:r>
              <a:rPr lang="es-MX" sz="1899" b="1" dirty="0" err="1">
                <a:solidFill>
                  <a:schemeClr val="tx1">
                    <a:lumMod val="85000"/>
                    <a:lumOff val="15000"/>
                  </a:schemeClr>
                </a:solidFill>
              </a:rPr>
              <a:t>Quintrala</a:t>
            </a:r>
            <a:r>
              <a:rPr lang="es-MX" sz="1899" b="1" dirty="0">
                <a:solidFill>
                  <a:schemeClr val="tx1">
                    <a:lumMod val="85000"/>
                    <a:lumOff val="15000"/>
                  </a:schemeClr>
                </a:solidFill>
              </a:rPr>
              <a:t> (doña Catalina De Los Ríos). Episodio histórico-social</a:t>
            </a:r>
            <a:r>
              <a:rPr lang="es-MX" sz="1899" dirty="0">
                <a:solidFill>
                  <a:schemeClr val="tx1">
                    <a:lumMod val="85000"/>
                    <a:lumOff val="15000"/>
                  </a:schemeClr>
                </a:solidFill>
              </a:rPr>
              <a:t>. La primera edición, como señala el autor, había sido “publicada aceleradamente en el Ferrocarril de Santiago durante la última quincena del mes de enero” del mismo año</a:t>
            </a:r>
            <a:endParaRPr lang="es-CL" sz="1899" dirty="0">
              <a:solidFill>
                <a:schemeClr val="tx1">
                  <a:lumMod val="85000"/>
                  <a:lumOff val="15000"/>
                </a:schemeClr>
              </a:solidFill>
            </a:endParaRPr>
          </a:p>
        </p:txBody>
      </p:sp>
      <p:pic>
        <p:nvPicPr>
          <p:cNvPr id="3076" name="Picture 4">
            <a:extLst>
              <a:ext uri="{FF2B5EF4-FFF2-40B4-BE49-F238E27FC236}">
                <a16:creationId xmlns:a16="http://schemas.microsoft.com/office/drawing/2014/main" id="{D4737BD1-F8B1-3AD8-C00A-044A1A0D72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911" r="19496"/>
          <a:stretch/>
        </p:blipFill>
        <p:spPr bwMode="auto">
          <a:xfrm>
            <a:off x="8578233" y="903"/>
            <a:ext cx="3610592" cy="6856204"/>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9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613126-75C0-CF7C-53AA-EF2610043BAA}"/>
              </a:ext>
            </a:extLst>
          </p:cNvPr>
          <p:cNvSpPr>
            <a:spLocks noGrp="1"/>
          </p:cNvSpPr>
          <p:nvPr>
            <p:ph type="title"/>
          </p:nvPr>
        </p:nvSpPr>
        <p:spPr>
          <a:xfrm>
            <a:off x="-26115" y="4103042"/>
            <a:ext cx="12169199" cy="1173394"/>
          </a:xfrm>
        </p:spPr>
        <p:txBody>
          <a:bodyPr anchor="t">
            <a:normAutofit/>
          </a:bodyPr>
          <a:lstStyle/>
          <a:p>
            <a:pPr algn="ctr"/>
            <a:r>
              <a:rPr lang="es-CL" sz="2800" dirty="0"/>
              <a:t>Fragmentación de la mujer en el imaginario chileno </a:t>
            </a:r>
          </a:p>
        </p:txBody>
      </p:sp>
      <p:pic>
        <p:nvPicPr>
          <p:cNvPr id="8194" name="Picture 2">
            <a:extLst>
              <a:ext uri="{FF2B5EF4-FFF2-40B4-BE49-F238E27FC236}">
                <a16:creationId xmlns:a16="http://schemas.microsoft.com/office/drawing/2014/main" id="{C2BF47E8-9BBC-641A-573C-A5D224EFC3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392" r="7512" b="2"/>
          <a:stretch/>
        </p:blipFill>
        <p:spPr bwMode="auto">
          <a:xfrm>
            <a:off x="6" y="892"/>
            <a:ext cx="5999186" cy="3910809"/>
          </a:xfrm>
          <a:custGeom>
            <a:avLst/>
            <a:gdLst/>
            <a:ahLst/>
            <a:cxnLst/>
            <a:rect l="l" t="t" r="r" b="b"/>
            <a:pathLst>
              <a:path w="6000749" h="3911828">
                <a:moveTo>
                  <a:pt x="0" y="0"/>
                </a:moveTo>
                <a:lnTo>
                  <a:pt x="6000749" y="0"/>
                </a:lnTo>
                <a:lnTo>
                  <a:pt x="6000749" y="3767827"/>
                </a:lnTo>
                <a:lnTo>
                  <a:pt x="5572124" y="3740378"/>
                </a:lnTo>
                <a:lnTo>
                  <a:pt x="0" y="3911828"/>
                </a:lnTo>
                <a:close/>
              </a:path>
            </a:pathLst>
          </a:custGeom>
          <a:noFill/>
          <a:extLst>
            <a:ext uri="{909E8E84-426E-40DD-AFC4-6F175D3DCCD1}">
              <a14:hiddenFill xmlns:a14="http://schemas.microsoft.com/office/drawing/2010/main">
                <a:solidFill>
                  <a:srgbClr val="FFFFFF"/>
                </a:solidFill>
              </a14:hiddenFill>
            </a:ext>
          </a:extLst>
        </p:spPr>
      </p:pic>
      <p:pic>
        <p:nvPicPr>
          <p:cNvPr id="8196" name="Picture 4" descr="No photo description available.">
            <a:extLst>
              <a:ext uri="{FF2B5EF4-FFF2-40B4-BE49-F238E27FC236}">
                <a16:creationId xmlns:a16="http://schemas.microsoft.com/office/drawing/2014/main" id="{E3C6CEBA-6B51-75BE-43A5-3A997BB06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9614" r="1" b="13425"/>
          <a:stretch/>
        </p:blipFill>
        <p:spPr bwMode="auto">
          <a:xfrm>
            <a:off x="6189632" y="892"/>
            <a:ext cx="5999187" cy="3986989"/>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a:noFill/>
          <a:extLst>
            <a:ext uri="{909E8E84-426E-40DD-AFC4-6F175D3DCCD1}">
              <a14:hiddenFill xmlns:a14="http://schemas.microsoft.com/office/drawing/2010/main">
                <a:solidFill>
                  <a:srgbClr val="FFFFFF"/>
                </a:solidFill>
              </a14:hiddenFill>
            </a:ext>
          </a:extLst>
        </p:spPr>
      </p:pic>
      <p:sp>
        <p:nvSpPr>
          <p:cNvPr id="8200" name="Content Placeholder 8199">
            <a:extLst>
              <a:ext uri="{FF2B5EF4-FFF2-40B4-BE49-F238E27FC236}">
                <a16:creationId xmlns:a16="http://schemas.microsoft.com/office/drawing/2014/main" id="{4115268F-A4E0-2D87-D325-5C16A7E6E08E}"/>
              </a:ext>
            </a:extLst>
          </p:cNvPr>
          <p:cNvSpPr>
            <a:spLocks noGrp="1"/>
          </p:cNvSpPr>
          <p:nvPr>
            <p:ph idx="1"/>
          </p:nvPr>
        </p:nvSpPr>
        <p:spPr>
          <a:xfrm>
            <a:off x="5662725" y="4869160"/>
            <a:ext cx="5904295" cy="1753819"/>
          </a:xfrm>
        </p:spPr>
        <p:txBody>
          <a:bodyPr>
            <a:normAutofit/>
          </a:bodyPr>
          <a:lstStyle/>
          <a:p>
            <a:pPr>
              <a:lnSpc>
                <a:spcPct val="120000"/>
              </a:lnSpc>
            </a:pPr>
            <a:r>
              <a:rPr lang="en-US" sz="2200" dirty="0">
                <a:solidFill>
                  <a:schemeClr val="tx2">
                    <a:alpha val="80000"/>
                  </a:schemeClr>
                </a:solidFill>
              </a:rPr>
              <a:t>Rostro Luminoso: Madre, virginal, </a:t>
            </a:r>
            <a:r>
              <a:rPr lang="en-US" sz="2200" dirty="0" err="1">
                <a:solidFill>
                  <a:schemeClr val="tx2">
                    <a:alpha val="80000"/>
                  </a:schemeClr>
                </a:solidFill>
              </a:rPr>
              <a:t>mujer</a:t>
            </a:r>
            <a:r>
              <a:rPr lang="en-US" sz="2200" dirty="0">
                <a:solidFill>
                  <a:schemeClr val="tx2">
                    <a:alpha val="80000"/>
                  </a:schemeClr>
                </a:solidFill>
              </a:rPr>
              <a:t> </a:t>
            </a:r>
            <a:r>
              <a:rPr lang="en-US" sz="2200" dirty="0" err="1">
                <a:solidFill>
                  <a:schemeClr val="tx2">
                    <a:alpha val="80000"/>
                  </a:schemeClr>
                </a:solidFill>
              </a:rPr>
              <a:t>blanca-europea</a:t>
            </a:r>
            <a:r>
              <a:rPr lang="en-US" sz="2200" dirty="0">
                <a:solidFill>
                  <a:schemeClr val="tx2">
                    <a:alpha val="80000"/>
                  </a:schemeClr>
                </a:solidFill>
              </a:rPr>
              <a:t>, </a:t>
            </a:r>
            <a:r>
              <a:rPr lang="en-US" sz="2200" dirty="0" err="1">
                <a:solidFill>
                  <a:schemeClr val="tx2">
                    <a:alpha val="80000"/>
                  </a:schemeClr>
                </a:solidFill>
              </a:rPr>
              <a:t>confinada</a:t>
            </a:r>
            <a:r>
              <a:rPr lang="en-US" sz="2200" dirty="0">
                <a:solidFill>
                  <a:schemeClr val="tx2">
                    <a:alpha val="80000"/>
                  </a:schemeClr>
                </a:solidFill>
              </a:rPr>
              <a:t> al </a:t>
            </a:r>
            <a:r>
              <a:rPr lang="en-US" sz="2200" dirty="0" err="1">
                <a:solidFill>
                  <a:schemeClr val="tx2">
                    <a:alpha val="80000"/>
                  </a:schemeClr>
                </a:solidFill>
              </a:rPr>
              <a:t>espacio</a:t>
            </a:r>
            <a:r>
              <a:rPr lang="en-US" sz="2200" dirty="0">
                <a:solidFill>
                  <a:schemeClr val="tx2">
                    <a:alpha val="80000"/>
                  </a:schemeClr>
                </a:solidFill>
              </a:rPr>
              <a:t> de lo </a:t>
            </a:r>
            <a:r>
              <a:rPr lang="en-US" sz="2200" dirty="0" err="1">
                <a:solidFill>
                  <a:schemeClr val="tx2">
                    <a:alpha val="80000"/>
                  </a:schemeClr>
                </a:solidFill>
              </a:rPr>
              <a:t>doméstico</a:t>
            </a:r>
            <a:endParaRPr lang="en-US" sz="2200" dirty="0">
              <a:solidFill>
                <a:schemeClr val="tx2">
                  <a:alpha val="80000"/>
                </a:schemeClr>
              </a:solidFill>
            </a:endParaRPr>
          </a:p>
        </p:txBody>
      </p:sp>
      <p:sp>
        <p:nvSpPr>
          <p:cNvPr id="4" name="CuadroTexto 3">
            <a:extLst>
              <a:ext uri="{FF2B5EF4-FFF2-40B4-BE49-F238E27FC236}">
                <a16:creationId xmlns:a16="http://schemas.microsoft.com/office/drawing/2014/main" id="{1350F85E-9D32-2424-73C7-7B5A8913A6AD}"/>
              </a:ext>
            </a:extLst>
          </p:cNvPr>
          <p:cNvSpPr txBox="1"/>
          <p:nvPr/>
        </p:nvSpPr>
        <p:spPr>
          <a:xfrm>
            <a:off x="405780" y="4907883"/>
            <a:ext cx="5112568" cy="1284069"/>
          </a:xfrm>
          <a:prstGeom prst="rect">
            <a:avLst/>
          </a:prstGeom>
          <a:noFill/>
        </p:spPr>
        <p:txBody>
          <a:bodyPr wrap="square">
            <a:spAutoFit/>
          </a:bodyPr>
          <a:lstStyle/>
          <a:p>
            <a:pPr marL="342900" indent="-342900">
              <a:lnSpc>
                <a:spcPct val="120000"/>
              </a:lnSpc>
              <a:buFont typeface="Arial" panose="020B0604020202020204" pitchFamily="34" charset="0"/>
              <a:buChar char="•"/>
            </a:pPr>
            <a:r>
              <a:rPr lang="en-US" sz="2200" dirty="0">
                <a:solidFill>
                  <a:schemeClr val="tx2">
                    <a:alpha val="80000"/>
                  </a:schemeClr>
                </a:solidFill>
              </a:rPr>
              <a:t>Rostro </a:t>
            </a:r>
            <a:r>
              <a:rPr lang="en-US" sz="2200" dirty="0" err="1">
                <a:solidFill>
                  <a:schemeClr val="tx2">
                    <a:alpha val="80000"/>
                  </a:schemeClr>
                </a:solidFill>
              </a:rPr>
              <a:t>Oscuro</a:t>
            </a:r>
            <a:r>
              <a:rPr lang="en-US" sz="2200" dirty="0">
                <a:solidFill>
                  <a:schemeClr val="tx2">
                    <a:alpha val="80000"/>
                  </a:schemeClr>
                </a:solidFill>
              </a:rPr>
              <a:t>: </a:t>
            </a:r>
            <a:r>
              <a:rPr lang="en-US" sz="2200" dirty="0" err="1">
                <a:solidFill>
                  <a:schemeClr val="tx2">
                    <a:alpha val="80000"/>
                  </a:schemeClr>
                </a:solidFill>
              </a:rPr>
              <a:t>Mujer</a:t>
            </a:r>
            <a:r>
              <a:rPr lang="en-US" sz="2200" dirty="0">
                <a:solidFill>
                  <a:schemeClr val="tx2">
                    <a:alpha val="80000"/>
                  </a:schemeClr>
                </a:solidFill>
              </a:rPr>
              <a:t> </a:t>
            </a:r>
            <a:r>
              <a:rPr lang="en-US" sz="2200" dirty="0" err="1">
                <a:solidFill>
                  <a:schemeClr val="tx2">
                    <a:alpha val="80000"/>
                  </a:schemeClr>
                </a:solidFill>
              </a:rPr>
              <a:t>lasciva</a:t>
            </a:r>
            <a:r>
              <a:rPr lang="en-US" sz="2200" dirty="0">
                <a:solidFill>
                  <a:schemeClr val="tx2">
                    <a:alpha val="80000"/>
                  </a:schemeClr>
                </a:solidFill>
              </a:rPr>
              <a:t>, </a:t>
            </a:r>
            <a:r>
              <a:rPr lang="en-US" sz="2200" dirty="0" err="1">
                <a:solidFill>
                  <a:schemeClr val="tx2">
                    <a:alpha val="80000"/>
                  </a:schemeClr>
                </a:solidFill>
              </a:rPr>
              <a:t>indígena</a:t>
            </a:r>
            <a:r>
              <a:rPr lang="en-US" sz="2200" dirty="0">
                <a:solidFill>
                  <a:schemeClr val="tx2">
                    <a:alpha val="80000"/>
                  </a:schemeClr>
                </a:solidFill>
              </a:rPr>
              <a:t>, </a:t>
            </a:r>
            <a:r>
              <a:rPr lang="en-US" sz="2200" dirty="0" err="1">
                <a:solidFill>
                  <a:schemeClr val="tx2">
                    <a:alpha val="80000"/>
                  </a:schemeClr>
                </a:solidFill>
              </a:rPr>
              <a:t>independiente</a:t>
            </a:r>
            <a:r>
              <a:rPr lang="en-US" sz="2200" dirty="0">
                <a:solidFill>
                  <a:schemeClr val="tx2">
                    <a:alpha val="80000"/>
                  </a:schemeClr>
                </a:solidFill>
              </a:rPr>
              <a:t> del hombre, </a:t>
            </a:r>
            <a:r>
              <a:rPr lang="en-US" sz="2200" dirty="0" err="1">
                <a:solidFill>
                  <a:schemeClr val="tx2">
                    <a:alpha val="80000"/>
                  </a:schemeClr>
                </a:solidFill>
              </a:rPr>
              <a:t>irrumpiendo</a:t>
            </a:r>
            <a:r>
              <a:rPr lang="en-US" sz="2200" dirty="0">
                <a:solidFill>
                  <a:schemeClr val="tx2">
                    <a:alpha val="80000"/>
                  </a:schemeClr>
                </a:solidFill>
              </a:rPr>
              <a:t> </a:t>
            </a:r>
            <a:r>
              <a:rPr lang="en-US" sz="2200" dirty="0" err="1">
                <a:solidFill>
                  <a:schemeClr val="tx2">
                    <a:alpha val="80000"/>
                  </a:schemeClr>
                </a:solidFill>
              </a:rPr>
              <a:t>en</a:t>
            </a:r>
            <a:r>
              <a:rPr lang="en-US" sz="2200" dirty="0">
                <a:solidFill>
                  <a:schemeClr val="tx2">
                    <a:alpha val="80000"/>
                  </a:schemeClr>
                </a:solidFill>
              </a:rPr>
              <a:t> </a:t>
            </a:r>
            <a:r>
              <a:rPr lang="en-US" sz="2200" dirty="0" err="1">
                <a:solidFill>
                  <a:schemeClr val="tx2">
                    <a:alpha val="80000"/>
                  </a:schemeClr>
                </a:solidFill>
              </a:rPr>
              <a:t>el</a:t>
            </a:r>
            <a:r>
              <a:rPr lang="en-US" sz="2200" dirty="0">
                <a:solidFill>
                  <a:schemeClr val="tx2">
                    <a:alpha val="80000"/>
                  </a:schemeClr>
                </a:solidFill>
              </a:rPr>
              <a:t> </a:t>
            </a:r>
            <a:r>
              <a:rPr lang="en-US" sz="2200" dirty="0" err="1">
                <a:solidFill>
                  <a:schemeClr val="tx2">
                    <a:alpha val="80000"/>
                  </a:schemeClr>
                </a:solidFill>
              </a:rPr>
              <a:t>espacio</a:t>
            </a:r>
            <a:r>
              <a:rPr lang="en-US" sz="2200" dirty="0">
                <a:solidFill>
                  <a:schemeClr val="tx2">
                    <a:alpha val="80000"/>
                  </a:schemeClr>
                </a:solidFill>
              </a:rPr>
              <a:t> </a:t>
            </a:r>
            <a:r>
              <a:rPr lang="en-US" sz="2200" dirty="0" err="1">
                <a:solidFill>
                  <a:schemeClr val="tx2">
                    <a:alpha val="80000"/>
                  </a:schemeClr>
                </a:solidFill>
              </a:rPr>
              <a:t>público</a:t>
            </a:r>
            <a:endParaRPr lang="en-US" sz="2200" dirty="0">
              <a:solidFill>
                <a:schemeClr val="tx2">
                  <a:alpha val="80000"/>
                </a:schemeClr>
              </a:solidFill>
            </a:endParaRPr>
          </a:p>
        </p:txBody>
      </p:sp>
    </p:spTree>
    <p:extLst>
      <p:ext uri="{BB962C8B-B14F-4D97-AF65-F5344CB8AC3E}">
        <p14:creationId xmlns:p14="http://schemas.microsoft.com/office/powerpoint/2010/main" val="8000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42BC-28D9-C8B4-FC31-15935ACB59D3}"/>
              </a:ext>
            </a:extLst>
          </p:cNvPr>
          <p:cNvSpPr>
            <a:spLocks noGrp="1"/>
          </p:cNvSpPr>
          <p:nvPr>
            <p:ph type="title"/>
          </p:nvPr>
        </p:nvSpPr>
        <p:spPr>
          <a:xfrm>
            <a:off x="1013876" y="1451170"/>
            <a:ext cx="3931006" cy="3955660"/>
          </a:xfrm>
        </p:spPr>
        <p:txBody>
          <a:bodyPr anchor="ctr">
            <a:normAutofit/>
          </a:bodyPr>
          <a:lstStyle/>
          <a:p>
            <a:endParaRPr lang="en-US" sz="7998">
              <a:solidFill>
                <a:schemeClr val="bg1"/>
              </a:solidFill>
            </a:endParaRPr>
          </a:p>
        </p:txBody>
      </p:sp>
      <p:sp>
        <p:nvSpPr>
          <p:cNvPr id="3" name="Content Placeholder 2">
            <a:extLst>
              <a:ext uri="{FF2B5EF4-FFF2-40B4-BE49-F238E27FC236}">
                <a16:creationId xmlns:a16="http://schemas.microsoft.com/office/drawing/2014/main" id="{D5C0A73F-23A1-E25B-F848-1978E406821D}"/>
              </a:ext>
            </a:extLst>
          </p:cNvPr>
          <p:cNvSpPr>
            <a:spLocks noGrp="1"/>
          </p:cNvSpPr>
          <p:nvPr>
            <p:ph idx="1"/>
          </p:nvPr>
        </p:nvSpPr>
        <p:spPr>
          <a:xfrm>
            <a:off x="5380875" y="926339"/>
            <a:ext cx="6754641" cy="5850055"/>
          </a:xfrm>
        </p:spPr>
        <p:txBody>
          <a:bodyPr anchor="ctr">
            <a:normAutofit lnSpcReduction="10000"/>
          </a:bodyPr>
          <a:lstStyle/>
          <a:p>
            <a:pPr>
              <a:spcBef>
                <a:spcPts val="1600"/>
              </a:spcBef>
            </a:pPr>
            <a:r>
              <a:rPr lang="es-MX" sz="2199" dirty="0">
                <a:solidFill>
                  <a:schemeClr val="tx2"/>
                </a:solidFill>
              </a:rPr>
              <a:t>Terremoto de 1647: “la tierra se movía con la soltura de las mujeres en materia de deshonestidades” (</a:t>
            </a:r>
            <a:r>
              <a:rPr lang="es-CL" sz="2199" dirty="0">
                <a:solidFill>
                  <a:schemeClr val="tx2"/>
                </a:solidFill>
              </a:rPr>
              <a:t>Gaspar de Villarroel)</a:t>
            </a:r>
            <a:endParaRPr lang="en-US" sz="2199" dirty="0">
              <a:solidFill>
                <a:schemeClr val="tx2"/>
              </a:solidFill>
            </a:endParaRPr>
          </a:p>
          <a:p>
            <a:pPr>
              <a:spcBef>
                <a:spcPts val="1600"/>
              </a:spcBef>
            </a:pPr>
            <a:r>
              <a:rPr lang="en-US" sz="2199" dirty="0">
                <a:solidFill>
                  <a:schemeClr val="tx2"/>
                </a:solidFill>
              </a:rPr>
              <a:t>Los </a:t>
            </a:r>
            <a:r>
              <a:rPr lang="en-US" sz="2199" dirty="0" err="1">
                <a:solidFill>
                  <a:schemeClr val="tx2"/>
                </a:solidFill>
              </a:rPr>
              <a:t>Lisperguer</a:t>
            </a:r>
            <a:r>
              <a:rPr lang="en-US" sz="2199" dirty="0">
                <a:solidFill>
                  <a:schemeClr val="tx2"/>
                </a:solidFill>
              </a:rPr>
              <a:t> y la </a:t>
            </a:r>
            <a:r>
              <a:rPr lang="en-US" sz="2199" dirty="0" err="1">
                <a:solidFill>
                  <a:schemeClr val="tx2"/>
                </a:solidFill>
              </a:rPr>
              <a:t>Quintrala</a:t>
            </a:r>
            <a:r>
              <a:rPr lang="en-US" sz="2199" dirty="0">
                <a:solidFill>
                  <a:schemeClr val="tx2"/>
                </a:solidFill>
              </a:rPr>
              <a:t>  (Benjamín Vicuña Mackenna, 1877)</a:t>
            </a:r>
          </a:p>
          <a:p>
            <a:r>
              <a:rPr lang="en-US" sz="2199" dirty="0" err="1">
                <a:solidFill>
                  <a:schemeClr val="tx2"/>
                </a:solidFill>
              </a:rPr>
              <a:t>Catacumbas</a:t>
            </a:r>
            <a:r>
              <a:rPr lang="en-US" sz="2199" dirty="0">
                <a:solidFill>
                  <a:schemeClr val="tx2"/>
                </a:solidFill>
              </a:rPr>
              <a:t> / </a:t>
            </a:r>
            <a:r>
              <a:rPr lang="en-US" sz="2199" dirty="0" err="1">
                <a:solidFill>
                  <a:schemeClr val="tx2"/>
                </a:solidFill>
              </a:rPr>
              <a:t>Incidente</a:t>
            </a:r>
            <a:r>
              <a:rPr lang="en-US" sz="2199" dirty="0">
                <a:solidFill>
                  <a:schemeClr val="tx2"/>
                </a:solidFill>
              </a:rPr>
              <a:t> del Cristo de Mayo (</a:t>
            </a:r>
            <a:r>
              <a:rPr lang="en-NZ" sz="2199" dirty="0">
                <a:solidFill>
                  <a:schemeClr val="tx2"/>
                </a:solidFill>
              </a:rPr>
              <a:t>“</a:t>
            </a:r>
            <a:r>
              <a:rPr lang="en-NZ" sz="2199" dirty="0" err="1">
                <a:solidFill>
                  <a:schemeClr val="tx2"/>
                </a:solidFill>
              </a:rPr>
              <a:t>Yo</a:t>
            </a:r>
            <a:r>
              <a:rPr lang="en-NZ" sz="2199" dirty="0">
                <a:solidFill>
                  <a:schemeClr val="tx2"/>
                </a:solidFill>
              </a:rPr>
              <a:t> no </a:t>
            </a:r>
            <a:r>
              <a:rPr lang="en-NZ" sz="2199" dirty="0" err="1">
                <a:solidFill>
                  <a:schemeClr val="tx2"/>
                </a:solidFill>
              </a:rPr>
              <a:t>quiero</a:t>
            </a:r>
            <a:r>
              <a:rPr lang="en-NZ" sz="2199" dirty="0">
                <a:solidFill>
                  <a:schemeClr val="tx2"/>
                </a:solidFill>
              </a:rPr>
              <a:t> </a:t>
            </a:r>
            <a:r>
              <a:rPr lang="en-NZ" sz="2199" dirty="0" err="1">
                <a:solidFill>
                  <a:schemeClr val="tx2"/>
                </a:solidFill>
              </a:rPr>
              <a:t>en</a:t>
            </a:r>
            <a:r>
              <a:rPr lang="en-NZ" sz="2199" dirty="0">
                <a:solidFill>
                  <a:schemeClr val="tx2"/>
                </a:solidFill>
              </a:rPr>
              <a:t> mi casa hombres que me </a:t>
            </a:r>
            <a:r>
              <a:rPr lang="en-NZ" sz="2199" dirty="0" err="1">
                <a:solidFill>
                  <a:schemeClr val="tx2"/>
                </a:solidFill>
              </a:rPr>
              <a:t>pongan</a:t>
            </a:r>
            <a:r>
              <a:rPr lang="en-NZ" sz="2199" dirty="0">
                <a:solidFill>
                  <a:schemeClr val="tx2"/>
                </a:solidFill>
              </a:rPr>
              <a:t> mala </a:t>
            </a:r>
            <a:r>
              <a:rPr lang="en-NZ" sz="2199" dirty="0" err="1">
                <a:solidFill>
                  <a:schemeClr val="tx2"/>
                </a:solidFill>
              </a:rPr>
              <a:t>cara</a:t>
            </a:r>
            <a:r>
              <a:rPr lang="en-NZ" sz="2199" dirty="0">
                <a:solidFill>
                  <a:schemeClr val="tx2"/>
                </a:solidFill>
              </a:rPr>
              <a:t>. ¡</a:t>
            </a:r>
            <a:r>
              <a:rPr lang="en-NZ" sz="2199" dirty="0" err="1">
                <a:solidFill>
                  <a:schemeClr val="tx2"/>
                </a:solidFill>
              </a:rPr>
              <a:t>Afuera</a:t>
            </a:r>
            <a:r>
              <a:rPr lang="en-NZ" sz="2199" dirty="0">
                <a:solidFill>
                  <a:schemeClr val="tx2"/>
                </a:solidFill>
              </a:rPr>
              <a:t>!”.</a:t>
            </a:r>
          </a:p>
          <a:p>
            <a:r>
              <a:rPr lang="en-NZ" sz="2199" dirty="0">
                <a:solidFill>
                  <a:schemeClr val="tx2"/>
                </a:solidFill>
              </a:rPr>
              <a:t>La </a:t>
            </a:r>
            <a:r>
              <a:rPr lang="en-NZ" sz="2199" dirty="0" err="1">
                <a:solidFill>
                  <a:schemeClr val="tx2"/>
                </a:solidFill>
              </a:rPr>
              <a:t>Quintrala</a:t>
            </a:r>
            <a:r>
              <a:rPr lang="en-NZ" sz="2199" dirty="0">
                <a:solidFill>
                  <a:schemeClr val="tx2"/>
                </a:solidFill>
              </a:rPr>
              <a:t> = </a:t>
            </a:r>
            <a:r>
              <a:rPr lang="en-NZ" sz="2199" dirty="0" err="1">
                <a:solidFill>
                  <a:schemeClr val="tx2"/>
                </a:solidFill>
              </a:rPr>
              <a:t>síntesis</a:t>
            </a:r>
            <a:r>
              <a:rPr lang="en-NZ" sz="2199" dirty="0">
                <a:solidFill>
                  <a:schemeClr val="tx2"/>
                </a:solidFill>
              </a:rPr>
              <a:t> de la </a:t>
            </a:r>
            <a:r>
              <a:rPr lang="en-NZ" sz="2199" dirty="0" err="1">
                <a:solidFill>
                  <a:schemeClr val="tx2"/>
                </a:solidFill>
              </a:rPr>
              <a:t>vida</a:t>
            </a:r>
            <a:r>
              <a:rPr lang="en-NZ" sz="2199" dirty="0">
                <a:solidFill>
                  <a:schemeClr val="tx2"/>
                </a:solidFill>
              </a:rPr>
              <a:t> colonial</a:t>
            </a:r>
          </a:p>
          <a:p>
            <a:r>
              <a:rPr lang="es-MX" sz="2199" dirty="0">
                <a:solidFill>
                  <a:schemeClr val="tx2"/>
                </a:solidFill>
              </a:rPr>
              <a:t>La </a:t>
            </a:r>
            <a:r>
              <a:rPr lang="es-MX" sz="2199" dirty="0" err="1">
                <a:solidFill>
                  <a:schemeClr val="tx2"/>
                </a:solidFill>
              </a:rPr>
              <a:t>Quintrala</a:t>
            </a:r>
            <a:r>
              <a:rPr lang="es-MX" sz="2199" dirty="0">
                <a:solidFill>
                  <a:schemeClr val="tx2"/>
                </a:solidFill>
              </a:rPr>
              <a:t> = fiel representante del barbarismo colonial, por ser mujer, por ser bruja, promiscua y, sobre todo, </a:t>
            </a:r>
            <a:r>
              <a:rPr lang="es-MX" sz="2199" dirty="0" err="1">
                <a:solidFill>
                  <a:schemeClr val="tx2"/>
                </a:solidFill>
              </a:rPr>
              <a:t>intrometerse</a:t>
            </a:r>
            <a:r>
              <a:rPr lang="es-MX" sz="2199" dirty="0">
                <a:solidFill>
                  <a:schemeClr val="tx2"/>
                </a:solidFill>
              </a:rPr>
              <a:t> en el espacio público</a:t>
            </a:r>
            <a:endParaRPr lang="en-US" sz="2199" dirty="0">
              <a:solidFill>
                <a:schemeClr val="tx2"/>
              </a:solidFill>
            </a:endParaRPr>
          </a:p>
          <a:p>
            <a:r>
              <a:rPr lang="en-US" sz="2199" dirty="0" err="1">
                <a:solidFill>
                  <a:schemeClr val="tx2"/>
                </a:solidFill>
              </a:rPr>
              <a:t>Según</a:t>
            </a:r>
            <a:r>
              <a:rPr lang="en-US" sz="2199" dirty="0">
                <a:solidFill>
                  <a:schemeClr val="tx2"/>
                </a:solidFill>
              </a:rPr>
              <a:t> Vicuña Mackenna (1877:78), </a:t>
            </a:r>
            <a:r>
              <a:rPr lang="en-US" sz="2199" dirty="0" err="1">
                <a:solidFill>
                  <a:schemeClr val="tx2"/>
                </a:solidFill>
              </a:rPr>
              <a:t>una</a:t>
            </a:r>
            <a:r>
              <a:rPr lang="en-US" sz="2199" dirty="0">
                <a:solidFill>
                  <a:schemeClr val="tx2"/>
                </a:solidFill>
              </a:rPr>
              <a:t> </a:t>
            </a:r>
            <a:r>
              <a:rPr lang="en-NZ" sz="2199" dirty="0">
                <a:solidFill>
                  <a:schemeClr val="tx2"/>
                </a:solidFill>
              </a:rPr>
              <a:t>“</a:t>
            </a:r>
            <a:r>
              <a:rPr lang="en-NZ" sz="2199" dirty="0" err="1">
                <a:solidFill>
                  <a:schemeClr val="tx2"/>
                </a:solidFill>
              </a:rPr>
              <a:t>extraña</a:t>
            </a:r>
            <a:r>
              <a:rPr lang="en-NZ" sz="2199" dirty="0">
                <a:solidFill>
                  <a:schemeClr val="tx2"/>
                </a:solidFill>
              </a:rPr>
              <a:t> y terrible </a:t>
            </a:r>
            <a:r>
              <a:rPr lang="en-NZ" sz="2199" dirty="0" err="1">
                <a:solidFill>
                  <a:schemeClr val="tx2"/>
                </a:solidFill>
              </a:rPr>
              <a:t>mixtura</a:t>
            </a:r>
            <a:r>
              <a:rPr lang="en-NZ" sz="2199" dirty="0">
                <a:solidFill>
                  <a:schemeClr val="tx2"/>
                </a:solidFill>
              </a:rPr>
              <a:t> de </a:t>
            </a:r>
            <a:r>
              <a:rPr lang="en-NZ" sz="2199" dirty="0" err="1">
                <a:solidFill>
                  <a:schemeClr val="tx2"/>
                </a:solidFill>
              </a:rPr>
              <a:t>sangres</a:t>
            </a:r>
            <a:r>
              <a:rPr lang="en-NZ" sz="2199" dirty="0">
                <a:solidFill>
                  <a:schemeClr val="tx2"/>
                </a:solidFill>
              </a:rPr>
              <a:t>” </a:t>
            </a:r>
            <a:r>
              <a:rPr lang="en-NZ" sz="2199" dirty="0" err="1">
                <a:solidFill>
                  <a:schemeClr val="tx2"/>
                </a:solidFill>
              </a:rPr>
              <a:t>corría</a:t>
            </a:r>
            <a:r>
              <a:rPr lang="en-NZ" sz="2199" dirty="0">
                <a:solidFill>
                  <a:schemeClr val="tx2"/>
                </a:solidFill>
              </a:rPr>
              <a:t> </a:t>
            </a:r>
            <a:r>
              <a:rPr lang="en-NZ" sz="2199" dirty="0" err="1">
                <a:solidFill>
                  <a:schemeClr val="tx2"/>
                </a:solidFill>
              </a:rPr>
              <a:t>por</a:t>
            </a:r>
            <a:r>
              <a:rPr lang="en-NZ" sz="2199" dirty="0">
                <a:solidFill>
                  <a:schemeClr val="tx2"/>
                </a:solidFill>
              </a:rPr>
              <a:t> las </a:t>
            </a:r>
            <a:r>
              <a:rPr lang="en-NZ" sz="2199" dirty="0" err="1">
                <a:solidFill>
                  <a:schemeClr val="tx2"/>
                </a:solidFill>
              </a:rPr>
              <a:t>venas</a:t>
            </a:r>
            <a:r>
              <a:rPr lang="en-NZ" sz="2199" dirty="0">
                <a:solidFill>
                  <a:schemeClr val="tx2"/>
                </a:solidFill>
              </a:rPr>
              <a:t> de Catalina de </a:t>
            </a:r>
            <a:r>
              <a:rPr lang="en-NZ" sz="2199" dirty="0" err="1">
                <a:solidFill>
                  <a:schemeClr val="tx2"/>
                </a:solidFill>
              </a:rPr>
              <a:t>los</a:t>
            </a:r>
            <a:r>
              <a:rPr lang="en-NZ" sz="2199" dirty="0">
                <a:solidFill>
                  <a:schemeClr val="tx2"/>
                </a:solidFill>
              </a:rPr>
              <a:t> Ríos. </a:t>
            </a:r>
            <a:r>
              <a:rPr lang="en-NZ" sz="2199" dirty="0" err="1">
                <a:solidFill>
                  <a:schemeClr val="tx2"/>
                </a:solidFill>
              </a:rPr>
              <a:t>Esto</a:t>
            </a:r>
            <a:r>
              <a:rPr lang="en-NZ" sz="2199" dirty="0">
                <a:solidFill>
                  <a:schemeClr val="tx2"/>
                </a:solidFill>
              </a:rPr>
              <a:t> la </a:t>
            </a:r>
            <a:r>
              <a:rPr lang="en-NZ" sz="2199" dirty="0" err="1">
                <a:solidFill>
                  <a:schemeClr val="tx2"/>
                </a:solidFill>
              </a:rPr>
              <a:t>habría</a:t>
            </a:r>
            <a:r>
              <a:rPr lang="en-NZ" sz="2199" dirty="0">
                <a:solidFill>
                  <a:schemeClr val="tx2"/>
                </a:solidFill>
              </a:rPr>
              <a:t> </a:t>
            </a:r>
            <a:r>
              <a:rPr lang="en-NZ" sz="2199" dirty="0" err="1">
                <a:solidFill>
                  <a:schemeClr val="tx2"/>
                </a:solidFill>
              </a:rPr>
              <a:t>llevado</a:t>
            </a:r>
            <a:r>
              <a:rPr lang="en-NZ" sz="2199" dirty="0">
                <a:solidFill>
                  <a:schemeClr val="tx2"/>
                </a:solidFill>
              </a:rPr>
              <a:t> a “</a:t>
            </a:r>
            <a:r>
              <a:rPr lang="en-NZ" sz="2199" dirty="0" err="1">
                <a:solidFill>
                  <a:schemeClr val="tx2"/>
                </a:solidFill>
              </a:rPr>
              <a:t>satisfacer</a:t>
            </a:r>
            <a:r>
              <a:rPr lang="en-NZ" sz="2199" dirty="0">
                <a:solidFill>
                  <a:schemeClr val="tx2"/>
                </a:solidFill>
              </a:rPr>
              <a:t> </a:t>
            </a:r>
            <a:r>
              <a:rPr lang="en-NZ" sz="2199" dirty="0" err="1">
                <a:solidFill>
                  <a:schemeClr val="tx2"/>
                </a:solidFill>
              </a:rPr>
              <a:t>el</a:t>
            </a:r>
            <a:r>
              <a:rPr lang="en-NZ" sz="2199" dirty="0">
                <a:solidFill>
                  <a:schemeClr val="tx2"/>
                </a:solidFill>
              </a:rPr>
              <a:t> </a:t>
            </a:r>
            <a:r>
              <a:rPr lang="en-NZ" sz="2199" dirty="0" err="1">
                <a:solidFill>
                  <a:schemeClr val="tx2"/>
                </a:solidFill>
              </a:rPr>
              <a:t>apetito</a:t>
            </a:r>
            <a:r>
              <a:rPr lang="en-NZ" sz="2199" dirty="0">
                <a:solidFill>
                  <a:schemeClr val="tx2"/>
                </a:solidFill>
              </a:rPr>
              <a:t> </a:t>
            </a:r>
            <a:r>
              <a:rPr lang="en-NZ" sz="2199" dirty="0" err="1">
                <a:solidFill>
                  <a:schemeClr val="tx2"/>
                </a:solidFill>
              </a:rPr>
              <a:t>dominante</a:t>
            </a:r>
            <a:r>
              <a:rPr lang="en-NZ" sz="2199" dirty="0">
                <a:solidFill>
                  <a:schemeClr val="tx2"/>
                </a:solidFill>
              </a:rPr>
              <a:t> de </a:t>
            </a:r>
            <a:r>
              <a:rPr lang="en-NZ" sz="2199" dirty="0" err="1">
                <a:solidFill>
                  <a:schemeClr val="tx2"/>
                </a:solidFill>
              </a:rPr>
              <a:t>su</a:t>
            </a:r>
            <a:r>
              <a:rPr lang="en-NZ" sz="2199" dirty="0">
                <a:solidFill>
                  <a:schemeClr val="tx2"/>
                </a:solidFill>
              </a:rPr>
              <a:t> </a:t>
            </a:r>
            <a:r>
              <a:rPr lang="en-NZ" sz="2199" dirty="0" err="1">
                <a:solidFill>
                  <a:schemeClr val="tx2"/>
                </a:solidFill>
              </a:rPr>
              <a:t>naturaleza</a:t>
            </a:r>
            <a:r>
              <a:rPr lang="en-NZ" sz="2199" dirty="0">
                <a:solidFill>
                  <a:schemeClr val="tx2"/>
                </a:solidFill>
              </a:rPr>
              <a:t> de </a:t>
            </a:r>
            <a:r>
              <a:rPr lang="en-NZ" sz="2199" dirty="0" err="1">
                <a:solidFill>
                  <a:schemeClr val="tx2"/>
                </a:solidFill>
              </a:rPr>
              <a:t>india</a:t>
            </a:r>
            <a:r>
              <a:rPr lang="en-NZ" sz="2199" dirty="0">
                <a:solidFill>
                  <a:schemeClr val="tx2"/>
                </a:solidFill>
              </a:rPr>
              <a:t>: la </a:t>
            </a:r>
            <a:r>
              <a:rPr lang="en-NZ" sz="2199" dirty="0" err="1">
                <a:solidFill>
                  <a:schemeClr val="tx2"/>
                </a:solidFill>
              </a:rPr>
              <a:t>crueldad</a:t>
            </a:r>
            <a:r>
              <a:rPr lang="en-NZ" sz="2199" dirty="0">
                <a:solidFill>
                  <a:schemeClr val="tx2"/>
                </a:solidFill>
              </a:rPr>
              <a:t>”.</a:t>
            </a:r>
          </a:p>
          <a:p>
            <a:pPr>
              <a:spcBef>
                <a:spcPts val="1600"/>
              </a:spcBef>
            </a:pPr>
            <a:endParaRPr lang="en-US" sz="2199" dirty="0">
              <a:solidFill>
                <a:schemeClr val="bg1"/>
              </a:solidFill>
            </a:endParaRPr>
          </a:p>
        </p:txBody>
      </p:sp>
      <p:sp>
        <p:nvSpPr>
          <p:cNvPr id="6" name="Rectangle 5">
            <a:extLst>
              <a:ext uri="{FF2B5EF4-FFF2-40B4-BE49-F238E27FC236}">
                <a16:creationId xmlns:a16="http://schemas.microsoft.com/office/drawing/2014/main" id="{ED693C83-45E1-4776-E2A9-40265E74AFC1}"/>
              </a:ext>
            </a:extLst>
          </p:cNvPr>
          <p:cNvSpPr/>
          <p:nvPr/>
        </p:nvSpPr>
        <p:spPr>
          <a:xfrm>
            <a:off x="-33636" y="893"/>
            <a:ext cx="5332168" cy="689640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6146" name="Picture 2" descr="Leyenda La Quintrala.-Dinámica semanal.&#10;Bienvenid@s sean tod@s a mi blog!&#10;Hoy les traigo una leyenda muy famosa de Chile por ">
            <a:extLst>
              <a:ext uri="{FF2B5EF4-FFF2-40B4-BE49-F238E27FC236}">
                <a16:creationId xmlns:a16="http://schemas.microsoft.com/office/drawing/2014/main" id="{51C83DBD-ECCC-1CF9-7884-7D1CAC7321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601"/>
          <a:stretch/>
        </p:blipFill>
        <p:spPr bwMode="auto">
          <a:xfrm>
            <a:off x="145057" y="893"/>
            <a:ext cx="5017822" cy="68964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CACA6A8-431D-276C-9305-1EAF1CC72110}"/>
              </a:ext>
            </a:extLst>
          </p:cNvPr>
          <p:cNvSpPr txBox="1"/>
          <p:nvPr/>
        </p:nvSpPr>
        <p:spPr>
          <a:xfrm>
            <a:off x="5289127" y="200759"/>
            <a:ext cx="6754641" cy="523084"/>
          </a:xfrm>
          <a:prstGeom prst="rect">
            <a:avLst/>
          </a:prstGeom>
          <a:noFill/>
        </p:spPr>
        <p:txBody>
          <a:bodyPr wrap="square" rtlCol="0">
            <a:spAutoFit/>
          </a:bodyPr>
          <a:lstStyle/>
          <a:p>
            <a:pPr algn="ctr"/>
            <a:r>
              <a:rPr lang="en-US" sz="2799" b="1" dirty="0">
                <a:solidFill>
                  <a:schemeClr val="accent4"/>
                </a:solidFill>
              </a:rPr>
              <a:t>LA QUINTRALA</a:t>
            </a:r>
          </a:p>
        </p:txBody>
      </p:sp>
      <p:pic>
        <p:nvPicPr>
          <p:cNvPr id="6148" name="Picture 4">
            <a:extLst>
              <a:ext uri="{FF2B5EF4-FFF2-40B4-BE49-F238E27FC236}">
                <a16:creationId xmlns:a16="http://schemas.microsoft.com/office/drawing/2014/main" id="{DF0D7339-F545-F418-BA02-90C6EAC7A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881" y="466441"/>
            <a:ext cx="3570159" cy="592511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4D3B3CF3-E68D-247D-FC60-75E0F3720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226" y="287369"/>
            <a:ext cx="4421769" cy="6349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289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6146"/>
                                        </p:tgtEl>
                                      </p:cBhvr>
                                    </p:animEffect>
                                    <p:set>
                                      <p:cBhvr>
                                        <p:cTn id="7" dur="1" fill="hold">
                                          <p:stCondLst>
                                            <p:cond delay="499"/>
                                          </p:stCondLst>
                                        </p:cTn>
                                        <p:tgtEl>
                                          <p:spTgt spid="6146"/>
                                        </p:tgtEl>
                                        <p:attrNameLst>
                                          <p:attrName>style.visibility</p:attrName>
                                        </p:attrNameLst>
                                      </p:cBhvr>
                                      <p:to>
                                        <p:strVal val="hidden"/>
                                      </p:to>
                                    </p:set>
                                  </p:childTnLst>
                                </p:cTn>
                              </p:par>
                              <p:par>
                                <p:cTn id="8" presetID="9" presetClass="entr" presetSubtype="0" fill="hold" nodeType="withEffect">
                                  <p:stCondLst>
                                    <p:cond delay="0"/>
                                  </p:stCondLst>
                                  <p:childTnLst>
                                    <p:set>
                                      <p:cBhvr>
                                        <p:cTn id="9" dur="1" fill="hold">
                                          <p:stCondLst>
                                            <p:cond delay="0"/>
                                          </p:stCondLst>
                                        </p:cTn>
                                        <p:tgtEl>
                                          <p:spTgt spid="6148"/>
                                        </p:tgtEl>
                                        <p:attrNameLst>
                                          <p:attrName>style.visibility</p:attrName>
                                        </p:attrNameLst>
                                      </p:cBhvr>
                                      <p:to>
                                        <p:strVal val="visible"/>
                                      </p:to>
                                    </p:set>
                                    <p:animEffect transition="in" filter="dissolve">
                                      <p:cBhvr>
                                        <p:cTn id="10" dur="500"/>
                                        <p:tgtEl>
                                          <p:spTgt spid="614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nodeType="clickEffect">
                                  <p:stCondLst>
                                    <p:cond delay="0"/>
                                  </p:stCondLst>
                                  <p:childTnLst>
                                    <p:animEffect transition="out" filter="dissolve">
                                      <p:cBhvr>
                                        <p:cTn id="14" dur="500"/>
                                        <p:tgtEl>
                                          <p:spTgt spid="6148"/>
                                        </p:tgtEl>
                                      </p:cBhvr>
                                    </p:animEffect>
                                    <p:set>
                                      <p:cBhvr>
                                        <p:cTn id="15" dur="1" fill="hold">
                                          <p:stCondLst>
                                            <p:cond delay="499"/>
                                          </p:stCondLst>
                                        </p:cTn>
                                        <p:tgtEl>
                                          <p:spTgt spid="6148"/>
                                        </p:tgtEl>
                                        <p:attrNameLst>
                                          <p:attrName>style.visibility</p:attrName>
                                        </p:attrNameLst>
                                      </p:cBhvr>
                                      <p:to>
                                        <p:strVal val="hidden"/>
                                      </p:to>
                                    </p:set>
                                  </p:childTnLst>
                                </p:cTn>
                              </p:par>
                              <p:par>
                                <p:cTn id="16" presetID="9" presetClass="entr" presetSubtype="0" fill="hold" nodeType="withEffect">
                                  <p:stCondLst>
                                    <p:cond delay="0"/>
                                  </p:stCondLst>
                                  <p:childTnLst>
                                    <p:set>
                                      <p:cBhvr>
                                        <p:cTn id="17" dur="1" fill="hold">
                                          <p:stCondLst>
                                            <p:cond delay="0"/>
                                          </p:stCondLst>
                                        </p:cTn>
                                        <p:tgtEl>
                                          <p:spTgt spid="6150"/>
                                        </p:tgtEl>
                                        <p:attrNameLst>
                                          <p:attrName>style.visibility</p:attrName>
                                        </p:attrNameLst>
                                      </p:cBhvr>
                                      <p:to>
                                        <p:strVal val="visible"/>
                                      </p:to>
                                    </p:set>
                                    <p:animEffect transition="in" filter="dissolve">
                                      <p:cBhvr>
                                        <p:cTn id="18"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F3D65D-9D49-D8DC-AD14-C0F6843C9A76}"/>
              </a:ext>
            </a:extLst>
          </p:cNvPr>
          <p:cNvSpPr>
            <a:spLocks noGrp="1"/>
          </p:cNvSpPr>
          <p:nvPr>
            <p:ph type="title"/>
          </p:nvPr>
        </p:nvSpPr>
        <p:spPr>
          <a:xfrm>
            <a:off x="1218883" y="431800"/>
            <a:ext cx="9751060" cy="1168400"/>
          </a:xfrm>
        </p:spPr>
        <p:txBody>
          <a:bodyPr anchor="b">
            <a:normAutofit/>
          </a:bodyPr>
          <a:lstStyle/>
          <a:p>
            <a:r>
              <a:rPr lang="es-CL"/>
              <a:t>La cuestión de Arauco</a:t>
            </a:r>
            <a:br>
              <a:rPr lang="es-CL"/>
            </a:br>
            <a:r>
              <a:rPr lang="es-CL"/>
              <a:t>(Vicuña Mackenna, el parlamentario)</a:t>
            </a:r>
          </a:p>
        </p:txBody>
      </p:sp>
      <p:sp>
        <p:nvSpPr>
          <p:cNvPr id="3" name="Marcador de contenido 2">
            <a:extLst>
              <a:ext uri="{FF2B5EF4-FFF2-40B4-BE49-F238E27FC236}">
                <a16:creationId xmlns:a16="http://schemas.microsoft.com/office/drawing/2014/main" id="{62C657A5-9342-E411-8229-2A00FEC3EE23}"/>
              </a:ext>
            </a:extLst>
          </p:cNvPr>
          <p:cNvSpPr>
            <a:spLocks noGrp="1"/>
          </p:cNvSpPr>
          <p:nvPr>
            <p:ph sz="half" idx="1"/>
          </p:nvPr>
        </p:nvSpPr>
        <p:spPr>
          <a:xfrm>
            <a:off x="1218883" y="1803400"/>
            <a:ext cx="4773956" cy="4267200"/>
          </a:xfrm>
        </p:spPr>
        <p:txBody>
          <a:bodyPr>
            <a:normAutofit/>
          </a:bodyPr>
          <a:lstStyle/>
          <a:p>
            <a:r>
              <a:rPr lang="es-MX" sz="1700" dirty="0"/>
              <a:t>El mapuche “no es sino un bruto indomable, enemigo de la civilización porque solo adora los vicios en que vive sumergido, la ociosidad, la embriaguez, la mentira, la traición y todo ese conjunto de abominaciones que constituye la vida del salvaje”. Los rasgos físicos del mapuche serían señas claras de su inferioridad: “el rostro aplastado, la nariz roma y la frente deprimida, signos de la barbarie y ferocidad innatas del auca (mapuche)”. En cuanto a la posibilidad de que el mapuche se integrara a lo que se suele denominar vida moderna o “civilización”, Vicuña Mackenna concluye en tono sentencioso: “Se invoca la civilización a favor del indio y ¿qué le debe nuestro progreso, la civilización misma? Nada, a no ser el contagio de la barbarie”.</a:t>
            </a:r>
            <a:endParaRPr lang="es-CL" sz="1700" dirty="0"/>
          </a:p>
        </p:txBody>
      </p:sp>
      <p:pic>
        <p:nvPicPr>
          <p:cNvPr id="4098" name="Picture 2" descr="undefined">
            <a:extLst>
              <a:ext uri="{FF2B5EF4-FFF2-40B4-BE49-F238E27FC236}">
                <a16:creationId xmlns:a16="http://schemas.microsoft.com/office/drawing/2014/main" id="{46B80E49-AA13-C1EE-6542-2C674E3CF8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526"/>
          <a:stretch/>
        </p:blipFill>
        <p:spPr bwMode="auto">
          <a:xfrm>
            <a:off x="6195986" y="1803400"/>
            <a:ext cx="4773956" cy="4267200"/>
          </a:xfrm>
          <a:prstGeom prst="rect">
            <a:avLst/>
          </a:prstGeom>
          <a:solidFill>
            <a:srgbClr val="FFFFFF"/>
          </a:solidFill>
        </p:spPr>
      </p:pic>
    </p:spTree>
    <p:extLst>
      <p:ext uri="{BB962C8B-B14F-4D97-AF65-F5344CB8AC3E}">
        <p14:creationId xmlns:p14="http://schemas.microsoft.com/office/powerpoint/2010/main" val="61857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371A61-9978-F419-06E6-C21FFF47CEE7}"/>
              </a:ext>
            </a:extLst>
          </p:cNvPr>
          <p:cNvPicPr>
            <a:picLocks noChangeAspect="1"/>
          </p:cNvPicPr>
          <p:nvPr/>
        </p:nvPicPr>
        <p:blipFill>
          <a:blip r:embed="rId2"/>
          <a:stretch>
            <a:fillRect/>
          </a:stretch>
        </p:blipFill>
        <p:spPr>
          <a:xfrm>
            <a:off x="253937" y="107899"/>
            <a:ext cx="5214105" cy="6621085"/>
          </a:xfrm>
          <a:prstGeom prst="rect">
            <a:avLst/>
          </a:prstGeom>
        </p:spPr>
      </p:pic>
      <p:sp>
        <p:nvSpPr>
          <p:cNvPr id="4" name="Content Placeholder 3">
            <a:extLst>
              <a:ext uri="{FF2B5EF4-FFF2-40B4-BE49-F238E27FC236}">
                <a16:creationId xmlns:a16="http://schemas.microsoft.com/office/drawing/2014/main" id="{71B00A6B-5952-820E-0237-75DAD2F9B8A3}"/>
              </a:ext>
            </a:extLst>
          </p:cNvPr>
          <p:cNvSpPr>
            <a:spLocks noGrp="1"/>
          </p:cNvSpPr>
          <p:nvPr>
            <p:ph idx="1"/>
          </p:nvPr>
        </p:nvSpPr>
        <p:spPr>
          <a:xfrm>
            <a:off x="6130270" y="1086183"/>
            <a:ext cx="5654512" cy="5642793"/>
          </a:xfrm>
        </p:spPr>
        <p:txBody>
          <a:bodyPr>
            <a:normAutofit fontScale="70000" lnSpcReduction="20000"/>
          </a:bodyPr>
          <a:lstStyle/>
          <a:p>
            <a:pPr marL="0" indent="0" algn="just">
              <a:buNone/>
            </a:pPr>
            <a:endParaRPr lang="en-US" sz="2399" b="1" dirty="0"/>
          </a:p>
          <a:p>
            <a:pPr marL="0" indent="0" algn="just">
              <a:buNone/>
            </a:pPr>
            <a:endParaRPr lang="en-US" sz="2399" b="1" dirty="0"/>
          </a:p>
          <a:p>
            <a:pPr marL="0" indent="0" algn="just">
              <a:buNone/>
            </a:pPr>
            <a:r>
              <a:rPr lang="en-US" sz="2399" b="1" dirty="0" err="1"/>
              <a:t>Ramas</a:t>
            </a:r>
            <a:r>
              <a:rPr lang="en-US" sz="2399" b="1" dirty="0"/>
              <a:t> </a:t>
            </a:r>
            <a:r>
              <a:rPr lang="en-US" sz="2399" b="1" dirty="0" err="1"/>
              <a:t>luminosas</a:t>
            </a:r>
            <a:r>
              <a:rPr lang="en-US" sz="2399" b="1" dirty="0"/>
              <a:t>: </a:t>
            </a:r>
          </a:p>
          <a:p>
            <a:pPr marL="0" indent="0" algn="just">
              <a:buNone/>
            </a:pPr>
            <a:endParaRPr lang="en-US" sz="2399" b="1" dirty="0"/>
          </a:p>
          <a:p>
            <a:pPr algn="just"/>
            <a:r>
              <a:rPr lang="en-US" sz="2399" dirty="0" err="1"/>
              <a:t>supremacía</a:t>
            </a:r>
            <a:r>
              <a:rPr lang="en-US" sz="2399" dirty="0"/>
              <a:t> del padre y lo </a:t>
            </a:r>
            <a:r>
              <a:rPr lang="en-US" sz="2399" dirty="0" err="1"/>
              <a:t>europeo</a:t>
            </a:r>
            <a:endParaRPr lang="en-US" sz="2399" dirty="0"/>
          </a:p>
          <a:p>
            <a:pPr algn="just"/>
            <a:r>
              <a:rPr lang="en-US" sz="2399" dirty="0" err="1"/>
              <a:t>sobriedad</a:t>
            </a:r>
            <a:r>
              <a:rPr lang="en-US" sz="2399" dirty="0"/>
              <a:t> y la </a:t>
            </a:r>
            <a:r>
              <a:rPr lang="en-US" sz="2399" dirty="0" err="1"/>
              <a:t>moderación</a:t>
            </a:r>
            <a:r>
              <a:rPr lang="en-US" sz="2399" dirty="0"/>
              <a:t> </a:t>
            </a:r>
            <a:r>
              <a:rPr lang="en-US" sz="2399" dirty="0" err="1"/>
              <a:t>masculinas</a:t>
            </a:r>
            <a:r>
              <a:rPr lang="en-US" sz="2399" dirty="0"/>
              <a:t>. </a:t>
            </a:r>
          </a:p>
          <a:p>
            <a:pPr algn="just"/>
            <a:endParaRPr lang="en-US" sz="2399" dirty="0"/>
          </a:p>
          <a:p>
            <a:pPr marL="0" indent="0" algn="just">
              <a:buNone/>
            </a:pPr>
            <a:r>
              <a:rPr lang="en-US" sz="2399" b="1" dirty="0" err="1"/>
              <a:t>Ramas</a:t>
            </a:r>
            <a:r>
              <a:rPr lang="en-US" sz="2399" b="1" dirty="0"/>
              <a:t> </a:t>
            </a:r>
            <a:r>
              <a:rPr lang="en-US" sz="2399" b="1" dirty="0" err="1"/>
              <a:t>oscuras</a:t>
            </a:r>
            <a:r>
              <a:rPr lang="en-US" sz="2399" b="1" dirty="0"/>
              <a:t>:</a:t>
            </a:r>
          </a:p>
          <a:p>
            <a:pPr marL="0" indent="0" algn="just">
              <a:buNone/>
            </a:pPr>
            <a:endParaRPr lang="en-US" sz="2399" dirty="0"/>
          </a:p>
          <a:p>
            <a:r>
              <a:rPr lang="en-US" sz="2399" dirty="0"/>
              <a:t>Lo </a:t>
            </a:r>
            <a:r>
              <a:rPr lang="en-US" sz="2399" dirty="0" err="1"/>
              <a:t>femenino</a:t>
            </a:r>
            <a:r>
              <a:rPr lang="en-US" sz="2399" dirty="0"/>
              <a:t> (</a:t>
            </a:r>
            <a:r>
              <a:rPr lang="en-NZ" sz="2399" dirty="0"/>
              <a:t>la </a:t>
            </a:r>
            <a:r>
              <a:rPr lang="en-NZ" sz="2399" dirty="0" err="1"/>
              <a:t>maldad</a:t>
            </a:r>
            <a:r>
              <a:rPr lang="en-NZ" sz="2399" dirty="0"/>
              <a:t> es “</a:t>
            </a:r>
            <a:r>
              <a:rPr lang="en-NZ" sz="2399" dirty="0" err="1"/>
              <a:t>tendencia</a:t>
            </a:r>
            <a:r>
              <a:rPr lang="en-NZ" sz="2399" dirty="0"/>
              <a:t> de </a:t>
            </a:r>
            <a:r>
              <a:rPr lang="en-NZ" sz="2399" dirty="0" err="1"/>
              <a:t>su</a:t>
            </a:r>
            <a:r>
              <a:rPr lang="en-NZ" sz="2399" dirty="0"/>
              <a:t> </a:t>
            </a:r>
            <a:r>
              <a:rPr lang="en-NZ" sz="2399" dirty="0" err="1"/>
              <a:t>sexo</a:t>
            </a:r>
            <a:r>
              <a:rPr lang="en-NZ" sz="2399" dirty="0"/>
              <a:t>) </a:t>
            </a:r>
            <a:r>
              <a:rPr lang="en-US" sz="2399" dirty="0"/>
              <a:t>y la </a:t>
            </a:r>
            <a:r>
              <a:rPr lang="en-US" sz="2399" dirty="0" err="1"/>
              <a:t>sangre</a:t>
            </a:r>
            <a:r>
              <a:rPr lang="en-US" sz="2399" dirty="0"/>
              <a:t> </a:t>
            </a:r>
            <a:r>
              <a:rPr lang="en-US" sz="2399" dirty="0" err="1"/>
              <a:t>indígena</a:t>
            </a:r>
            <a:endParaRPr lang="en-US" sz="2399" dirty="0"/>
          </a:p>
          <a:p>
            <a:pPr algn="just"/>
            <a:r>
              <a:rPr lang="en-US" sz="2399" dirty="0"/>
              <a:t>Una </a:t>
            </a:r>
            <a:r>
              <a:rPr lang="en-US" sz="2399" dirty="0" err="1"/>
              <a:t>savia</a:t>
            </a:r>
            <a:r>
              <a:rPr lang="en-US" sz="2399" dirty="0"/>
              <a:t> </a:t>
            </a:r>
            <a:r>
              <a:rPr lang="en-US" sz="2399" dirty="0" err="1"/>
              <a:t>siniestra</a:t>
            </a:r>
            <a:r>
              <a:rPr lang="en-US" sz="2399" dirty="0"/>
              <a:t> y </a:t>
            </a:r>
            <a:r>
              <a:rPr lang="en-US" sz="2399" dirty="0" err="1"/>
              <a:t>desestabilizadora</a:t>
            </a:r>
            <a:r>
              <a:rPr lang="en-US" sz="2399" dirty="0"/>
              <a:t>, </a:t>
            </a:r>
            <a:r>
              <a:rPr lang="en-US" sz="2399" dirty="0" err="1"/>
              <a:t>marcada</a:t>
            </a:r>
            <a:r>
              <a:rPr lang="en-US" sz="2399" dirty="0"/>
              <a:t> </a:t>
            </a:r>
            <a:r>
              <a:rPr lang="en-US" sz="2399" dirty="0" err="1"/>
              <a:t>por</a:t>
            </a:r>
            <a:r>
              <a:rPr lang="en-US" sz="2399" dirty="0"/>
              <a:t> </a:t>
            </a:r>
            <a:r>
              <a:rPr lang="en-US" sz="2399" dirty="0" err="1"/>
              <a:t>el</a:t>
            </a:r>
            <a:r>
              <a:rPr lang="en-US" sz="2399" dirty="0"/>
              <a:t> </a:t>
            </a:r>
            <a:r>
              <a:rPr lang="en-US" sz="2399" dirty="0" err="1"/>
              <a:t>exceso</a:t>
            </a:r>
            <a:r>
              <a:rPr lang="en-US" sz="2399" dirty="0"/>
              <a:t> de </a:t>
            </a:r>
            <a:r>
              <a:rPr lang="en-US" sz="2399" dirty="0" err="1"/>
              <a:t>los</a:t>
            </a:r>
            <a:r>
              <a:rPr lang="en-US" sz="2399" dirty="0"/>
              <a:t> </a:t>
            </a:r>
            <a:r>
              <a:rPr lang="en-US" sz="2399" dirty="0" err="1"/>
              <a:t>instintos</a:t>
            </a:r>
            <a:r>
              <a:rPr lang="en-US" sz="2399" dirty="0"/>
              <a:t>, las </a:t>
            </a:r>
            <a:r>
              <a:rPr lang="en-US" sz="2399" dirty="0" err="1"/>
              <a:t>pasiones</a:t>
            </a:r>
            <a:r>
              <a:rPr lang="en-US" sz="2399" dirty="0"/>
              <a:t> y la </a:t>
            </a:r>
            <a:r>
              <a:rPr lang="en-US" sz="2399" dirty="0" err="1"/>
              <a:t>crueldad</a:t>
            </a:r>
            <a:r>
              <a:rPr lang="en-US" sz="2399" dirty="0"/>
              <a:t>. </a:t>
            </a:r>
          </a:p>
          <a:p>
            <a:pPr algn="just"/>
            <a:r>
              <a:rPr lang="en-US" sz="2399" dirty="0"/>
              <a:t>La </a:t>
            </a:r>
            <a:r>
              <a:rPr lang="en-US" sz="2399" dirty="0" err="1"/>
              <a:t>Quintrala</a:t>
            </a:r>
            <a:r>
              <a:rPr lang="en-US" sz="2399" dirty="0"/>
              <a:t> </a:t>
            </a:r>
            <a:r>
              <a:rPr lang="en-US" sz="2399" dirty="0" err="1"/>
              <a:t>sintetiza</a:t>
            </a:r>
            <a:r>
              <a:rPr lang="en-US" sz="2399" dirty="0"/>
              <a:t> </a:t>
            </a:r>
            <a:r>
              <a:rPr lang="en-US" sz="2399" dirty="0" err="1"/>
              <a:t>esta</a:t>
            </a:r>
            <a:r>
              <a:rPr lang="en-US" sz="2399" dirty="0"/>
              <a:t> mala </a:t>
            </a:r>
            <a:r>
              <a:rPr lang="en-US" sz="2399" dirty="0" err="1"/>
              <a:t>savia</a:t>
            </a:r>
            <a:r>
              <a:rPr lang="en-US" sz="2399" dirty="0"/>
              <a:t>. </a:t>
            </a:r>
          </a:p>
        </p:txBody>
      </p:sp>
      <p:pic>
        <p:nvPicPr>
          <p:cNvPr id="7172" name="Picture 4" descr="Bartolomé Flores - Bartolomé Blumenthal ">
            <a:extLst>
              <a:ext uri="{FF2B5EF4-FFF2-40B4-BE49-F238E27FC236}">
                <a16:creationId xmlns:a16="http://schemas.microsoft.com/office/drawing/2014/main" id="{02B6F5AF-0927-F7B8-3AAB-F487C12700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4731"/>
          <a:stretch/>
        </p:blipFill>
        <p:spPr bwMode="auto">
          <a:xfrm>
            <a:off x="397976" y="105969"/>
            <a:ext cx="1532340" cy="1472816"/>
          </a:xfrm>
          <a:prstGeom prst="ellipse">
            <a:avLst/>
          </a:prstGeom>
          <a:noFill/>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E52ADE32-AEFF-8995-EDAB-574D59ED2A0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3718" t="6724" r="27556" b="59202"/>
          <a:stretch/>
        </p:blipFill>
        <p:spPr bwMode="auto">
          <a:xfrm>
            <a:off x="3326676" y="893"/>
            <a:ext cx="1407233" cy="1402105"/>
          </a:xfrm>
          <a:prstGeom prst="ellipse">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C57B8E8-7F4F-C98C-BA63-D2F403027611}"/>
              </a:ext>
            </a:extLst>
          </p:cNvPr>
          <p:cNvSpPr txBox="1"/>
          <p:nvPr/>
        </p:nvSpPr>
        <p:spPr>
          <a:xfrm>
            <a:off x="4733910" y="72821"/>
            <a:ext cx="1123302" cy="584623"/>
          </a:xfrm>
          <a:prstGeom prst="rect">
            <a:avLst/>
          </a:prstGeom>
          <a:solidFill>
            <a:schemeClr val="tx1"/>
          </a:solidFill>
        </p:spPr>
        <p:txBody>
          <a:bodyPr wrap="square" rtlCol="0">
            <a:spAutoFit/>
          </a:bodyPr>
          <a:lstStyle/>
          <a:p>
            <a:pPr algn="ctr"/>
            <a:r>
              <a:rPr lang="en-NZ" sz="1600" dirty="0">
                <a:solidFill>
                  <a:schemeClr val="bg1"/>
                </a:solidFill>
                <a:latin typeface="Oxygen" panose="02000503000000000000" pitchFamily="2" charset="77"/>
              </a:rPr>
              <a:t>Elvira de </a:t>
            </a:r>
            <a:r>
              <a:rPr lang="en-NZ" sz="1600" dirty="0" err="1">
                <a:solidFill>
                  <a:schemeClr val="bg1"/>
                </a:solidFill>
                <a:latin typeface="Oxygen" panose="02000503000000000000" pitchFamily="2" charset="77"/>
              </a:rPr>
              <a:t>Talagante</a:t>
            </a:r>
            <a:endParaRPr lang="en-US" sz="1600" dirty="0">
              <a:solidFill>
                <a:schemeClr val="bg1"/>
              </a:solidFill>
            </a:endParaRPr>
          </a:p>
        </p:txBody>
      </p:sp>
      <p:sp>
        <p:nvSpPr>
          <p:cNvPr id="8" name="TextBox 7">
            <a:extLst>
              <a:ext uri="{FF2B5EF4-FFF2-40B4-BE49-F238E27FC236}">
                <a16:creationId xmlns:a16="http://schemas.microsoft.com/office/drawing/2014/main" id="{C870ACA0-9E9C-DA01-9D70-0F0D04B89B6A}"/>
              </a:ext>
            </a:extLst>
          </p:cNvPr>
          <p:cNvSpPr txBox="1"/>
          <p:nvPr/>
        </p:nvSpPr>
        <p:spPr>
          <a:xfrm>
            <a:off x="1635926" y="41755"/>
            <a:ext cx="1301580" cy="592408"/>
          </a:xfrm>
          <a:prstGeom prst="rect">
            <a:avLst/>
          </a:prstGeom>
          <a:solidFill>
            <a:schemeClr val="tx1"/>
          </a:solidFill>
        </p:spPr>
        <p:txBody>
          <a:bodyPr wrap="square">
            <a:spAutoFit/>
          </a:bodyPr>
          <a:lstStyle/>
          <a:p>
            <a:pPr algn="ctr"/>
            <a:r>
              <a:rPr lang="en-NZ" sz="1600" dirty="0">
                <a:solidFill>
                  <a:schemeClr val="bg1"/>
                </a:solidFill>
                <a:latin typeface="Oxygen" panose="02000503000000000000" pitchFamily="2" charset="77"/>
              </a:rPr>
              <a:t>Bartolomé Flores</a:t>
            </a:r>
            <a:endParaRPr lang="en-US" sz="1600" dirty="0">
              <a:solidFill>
                <a:schemeClr val="bg1"/>
              </a:solidFill>
            </a:endParaRPr>
          </a:p>
        </p:txBody>
      </p:sp>
      <p:sp>
        <p:nvSpPr>
          <p:cNvPr id="9" name="TextBox 8">
            <a:extLst>
              <a:ext uri="{FF2B5EF4-FFF2-40B4-BE49-F238E27FC236}">
                <a16:creationId xmlns:a16="http://schemas.microsoft.com/office/drawing/2014/main" id="{DA0759A5-C8F5-5D8B-CCEA-8D9FEEC4EB6D}"/>
              </a:ext>
            </a:extLst>
          </p:cNvPr>
          <p:cNvSpPr txBox="1"/>
          <p:nvPr/>
        </p:nvSpPr>
        <p:spPr>
          <a:xfrm>
            <a:off x="179176" y="3090534"/>
            <a:ext cx="1912969" cy="338466"/>
          </a:xfrm>
          <a:prstGeom prst="rect">
            <a:avLst/>
          </a:prstGeom>
          <a:solidFill>
            <a:schemeClr val="tx1"/>
          </a:solidFill>
        </p:spPr>
        <p:txBody>
          <a:bodyPr wrap="square">
            <a:spAutoFit/>
          </a:bodyPr>
          <a:lstStyle/>
          <a:p>
            <a:r>
              <a:rPr lang="en-NZ" sz="1600" dirty="0">
                <a:solidFill>
                  <a:schemeClr val="bg1"/>
                </a:solidFill>
                <a:latin typeface="Oxygen" panose="02000503000000000000" pitchFamily="2" charset="77"/>
              </a:rPr>
              <a:t>Pedro  </a:t>
            </a:r>
            <a:r>
              <a:rPr lang="en-NZ" sz="1600" dirty="0" err="1">
                <a:solidFill>
                  <a:schemeClr val="bg1"/>
                </a:solidFill>
                <a:latin typeface="Oxygen" panose="02000503000000000000" pitchFamily="2" charset="77"/>
              </a:rPr>
              <a:t>Lisperguer</a:t>
            </a:r>
            <a:endParaRPr lang="en-US" sz="1600" dirty="0">
              <a:solidFill>
                <a:schemeClr val="bg1"/>
              </a:solidFill>
            </a:endParaRPr>
          </a:p>
        </p:txBody>
      </p:sp>
      <p:sp>
        <p:nvSpPr>
          <p:cNvPr id="11" name="TextBox 10">
            <a:extLst>
              <a:ext uri="{FF2B5EF4-FFF2-40B4-BE49-F238E27FC236}">
                <a16:creationId xmlns:a16="http://schemas.microsoft.com/office/drawing/2014/main" id="{0C9B7075-6A86-387D-19B1-53C91A9E34B7}"/>
              </a:ext>
            </a:extLst>
          </p:cNvPr>
          <p:cNvSpPr txBox="1"/>
          <p:nvPr/>
        </p:nvSpPr>
        <p:spPr>
          <a:xfrm>
            <a:off x="3934040" y="2782219"/>
            <a:ext cx="1912969" cy="338466"/>
          </a:xfrm>
          <a:prstGeom prst="rect">
            <a:avLst/>
          </a:prstGeom>
          <a:solidFill>
            <a:schemeClr val="tx1"/>
          </a:solidFill>
        </p:spPr>
        <p:txBody>
          <a:bodyPr wrap="square">
            <a:spAutoFit/>
          </a:bodyPr>
          <a:lstStyle/>
          <a:p>
            <a:r>
              <a:rPr lang="en-NZ" sz="1600" dirty="0" err="1">
                <a:solidFill>
                  <a:schemeClr val="bg1"/>
                </a:solidFill>
                <a:latin typeface="Oxygen" panose="02000503000000000000" pitchFamily="2" charset="77"/>
              </a:rPr>
              <a:t>Águeda</a:t>
            </a:r>
            <a:r>
              <a:rPr lang="en-NZ" sz="1600" dirty="0">
                <a:solidFill>
                  <a:schemeClr val="bg1"/>
                </a:solidFill>
                <a:latin typeface="Oxygen" panose="02000503000000000000" pitchFamily="2" charset="77"/>
              </a:rPr>
              <a:t> Flores</a:t>
            </a:r>
            <a:endParaRPr lang="en-US" sz="1600" dirty="0">
              <a:solidFill>
                <a:schemeClr val="bg1"/>
              </a:solidFill>
            </a:endParaRPr>
          </a:p>
        </p:txBody>
      </p:sp>
      <p:sp>
        <p:nvSpPr>
          <p:cNvPr id="13" name="TextBox 12">
            <a:extLst>
              <a:ext uri="{FF2B5EF4-FFF2-40B4-BE49-F238E27FC236}">
                <a16:creationId xmlns:a16="http://schemas.microsoft.com/office/drawing/2014/main" id="{4258181F-C92B-B527-E9D9-2FCF071F75F4}"/>
              </a:ext>
            </a:extLst>
          </p:cNvPr>
          <p:cNvSpPr txBox="1"/>
          <p:nvPr/>
        </p:nvSpPr>
        <p:spPr>
          <a:xfrm>
            <a:off x="4600799" y="4080892"/>
            <a:ext cx="1246210" cy="584623"/>
          </a:xfrm>
          <a:prstGeom prst="rect">
            <a:avLst/>
          </a:prstGeom>
          <a:solidFill>
            <a:schemeClr val="tx1"/>
          </a:solidFill>
        </p:spPr>
        <p:txBody>
          <a:bodyPr wrap="square">
            <a:spAutoFit/>
          </a:bodyPr>
          <a:lstStyle/>
          <a:p>
            <a:r>
              <a:rPr lang="en-NZ" sz="1600" dirty="0">
                <a:solidFill>
                  <a:schemeClr val="bg1"/>
                </a:solidFill>
                <a:latin typeface="Oxygen" panose="02000503000000000000" pitchFamily="2" charset="77"/>
              </a:rPr>
              <a:t>Catalina </a:t>
            </a:r>
            <a:r>
              <a:rPr lang="en-NZ" sz="1600" dirty="0" err="1">
                <a:solidFill>
                  <a:schemeClr val="bg1"/>
                </a:solidFill>
                <a:latin typeface="Oxygen" panose="02000503000000000000" pitchFamily="2" charset="77"/>
              </a:rPr>
              <a:t>Lisperguer</a:t>
            </a:r>
            <a:endParaRPr lang="en-US" sz="1600" dirty="0">
              <a:solidFill>
                <a:schemeClr val="bg1"/>
              </a:solidFill>
            </a:endParaRPr>
          </a:p>
        </p:txBody>
      </p:sp>
      <p:sp>
        <p:nvSpPr>
          <p:cNvPr id="36" name="TextBox 35">
            <a:extLst>
              <a:ext uri="{FF2B5EF4-FFF2-40B4-BE49-F238E27FC236}">
                <a16:creationId xmlns:a16="http://schemas.microsoft.com/office/drawing/2014/main" id="{87F416F5-4B03-6CAC-26D9-889BC5DFA9BA}"/>
              </a:ext>
            </a:extLst>
          </p:cNvPr>
          <p:cNvSpPr txBox="1"/>
          <p:nvPr/>
        </p:nvSpPr>
        <p:spPr>
          <a:xfrm>
            <a:off x="253937" y="4822374"/>
            <a:ext cx="1676379" cy="584623"/>
          </a:xfrm>
          <a:prstGeom prst="rect">
            <a:avLst/>
          </a:prstGeom>
          <a:solidFill>
            <a:schemeClr val="tx1"/>
          </a:solidFill>
        </p:spPr>
        <p:txBody>
          <a:bodyPr wrap="square">
            <a:spAutoFit/>
          </a:bodyPr>
          <a:lstStyle/>
          <a:p>
            <a:r>
              <a:rPr lang="en-NZ" sz="1600" dirty="0">
                <a:solidFill>
                  <a:schemeClr val="bg1"/>
                </a:solidFill>
                <a:latin typeface="Oxygen" panose="02000503000000000000" pitchFamily="2" charset="77"/>
              </a:rPr>
              <a:t>Gonzalo de </a:t>
            </a:r>
            <a:r>
              <a:rPr lang="en-NZ" sz="1600" dirty="0" err="1">
                <a:solidFill>
                  <a:schemeClr val="bg1"/>
                </a:solidFill>
                <a:latin typeface="Oxygen" panose="02000503000000000000" pitchFamily="2" charset="77"/>
              </a:rPr>
              <a:t>los</a:t>
            </a:r>
            <a:r>
              <a:rPr lang="en-NZ" sz="1600" dirty="0">
                <a:solidFill>
                  <a:schemeClr val="bg1"/>
                </a:solidFill>
                <a:latin typeface="Oxygen" panose="02000503000000000000" pitchFamily="2" charset="77"/>
              </a:rPr>
              <a:t> Ríos y </a:t>
            </a:r>
            <a:r>
              <a:rPr lang="en-NZ" sz="1600" dirty="0" err="1">
                <a:solidFill>
                  <a:schemeClr val="bg1"/>
                </a:solidFill>
                <a:latin typeface="Oxygen" panose="02000503000000000000" pitchFamily="2" charset="77"/>
              </a:rPr>
              <a:t>Encío</a:t>
            </a:r>
            <a:endParaRPr lang="en-US" sz="1600" dirty="0">
              <a:solidFill>
                <a:schemeClr val="bg1"/>
              </a:solidFill>
            </a:endParaRPr>
          </a:p>
        </p:txBody>
      </p:sp>
      <p:pic>
        <p:nvPicPr>
          <p:cNvPr id="42" name="Picture 2" descr="La Quintrala">
            <a:extLst>
              <a:ext uri="{FF2B5EF4-FFF2-40B4-BE49-F238E27FC236}">
                <a16:creationId xmlns:a16="http://schemas.microsoft.com/office/drawing/2014/main" id="{122310D0-7685-C3E6-A6EC-B71FC601703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458" t="8385" r="31916" b="60613"/>
          <a:stretch/>
        </p:blipFill>
        <p:spPr bwMode="auto">
          <a:xfrm>
            <a:off x="2138756" y="5406997"/>
            <a:ext cx="1597499" cy="1472816"/>
          </a:xfrm>
          <a:prstGeom prst="ellipse">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FBD9D198-4336-1E64-516D-2D7A1BE8113C}"/>
              </a:ext>
            </a:extLst>
          </p:cNvPr>
          <p:cNvSpPr txBox="1"/>
          <p:nvPr/>
        </p:nvSpPr>
        <p:spPr>
          <a:xfrm>
            <a:off x="6075223" y="476672"/>
            <a:ext cx="6094413" cy="1476943"/>
          </a:xfrm>
          <a:prstGeom prst="rect">
            <a:avLst/>
          </a:prstGeom>
          <a:noFill/>
        </p:spPr>
        <p:txBody>
          <a:bodyPr wrap="square" rtlCol="0">
            <a:spAutoFit/>
          </a:bodyPr>
          <a:lstStyle/>
          <a:p>
            <a:r>
              <a:rPr lang="en-US" sz="2399" b="1" dirty="0"/>
              <a:t>UN FOLLAJE DE LUZ Y SOMBRAS:</a:t>
            </a:r>
          </a:p>
          <a:p>
            <a:r>
              <a:rPr lang="es-MX" sz="2399" b="1" dirty="0"/>
              <a:t>Hombre/europeo/apolíneo; mujer/indio/ perverso</a:t>
            </a:r>
            <a:endParaRPr lang="en-US" sz="2399" b="1" dirty="0"/>
          </a:p>
          <a:p>
            <a:endParaRPr lang="en-US" sz="1799" dirty="0"/>
          </a:p>
        </p:txBody>
      </p:sp>
    </p:spTree>
    <p:extLst>
      <p:ext uri="{BB962C8B-B14F-4D97-AF65-F5344CB8AC3E}">
        <p14:creationId xmlns:p14="http://schemas.microsoft.com/office/powerpoint/2010/main" val="4294207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116FC1-F961-2D29-6B8D-445ECEFC2CFF}"/>
              </a:ext>
            </a:extLst>
          </p:cNvPr>
          <p:cNvSpPr>
            <a:spLocks noGrp="1"/>
          </p:cNvSpPr>
          <p:nvPr>
            <p:ph type="title"/>
          </p:nvPr>
        </p:nvSpPr>
        <p:spPr>
          <a:xfrm>
            <a:off x="589406" y="856850"/>
            <a:ext cx="4559396" cy="1127774"/>
          </a:xfrm>
        </p:spPr>
        <p:txBody>
          <a:bodyPr anchor="ctr">
            <a:normAutofit fontScale="90000"/>
          </a:bodyPr>
          <a:lstStyle/>
          <a:p>
            <a:r>
              <a:rPr lang="es-CL" sz="3699"/>
              <a:t>La abuela de la Quintrala</a:t>
            </a:r>
          </a:p>
        </p:txBody>
      </p:sp>
      <p:sp>
        <p:nvSpPr>
          <p:cNvPr id="3" name="Marcador de contenido 2">
            <a:extLst>
              <a:ext uri="{FF2B5EF4-FFF2-40B4-BE49-F238E27FC236}">
                <a16:creationId xmlns:a16="http://schemas.microsoft.com/office/drawing/2014/main" id="{D356AD6E-BA1D-9FAB-DE2E-42904E7D3C91}"/>
              </a:ext>
            </a:extLst>
          </p:cNvPr>
          <p:cNvSpPr>
            <a:spLocks noGrp="1"/>
          </p:cNvSpPr>
          <p:nvPr>
            <p:ph idx="1"/>
          </p:nvPr>
        </p:nvSpPr>
        <p:spPr>
          <a:xfrm>
            <a:off x="496695" y="2330792"/>
            <a:ext cx="4652108" cy="4103262"/>
          </a:xfrm>
        </p:spPr>
        <p:txBody>
          <a:bodyPr anchor="ctr">
            <a:normAutofit/>
          </a:bodyPr>
          <a:lstStyle/>
          <a:p>
            <a:r>
              <a:rPr lang="es-MX" sz="1999" b="1" dirty="0">
                <a:highlight>
                  <a:srgbClr val="FFFFFF"/>
                </a:highlight>
                <a:latin typeface="Arial" panose="020B0604020202020204" pitchFamily="34" charset="0"/>
              </a:rPr>
              <a:t>María de </a:t>
            </a:r>
            <a:r>
              <a:rPr lang="es-MX" sz="1999" b="1" dirty="0" err="1">
                <a:highlight>
                  <a:srgbClr val="FFFFFF"/>
                </a:highlight>
                <a:latin typeface="Arial" panose="020B0604020202020204" pitchFamily="34" charset="0"/>
              </a:rPr>
              <a:t>Encío</a:t>
            </a:r>
            <a:r>
              <a:rPr lang="es-MX" sz="1999" dirty="0">
                <a:highlight>
                  <a:srgbClr val="FFFFFF"/>
                </a:highlight>
                <a:latin typeface="Arial" panose="020B0604020202020204" pitchFamily="34" charset="0"/>
              </a:rPr>
              <a:t>, natural de Bayona en Galicia, mujer de Gonzalo de los Ríos, vecina de Santiago de Chile, presa con secuestro de bienes por el Santo Oficio, testificada ante el Provisor de haber dicho que </a:t>
            </a:r>
            <a:r>
              <a:rPr lang="es-MX" sz="1999" b="1" dirty="0">
                <a:highlight>
                  <a:srgbClr val="FFFFFF"/>
                </a:highlight>
                <a:latin typeface="Arial" panose="020B0604020202020204" pitchFamily="34" charset="0"/>
              </a:rPr>
              <a:t>... </a:t>
            </a:r>
            <a:r>
              <a:rPr lang="es-MX" sz="1999" dirty="0">
                <a:highlight>
                  <a:srgbClr val="FFFFFF"/>
                </a:highlight>
                <a:latin typeface="Arial" panose="020B0604020202020204" pitchFamily="34" charset="0"/>
              </a:rPr>
              <a:t>'si una mujer casada o doncella  se sentía preñada y no de su marido, por encubrir su fama </a:t>
            </a:r>
            <a:r>
              <a:rPr lang="es-MX" sz="1999" b="1" dirty="0">
                <a:highlight>
                  <a:srgbClr val="FFFFFF"/>
                </a:highlight>
                <a:latin typeface="Arial" panose="020B0604020202020204" pitchFamily="34" charset="0"/>
              </a:rPr>
              <a:t>podía matar la criatura en el vientre o tomar cosas con que la echase</a:t>
            </a:r>
            <a:r>
              <a:rPr lang="es-MX" sz="1999" dirty="0">
                <a:highlight>
                  <a:srgbClr val="FFFFFF"/>
                </a:highlight>
                <a:latin typeface="Arial" panose="020B0604020202020204" pitchFamily="34" charset="0"/>
              </a:rPr>
              <a:t>', y aunque se lo contradijeron y reprendieron, siempre se quedó en su opinión</a:t>
            </a:r>
            <a:endParaRPr lang="es-CL" sz="1999" dirty="0"/>
          </a:p>
        </p:txBody>
      </p:sp>
      <p:pic>
        <p:nvPicPr>
          <p:cNvPr id="14338" name="Picture 2" descr="undefined">
            <a:extLst>
              <a:ext uri="{FF2B5EF4-FFF2-40B4-BE49-F238E27FC236}">
                <a16:creationId xmlns:a16="http://schemas.microsoft.com/office/drawing/2014/main" id="{A5FA98F7-4D4D-CFD7-FF3C-C5459035E7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212" r="-1" b="-1"/>
          <a:stretch/>
        </p:blipFill>
        <p:spPr bwMode="auto">
          <a:xfrm>
            <a:off x="5976231" y="800037"/>
            <a:ext cx="5423997" cy="525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41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51C4DA-DBE2-281B-1EBE-A4A278B25C70}"/>
              </a:ext>
            </a:extLst>
          </p:cNvPr>
          <p:cNvSpPr>
            <a:spLocks noGrp="1"/>
          </p:cNvSpPr>
          <p:nvPr>
            <p:ph type="title"/>
          </p:nvPr>
        </p:nvSpPr>
        <p:spPr>
          <a:xfrm>
            <a:off x="1218883" y="431800"/>
            <a:ext cx="9751060" cy="1168400"/>
          </a:xfrm>
        </p:spPr>
        <p:txBody>
          <a:bodyPr anchor="b">
            <a:normAutofit/>
          </a:bodyPr>
          <a:lstStyle/>
          <a:p>
            <a:r>
              <a:rPr lang="es-MX"/>
              <a:t>Mercedes Valdivieso (1924-1993)</a:t>
            </a:r>
            <a:br>
              <a:rPr lang="es-MX"/>
            </a:br>
            <a:endParaRPr lang="es-CL" dirty="0"/>
          </a:p>
        </p:txBody>
      </p:sp>
      <p:sp>
        <p:nvSpPr>
          <p:cNvPr id="3" name="Marcador de contenido 2">
            <a:extLst>
              <a:ext uri="{FF2B5EF4-FFF2-40B4-BE49-F238E27FC236}">
                <a16:creationId xmlns:a16="http://schemas.microsoft.com/office/drawing/2014/main" id="{4A20F129-5DDA-91D2-B5BB-E5E36E4FA8BF}"/>
              </a:ext>
            </a:extLst>
          </p:cNvPr>
          <p:cNvSpPr>
            <a:spLocks noGrp="1"/>
          </p:cNvSpPr>
          <p:nvPr>
            <p:ph sz="half" idx="1"/>
          </p:nvPr>
        </p:nvSpPr>
        <p:spPr>
          <a:xfrm>
            <a:off x="1218883" y="1803400"/>
            <a:ext cx="4773956" cy="4267200"/>
          </a:xfrm>
        </p:spPr>
        <p:txBody>
          <a:bodyPr>
            <a:normAutofit/>
          </a:bodyPr>
          <a:lstStyle/>
          <a:p>
            <a:r>
              <a:rPr lang="es-MX" sz="2000" i="1"/>
              <a:t>“Si preocuparse, haberse interesado en la otra mitad de la especie que no tiene voz es ser feminista, lo soy”</a:t>
            </a:r>
            <a:br>
              <a:rPr lang="es-MX" sz="2000"/>
            </a:br>
            <a:r>
              <a:rPr lang="es-MX" sz="2000" dirty="0"/>
              <a:t>Mercedes Valdivieso</a:t>
            </a:r>
            <a:endParaRPr lang="es-MX" sz="2000"/>
          </a:p>
          <a:p>
            <a:r>
              <a:rPr lang="es-MX" sz="2000"/>
              <a:t>Escritora nacida en Santiago. Parte de la gen. de 1950. Centró su obra literaria en la temática de la mujer y su papel en la sociedad chilena de la época. Sus ideas la posicionaron como una de las precursoras del pensamiento femenino independiente...</a:t>
            </a:r>
          </a:p>
          <a:p>
            <a:r>
              <a:rPr lang="es-MX" sz="2000"/>
              <a:t>Obras destacadas: La brecha (1961), Maldita yo entre las mujeres (1991)</a:t>
            </a:r>
            <a:endParaRPr lang="es-CL" sz="2000"/>
          </a:p>
        </p:txBody>
      </p:sp>
      <p:pic>
        <p:nvPicPr>
          <p:cNvPr id="6146" name="Picture 2" descr="MC0015641">
            <a:extLst>
              <a:ext uri="{FF2B5EF4-FFF2-40B4-BE49-F238E27FC236}">
                <a16:creationId xmlns:a16="http://schemas.microsoft.com/office/drawing/2014/main" id="{3E2449F7-9C31-E0E6-73E7-747943BC9C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058" r="1" b="26736"/>
          <a:stretch>
            <a:fillRect/>
          </a:stretch>
        </p:blipFill>
        <p:spPr bwMode="auto">
          <a:xfrm>
            <a:off x="6195986" y="1803400"/>
            <a:ext cx="4773956" cy="4267200"/>
          </a:xfrm>
          <a:prstGeom prst="rect">
            <a:avLst/>
          </a:prstGeom>
          <a:solidFill>
            <a:srgbClr val="FFFFFF"/>
          </a:solidFill>
        </p:spPr>
      </p:pic>
    </p:spTree>
    <p:extLst>
      <p:ext uri="{BB962C8B-B14F-4D97-AF65-F5344CB8AC3E}">
        <p14:creationId xmlns:p14="http://schemas.microsoft.com/office/powerpoint/2010/main" val="2837020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4275F7-A317-BE67-CDCB-1F55E18CEE96}"/>
              </a:ext>
            </a:extLst>
          </p:cNvPr>
          <p:cNvSpPr>
            <a:spLocks noGrp="1"/>
          </p:cNvSpPr>
          <p:nvPr>
            <p:ph type="title"/>
          </p:nvPr>
        </p:nvSpPr>
        <p:spPr/>
        <p:txBody>
          <a:bodyPr/>
          <a:lstStyle/>
          <a:p>
            <a:r>
              <a:rPr lang="es-CL" dirty="0"/>
              <a:t>Nueva visión de la </a:t>
            </a:r>
            <a:r>
              <a:rPr lang="es-CL"/>
              <a:t>Quintrala</a:t>
            </a:r>
          </a:p>
        </p:txBody>
      </p:sp>
      <p:sp>
        <p:nvSpPr>
          <p:cNvPr id="3" name="Marcador de contenido 2">
            <a:extLst>
              <a:ext uri="{FF2B5EF4-FFF2-40B4-BE49-F238E27FC236}">
                <a16:creationId xmlns:a16="http://schemas.microsoft.com/office/drawing/2014/main" id="{B932F1FE-83F4-7BF5-003D-072A58EE7D47}"/>
              </a:ext>
            </a:extLst>
          </p:cNvPr>
          <p:cNvSpPr>
            <a:spLocks noGrp="1"/>
          </p:cNvSpPr>
          <p:nvPr>
            <p:ph idx="1"/>
          </p:nvPr>
        </p:nvSpPr>
        <p:spPr/>
        <p:txBody>
          <a:bodyPr/>
          <a:lstStyle/>
          <a:p>
            <a:pPr marL="0" indent="0">
              <a:buNone/>
            </a:pPr>
            <a:r>
              <a:rPr lang="es-MX" dirty="0"/>
              <a:t>“…en ella se resume todo lo que la mujer no puede ser. Lo que no esta permitido. Nosotros somos lo que nos impone la sociedad creada para los hombres. Ella se rebela a eso, es una mujer fuerte, que lucha con una tremenda energía interior. Luego de enviudar y perder a su hijo de diez años cuidó ella misma sus bienes, vivió sola en La Ligua. Por eso es marginada desde muy joven y ella lo sabe. Es una persona muy sensible y de una soledad infinita". (Puyol M, Andrea. "No defiendo a La </a:t>
            </a:r>
            <a:r>
              <a:rPr lang="es-MX" dirty="0" err="1"/>
              <a:t>Quintrala</a:t>
            </a:r>
            <a:r>
              <a:rPr lang="es-MX" dirty="0"/>
              <a:t>, sólo la entiendo", </a:t>
            </a:r>
            <a:r>
              <a:rPr lang="es-MX" i="1" dirty="0"/>
              <a:t>La Segunda,</a:t>
            </a:r>
            <a:r>
              <a:rPr lang="es-MX" dirty="0"/>
              <a:t> 11 de abril, 1991, p. 88)</a:t>
            </a:r>
            <a:endParaRPr lang="es-CL" dirty="0"/>
          </a:p>
        </p:txBody>
      </p:sp>
      <p:sp>
        <p:nvSpPr>
          <p:cNvPr id="4" name="Marcador de texto 3">
            <a:extLst>
              <a:ext uri="{FF2B5EF4-FFF2-40B4-BE49-F238E27FC236}">
                <a16:creationId xmlns:a16="http://schemas.microsoft.com/office/drawing/2014/main" id="{EC7C6D5A-88A4-FD28-782C-7FDD1145085C}"/>
              </a:ext>
            </a:extLst>
          </p:cNvPr>
          <p:cNvSpPr>
            <a:spLocks noGrp="1"/>
          </p:cNvSpPr>
          <p:nvPr>
            <p:ph type="body" sz="half" idx="2"/>
          </p:nvPr>
        </p:nvSpPr>
        <p:spPr/>
        <p:txBody>
          <a:bodyPr/>
          <a:lstStyle/>
          <a:p>
            <a:endParaRPr lang="es-CL"/>
          </a:p>
        </p:txBody>
      </p:sp>
    </p:spTree>
    <p:extLst>
      <p:ext uri="{BB962C8B-B14F-4D97-AF65-F5344CB8AC3E}">
        <p14:creationId xmlns:p14="http://schemas.microsoft.com/office/powerpoint/2010/main" val="409054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96A083-B188-8A61-42FD-667134A9CB10}"/>
              </a:ext>
            </a:extLst>
          </p:cNvPr>
          <p:cNvSpPr>
            <a:spLocks noGrp="1"/>
          </p:cNvSpPr>
          <p:nvPr>
            <p:ph type="title"/>
          </p:nvPr>
        </p:nvSpPr>
        <p:spPr>
          <a:xfrm>
            <a:off x="837982" y="449497"/>
            <a:ext cx="4706445" cy="1225331"/>
          </a:xfrm>
        </p:spPr>
        <p:txBody>
          <a:bodyPr anchor="b">
            <a:normAutofit/>
          </a:bodyPr>
          <a:lstStyle/>
          <a:p>
            <a:r>
              <a:rPr lang="es-CL" sz="2099" dirty="0">
                <a:solidFill>
                  <a:schemeClr val="bg1"/>
                </a:solidFill>
              </a:rPr>
              <a:t> </a:t>
            </a:r>
            <a:r>
              <a:rPr lang="es-CL" sz="2099" dirty="0">
                <a:solidFill>
                  <a:schemeClr val="tx2"/>
                </a:solidFill>
              </a:rPr>
              <a:t>“(…) entre lo santo y lo perverso de esta tierra hay tanto como un cabello” </a:t>
            </a:r>
            <a:br>
              <a:rPr lang="es-CL" sz="2099" dirty="0">
                <a:solidFill>
                  <a:schemeClr val="tx2"/>
                </a:solidFill>
              </a:rPr>
            </a:br>
            <a:endParaRPr lang="es-CL" sz="2099" dirty="0">
              <a:solidFill>
                <a:schemeClr val="tx2"/>
              </a:solidFill>
            </a:endParaRPr>
          </a:p>
        </p:txBody>
      </p:sp>
      <p:sp>
        <p:nvSpPr>
          <p:cNvPr id="3" name="Marcador de contenido 2">
            <a:extLst>
              <a:ext uri="{FF2B5EF4-FFF2-40B4-BE49-F238E27FC236}">
                <a16:creationId xmlns:a16="http://schemas.microsoft.com/office/drawing/2014/main" id="{062C9814-BE18-52AB-F4A9-94DDEE8EA2DD}"/>
              </a:ext>
            </a:extLst>
          </p:cNvPr>
          <p:cNvSpPr>
            <a:spLocks noGrp="1"/>
          </p:cNvSpPr>
          <p:nvPr>
            <p:ph idx="1"/>
          </p:nvPr>
        </p:nvSpPr>
        <p:spPr>
          <a:xfrm>
            <a:off x="897535" y="1909588"/>
            <a:ext cx="4585319" cy="3646760"/>
          </a:xfrm>
        </p:spPr>
        <p:txBody>
          <a:bodyPr>
            <a:normAutofit/>
          </a:bodyPr>
          <a:lstStyle/>
          <a:p>
            <a:pPr marL="0" indent="0">
              <a:buNone/>
            </a:pPr>
            <a:r>
              <a:rPr lang="es-MX" sz="1999" dirty="0">
                <a:solidFill>
                  <a:schemeClr val="tx2"/>
                </a:solidFill>
              </a:rPr>
              <a:t>Esa soy, padre </a:t>
            </a:r>
          </a:p>
          <a:p>
            <a:pPr marL="0" indent="0">
              <a:buNone/>
            </a:pPr>
            <a:r>
              <a:rPr lang="es-MX" sz="1999" dirty="0">
                <a:solidFill>
                  <a:schemeClr val="tx2"/>
                </a:solidFill>
              </a:rPr>
              <a:t>Hija de </a:t>
            </a:r>
            <a:r>
              <a:rPr lang="es-MX" sz="1999" dirty="0" err="1">
                <a:solidFill>
                  <a:schemeClr val="tx2"/>
                </a:solidFill>
              </a:rPr>
              <a:t>Llanka</a:t>
            </a:r>
            <a:r>
              <a:rPr lang="es-MX" sz="1999" dirty="0">
                <a:solidFill>
                  <a:schemeClr val="tx2"/>
                </a:solidFill>
              </a:rPr>
              <a:t> Curiqueo</a:t>
            </a:r>
          </a:p>
          <a:p>
            <a:pPr marL="0" indent="0">
              <a:buNone/>
            </a:pPr>
            <a:r>
              <a:rPr lang="es-MX" sz="1999" dirty="0">
                <a:solidFill>
                  <a:schemeClr val="tx2"/>
                </a:solidFill>
              </a:rPr>
              <a:t>Que es hija de Elvira de Talagante </a:t>
            </a:r>
          </a:p>
          <a:p>
            <a:pPr marL="0" indent="0">
              <a:buNone/>
            </a:pPr>
            <a:r>
              <a:rPr lang="es-MX" sz="1999" dirty="0">
                <a:solidFill>
                  <a:schemeClr val="tx2"/>
                </a:solidFill>
              </a:rPr>
              <a:t>Que es hija de </a:t>
            </a:r>
            <a:r>
              <a:rPr lang="es-MX" sz="1999" dirty="0" err="1">
                <a:solidFill>
                  <a:schemeClr val="tx2"/>
                </a:solidFill>
              </a:rPr>
              <a:t>Agueda</a:t>
            </a:r>
            <a:r>
              <a:rPr lang="es-MX" sz="1999" dirty="0">
                <a:solidFill>
                  <a:schemeClr val="tx2"/>
                </a:solidFill>
              </a:rPr>
              <a:t> Flores </a:t>
            </a:r>
          </a:p>
          <a:p>
            <a:pPr marL="0" indent="0">
              <a:buNone/>
            </a:pPr>
            <a:r>
              <a:rPr lang="es-MX" sz="1999" dirty="0">
                <a:solidFill>
                  <a:schemeClr val="tx2"/>
                </a:solidFill>
              </a:rPr>
              <a:t>Que es hija de Catalina, </a:t>
            </a:r>
          </a:p>
          <a:p>
            <a:pPr marL="0" indent="0">
              <a:buNone/>
            </a:pPr>
            <a:r>
              <a:rPr lang="es-MX" sz="1999" dirty="0">
                <a:solidFill>
                  <a:schemeClr val="tx2"/>
                </a:solidFill>
              </a:rPr>
              <a:t>Que es mi madre, </a:t>
            </a:r>
          </a:p>
          <a:p>
            <a:pPr marL="0" indent="0">
              <a:buNone/>
            </a:pPr>
            <a:r>
              <a:rPr lang="es-MX" sz="1999" dirty="0">
                <a:solidFill>
                  <a:schemeClr val="tx2"/>
                </a:solidFill>
              </a:rPr>
              <a:t>Que soy yo”</a:t>
            </a:r>
            <a:endParaRPr lang="es-CL" sz="1999" dirty="0">
              <a:solidFill>
                <a:schemeClr val="tx2"/>
              </a:solidFill>
            </a:endParaRPr>
          </a:p>
        </p:txBody>
      </p:sp>
      <p:pic>
        <p:nvPicPr>
          <p:cNvPr id="6146" name="Picture 2" descr="Maldita yo entre las mujeres">
            <a:extLst>
              <a:ext uri="{FF2B5EF4-FFF2-40B4-BE49-F238E27FC236}">
                <a16:creationId xmlns:a16="http://schemas.microsoft.com/office/drawing/2014/main" id="{CF2BB508-0285-E524-E115-716B1A5F0A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3753" y="893"/>
            <a:ext cx="4525101" cy="685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065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ooksClassic_16x9">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BooksClassic_16x9">
      <a:majorFont>
        <a:latin typeface="Constantia"/>
        <a:ea typeface=""/>
        <a:cs typeface=""/>
      </a:majorFont>
      <a:minorFont>
        <a:latin typeface="Constantia"/>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miter lim="800000"/>
        </a:ln>
        <a:ln w="28575"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100000"/>
                <a:shade val="90000"/>
                <a:satMod val="150000"/>
              </a:schemeClr>
            </a:gs>
            <a:gs pos="60000">
              <a:schemeClr val="phClr">
                <a:shade val="20000"/>
                <a:satMod val="255000"/>
              </a:schemeClr>
            </a:gs>
          </a:gsLst>
          <a:lin ang="5400000" scaled="0"/>
        </a:gradFill>
        <a:blipFill rotWithShape="1">
          <a:blip xmlns:r="http://schemas.openxmlformats.org/officeDocument/2006/relationships" r:embed="rId1">
            <a:duotone>
              <a:schemeClr val="phClr">
                <a:shade val="12000"/>
                <a:satMod val="240000"/>
              </a:schemeClr>
              <a:schemeClr val="phClr"/>
            </a:duotone>
          </a:blip>
          <a:stretch/>
        </a:blip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28575"/>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BooksClassic_16x9">
      <a:majorFont>
        <a:latin typeface="Constantia"/>
        <a:ea typeface=""/>
        <a:cs typeface=""/>
      </a:majorFont>
      <a:minorFont>
        <a:latin typeface="Constantia"/>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miter lim="800000"/>
        </a:ln>
        <a:ln w="28575"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BooksClassic_16x9">
      <a:majorFont>
        <a:latin typeface="Constantia"/>
        <a:ea typeface=""/>
        <a:cs typeface=""/>
      </a:majorFont>
      <a:minorFont>
        <a:latin typeface="Constantia"/>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miter lim="800000"/>
        </a:ln>
        <a:ln w="28575"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5770035-53AD-43BC-9BF9-4253FE0A4B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Presentación de libro clásico (pantalla panorámica)</Template>
  <TotalTime>2117</TotalTime>
  <Words>4370</Words>
  <Application>Microsoft Office PowerPoint</Application>
  <PresentationFormat>Personalizado</PresentationFormat>
  <Paragraphs>246</Paragraphs>
  <Slides>45</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45</vt:i4>
      </vt:variant>
    </vt:vector>
  </HeadingPairs>
  <TitlesOfParts>
    <vt:vector size="54" baseType="lpstr">
      <vt:lpstr>Arial</vt:lpstr>
      <vt:lpstr>Calibri</vt:lpstr>
      <vt:lpstr>Constantia</vt:lpstr>
      <vt:lpstr>Garamond</vt:lpstr>
      <vt:lpstr>Jost</vt:lpstr>
      <vt:lpstr>Oxygen</vt:lpstr>
      <vt:lpstr>Shruti</vt:lpstr>
      <vt:lpstr>Wingdings</vt:lpstr>
      <vt:lpstr>BooksClassic_16x9</vt:lpstr>
      <vt:lpstr>Las novelas nacionales del siglo XIX</vt:lpstr>
      <vt:lpstr>El proyecto ilustrado (s. XVIII)</vt:lpstr>
      <vt:lpstr>SIGLO XIX, el siglo de las revoluciones  </vt:lpstr>
      <vt:lpstr> Novelas "nacionales" del siglo XIX   El concepto de novela nacional apenas necesita explicación en América Latina; se refiere a aquel libro cuya lectura es exigida en las escuelas secundarias oficiales como fuente de la historia local y orgullo literario.  Doris Sommer, Ficciones fundacionales</vt:lpstr>
      <vt:lpstr>Doris Sommer sienta, en la introducción a su libro “Foundational Fictions” (1993), las bases de su ya clásica lectura erótico-política de la novelística latinoamericana del siglo XIX entre 1850 y 1880. Sommer plantea que, en la segunda mitad del siglo, la escritura de novelas constituyó una intervención eficaz en la esfera pública, que estuvo inextricablemente ligada al proyecto nacionalista de las élites liberales, a tal punto que es posible atribuirle a la ficción un poder perfomativo capaz de obrar productivamente en la configuración del ideal histórico nacionalizador y progresista. Sommer denomina a novelas como “Amalia” de Mármol, “María” de Isaacs y “Martín Rivas” de Alberto Blest Gana, “romances fundacionales”, para resaltar que entrañan una intensa articulación entre el deseo y la política: la pareja heterosexual unida por el lazo matrimonial se convierte, en todas estas ficciones, en el núcleo alegórico al que convergen personajes representativos de diferentes regiones, sectores económicos, estratos sociales y orígenes étnicos. La nación unida por el vínculo del matrimonio sigue el modelo de la familia, entendida como zona de contacto y campo igualador donde se negocian y, con suerte, se resuelven las diferencias. El matrimonio alegórico entre los elementos heterogéneos que componían las repúblicas postcoloniales latinoamericanas de mediados del XIX, se presentó como un tropo central para canalizar los deseos nacionalistas de las élites, que encontraron en la novela un instrumento para proyectar sus aspiraciones y para contribuir a realizarlas.</vt:lpstr>
      <vt:lpstr>Presentación de PowerPoint</vt:lpstr>
      <vt:lpstr>Presentación de PowerPoint</vt:lpstr>
      <vt:lpstr>Presentación de PowerPoint</vt:lpstr>
      <vt:lpstr>Presentación de PowerPoint</vt:lpstr>
      <vt:lpstr>Carta a Lastarria, 1864</vt:lpstr>
      <vt:lpstr>Martín Rivas (1862). Novela de costumbres político-sociales </vt:lpstr>
      <vt:lpstr>Martín Rivas: un cuento de hadas</vt:lpstr>
      <vt:lpstr>Las 4 tramas (Mythoi) arquetípicas / N. Frye</vt:lpstr>
      <vt:lpstr>Romance: Relato ideal, de conciliación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Domingo Faustino Sarmiento (1811-1888) </vt:lpstr>
      <vt:lpstr>Facundo o civilización y barbarie en las pampas argentinas (1845) </vt:lpstr>
      <vt:lpstr>Premisa nacional sarmientina:  “To be or not to be…(a savage)”  “¿No habéis oído la palabra salvaje, que anda revoloteando sobre nuestras cabezas? De eso se trata: de ser o de no ser salvaje” (Facundo 13) </vt:lpstr>
      <vt:lpstr>Civilización vs. barbarie</vt:lpstr>
      <vt:lpstr>Presentación de PowerPoint</vt:lpstr>
      <vt:lpstr>Presentación de PowerPoint</vt:lpstr>
      <vt:lpstr>La Quintrala, la bruja chilena</vt:lpstr>
      <vt:lpstr>Versiones de la Quintrala </vt:lpstr>
      <vt:lpstr>Presentación de PowerPoint</vt:lpstr>
      <vt:lpstr>Catalina de los Ríos Lisperguer  (1604 - 1665)</vt:lpstr>
      <vt:lpstr>PRONTUARIO </vt:lpstr>
      <vt:lpstr>Benjamín Vicuña Mackenna, creador de la Quintrala </vt:lpstr>
      <vt:lpstr>Fragmentación de la mujer en el imaginario chileno </vt:lpstr>
      <vt:lpstr>Presentación de PowerPoint</vt:lpstr>
      <vt:lpstr>La cuestión de Arauco (Vicuña Mackenna, el parlamentario)</vt:lpstr>
      <vt:lpstr>Presentación de PowerPoint</vt:lpstr>
      <vt:lpstr>La abuela de la Quintrala</vt:lpstr>
      <vt:lpstr>Mercedes Valdivieso (1924-1993) </vt:lpstr>
      <vt:lpstr>Nueva visión de la Quintrala</vt:lpstr>
      <vt:lpstr> “(…) entre lo santo y lo perverso de esta tierra hay tanto como un cabello”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keywords/>
  <cp:lastModifiedBy>Roberto Suazo</cp:lastModifiedBy>
  <cp:revision>17</cp:revision>
  <dcterms:created xsi:type="dcterms:W3CDTF">2015-09-20T13:00:19Z</dcterms:created>
  <dcterms:modified xsi:type="dcterms:W3CDTF">2025-06-30T23:50:16Z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TC028010599991</vt:lpwstr>
  </property>
</Properties>
</file>