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51"/>
  </p:notesMasterIdLst>
  <p:sldIdLst>
    <p:sldId id="550" r:id="rId2"/>
    <p:sldId id="536" r:id="rId3"/>
    <p:sldId id="534" r:id="rId4"/>
    <p:sldId id="535" r:id="rId5"/>
    <p:sldId id="537" r:id="rId6"/>
    <p:sldId id="538" r:id="rId7"/>
    <p:sldId id="521" r:id="rId8"/>
    <p:sldId id="344" r:id="rId9"/>
    <p:sldId id="322" r:id="rId10"/>
    <p:sldId id="347" r:id="rId11"/>
    <p:sldId id="548" r:id="rId12"/>
    <p:sldId id="529" r:id="rId13"/>
    <p:sldId id="549" r:id="rId14"/>
    <p:sldId id="547" r:id="rId15"/>
    <p:sldId id="544" r:id="rId16"/>
    <p:sldId id="545" r:id="rId17"/>
    <p:sldId id="530" r:id="rId18"/>
    <p:sldId id="531" r:id="rId19"/>
    <p:sldId id="546" r:id="rId20"/>
    <p:sldId id="532" r:id="rId21"/>
    <p:sldId id="539" r:id="rId22"/>
    <p:sldId id="541" r:id="rId23"/>
    <p:sldId id="517" r:id="rId24"/>
    <p:sldId id="533" r:id="rId25"/>
    <p:sldId id="528" r:id="rId26"/>
    <p:sldId id="527" r:id="rId27"/>
    <p:sldId id="526" r:id="rId28"/>
    <p:sldId id="542" r:id="rId29"/>
    <p:sldId id="551" r:id="rId30"/>
    <p:sldId id="554" r:id="rId31"/>
    <p:sldId id="552" r:id="rId32"/>
    <p:sldId id="553" r:id="rId33"/>
    <p:sldId id="522" r:id="rId34"/>
    <p:sldId id="555" r:id="rId35"/>
    <p:sldId id="566" r:id="rId36"/>
    <p:sldId id="556" r:id="rId37"/>
    <p:sldId id="557" r:id="rId38"/>
    <p:sldId id="558" r:id="rId39"/>
    <p:sldId id="559" r:id="rId40"/>
    <p:sldId id="560" r:id="rId41"/>
    <p:sldId id="561" r:id="rId42"/>
    <p:sldId id="562" r:id="rId43"/>
    <p:sldId id="563" r:id="rId44"/>
    <p:sldId id="564" r:id="rId45"/>
    <p:sldId id="565" r:id="rId46"/>
    <p:sldId id="543" r:id="rId47"/>
    <p:sldId id="525" r:id="rId48"/>
    <p:sldId id="568" r:id="rId49"/>
    <p:sldId id="56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3D6B8"/>
    <a:srgbClr val="B0AD95"/>
    <a:srgbClr val="E5CB97"/>
    <a:srgbClr val="ED7D31"/>
    <a:srgbClr val="EAE5D9"/>
    <a:srgbClr val="F1EDDE"/>
    <a:srgbClr val="EED296"/>
    <a:srgbClr val="A90408"/>
    <a:srgbClr val="FDEB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5707"/>
  </p:normalViewPr>
  <p:slideViewPr>
    <p:cSldViewPr snapToGrid="0">
      <p:cViewPr varScale="1">
        <p:scale>
          <a:sx n="63" d="100"/>
          <a:sy n="63" d="100"/>
        </p:scale>
        <p:origin x="6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8128D8-AD46-466D-ADCD-18F659743667}" type="datetimeFigureOut">
              <a:rPr lang="es-CL" smtClean="0"/>
              <a:t>08-06-2025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E5F3BB-B649-4231-BDCC-BEA0534EF51A}" type="slidenum">
              <a:rPr lang="es-CL" smtClean="0"/>
              <a:t>‹Nº›</a:t>
            </a:fld>
            <a:endParaRPr lang="es-CL"/>
          </a:p>
        </p:txBody>
      </p:sp>
    </p:spTree>
    <p:extLst>
      <p:ext uri="{BB962C8B-B14F-4D97-AF65-F5344CB8AC3E}">
        <p14:creationId xmlns:p14="http://schemas.microsoft.com/office/powerpoint/2010/main" val="4095670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2FBE-0755-9823-8C2D-9A367C9C5DB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8D5C5C8-C89A-8B1C-F23D-078EDC7CF2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DD3F332-3DDA-BF30-97F4-CBA3DD4ADB35}"/>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5" name="Footer Placeholder 4">
            <a:extLst>
              <a:ext uri="{FF2B5EF4-FFF2-40B4-BE49-F238E27FC236}">
                <a16:creationId xmlns:a16="http://schemas.microsoft.com/office/drawing/2014/main" id="{E24CF4D8-5DAF-BB11-9E52-4876A368C0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4558F-DFCA-D427-A1FB-D3BC4B9F8BA3}"/>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1728480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260AF-5E93-3AE7-EB0C-CCD32696F26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8AA8AEB-1CFB-4D7D-D94A-DCEFB299A4D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DB83D7-24F5-8F95-85C6-6AE5D2353C99}"/>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5" name="Footer Placeholder 4">
            <a:extLst>
              <a:ext uri="{FF2B5EF4-FFF2-40B4-BE49-F238E27FC236}">
                <a16:creationId xmlns:a16="http://schemas.microsoft.com/office/drawing/2014/main" id="{1041842B-41AE-047D-E6A1-7E92A1322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D90AD-9179-6ED7-B16C-1A6FD455EF76}"/>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2506571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1B22C-E5E9-C28A-573C-21DD5E946CB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36D82F4-EBF0-0437-782E-3DB93CEE92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9EB2629-CCF1-CB5E-FB1E-5ABD6861C2AE}"/>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5" name="Footer Placeholder 4">
            <a:extLst>
              <a:ext uri="{FF2B5EF4-FFF2-40B4-BE49-F238E27FC236}">
                <a16:creationId xmlns:a16="http://schemas.microsoft.com/office/drawing/2014/main" id="{116CCA39-F15D-916F-9B19-337D3A9FB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97E418-7E30-F026-DB08-DD8F72ED135D}"/>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821034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D6257-CFA8-0B7B-7F10-581779B0790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1D5D50-CAF4-C4B8-FAC4-460E166CDC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0D47300-DEE3-2F2B-9D91-12FDE8FBC85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6BA5107-7F00-9E1D-EE5B-1D002502B77B}"/>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6" name="Footer Placeholder 5">
            <a:extLst>
              <a:ext uri="{FF2B5EF4-FFF2-40B4-BE49-F238E27FC236}">
                <a16:creationId xmlns:a16="http://schemas.microsoft.com/office/drawing/2014/main" id="{5B9E7907-4253-CB49-931C-B8BB839F0A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907E90-3A3E-CFD4-C18F-E3C4986290C1}"/>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57892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AAC72-F585-4F6B-34FD-6F897FFAD6A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D446DD4-2774-14DB-A257-47B418380B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3B99998-F657-7D10-618C-9F5E3168F8C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9730110-D955-BECC-2F8B-03D88CDCC2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E1E45C-868E-F8E2-EA32-5A53E770BB8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4EDFF75-0C27-80F5-5AEE-E7EFD832AF4B}"/>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8" name="Footer Placeholder 7">
            <a:extLst>
              <a:ext uri="{FF2B5EF4-FFF2-40B4-BE49-F238E27FC236}">
                <a16:creationId xmlns:a16="http://schemas.microsoft.com/office/drawing/2014/main" id="{75958CA2-4E3B-62D9-4961-D36177A515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E27F55-CDE7-BEFF-8170-00AE4EF20B54}"/>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3559743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04313-C2C3-4655-E9A6-4B888C1609E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B799794-40FD-DE6D-8A62-1A39143EFD5F}"/>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4" name="Footer Placeholder 3">
            <a:extLst>
              <a:ext uri="{FF2B5EF4-FFF2-40B4-BE49-F238E27FC236}">
                <a16:creationId xmlns:a16="http://schemas.microsoft.com/office/drawing/2014/main" id="{649A9A08-E0E0-83D0-7D0E-2B5E2CE6CE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0C9C7C-F434-5998-4A10-5DFFAF0F85F2}"/>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1075729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F9BB55-6D64-6C08-CBF9-B2DD23C2F8C5}"/>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3" name="Footer Placeholder 2">
            <a:extLst>
              <a:ext uri="{FF2B5EF4-FFF2-40B4-BE49-F238E27FC236}">
                <a16:creationId xmlns:a16="http://schemas.microsoft.com/office/drawing/2014/main" id="{33C9ABD3-DDB4-A3B2-99A2-FACD30D61C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14BC3A-116F-AB8B-5D2F-89E6EEF36CBA}"/>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4094263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C159-9F6A-57A6-F222-E87B322EC7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E177290-A089-321E-759E-B4DB3C048F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09B2CF2-5E96-480E-43B9-0E65EC255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581403B-7233-B842-1D34-6242F768E5CA}"/>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6" name="Footer Placeholder 5">
            <a:extLst>
              <a:ext uri="{FF2B5EF4-FFF2-40B4-BE49-F238E27FC236}">
                <a16:creationId xmlns:a16="http://schemas.microsoft.com/office/drawing/2014/main" id="{535B5726-3FB1-CF64-F181-40A408EA5A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1DCF8B-E863-4DBF-2B71-7B134A6630F9}"/>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1879622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F30E2-87BE-C432-D4A7-8333B9B16F8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D906E28-D36C-7509-D45A-6D4F90F00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49D14B-8D0E-40FD-0D7C-9B07E72C38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411C628-7B66-1CFE-C0E0-5D01E8CDA6ED}"/>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6" name="Footer Placeholder 5">
            <a:extLst>
              <a:ext uri="{FF2B5EF4-FFF2-40B4-BE49-F238E27FC236}">
                <a16:creationId xmlns:a16="http://schemas.microsoft.com/office/drawing/2014/main" id="{809823D0-956B-3FC5-1475-53ABA1747D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666FE-AF06-D459-D06F-44205C955D80}"/>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2147383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85F3F-3902-2634-7D09-3A3E123FF49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23EAB94-D419-5F87-64CB-5E8995E55AB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893AB52-A936-65DF-2F7F-14C9969F3EF4}"/>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5" name="Footer Placeholder 4">
            <a:extLst>
              <a:ext uri="{FF2B5EF4-FFF2-40B4-BE49-F238E27FC236}">
                <a16:creationId xmlns:a16="http://schemas.microsoft.com/office/drawing/2014/main" id="{016F4DF5-A101-652D-6AC4-16E5E8ADA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E9DFA9-7D1E-0722-BA48-0150FF02B725}"/>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331856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724B9D-65FB-F3DD-DCDF-75F9D402081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E243896-0D99-F36A-0BD4-A52E715FED7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C21D002-179D-1D60-47C1-C03DB2CFAA10}"/>
              </a:ext>
            </a:extLst>
          </p:cNvPr>
          <p:cNvSpPr>
            <a:spLocks noGrp="1"/>
          </p:cNvSpPr>
          <p:nvPr>
            <p:ph type="dt" sz="half" idx="10"/>
          </p:nvPr>
        </p:nvSpPr>
        <p:spPr/>
        <p:txBody>
          <a:bodyPr/>
          <a:lstStyle/>
          <a:p>
            <a:fld id="{B80E750D-5F99-5446-B52C-2AAA38F1568F}" type="datetimeFigureOut">
              <a:rPr lang="en-US" smtClean="0"/>
              <a:t>6/8/2025</a:t>
            </a:fld>
            <a:endParaRPr lang="en-US"/>
          </a:p>
        </p:txBody>
      </p:sp>
      <p:sp>
        <p:nvSpPr>
          <p:cNvPr id="5" name="Footer Placeholder 4">
            <a:extLst>
              <a:ext uri="{FF2B5EF4-FFF2-40B4-BE49-F238E27FC236}">
                <a16:creationId xmlns:a16="http://schemas.microsoft.com/office/drawing/2014/main" id="{85A7D850-59F7-6643-91CE-EA91A9806D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5DDC64-4ABE-586D-B601-6E5C8A087379}"/>
              </a:ext>
            </a:extLst>
          </p:cNvPr>
          <p:cNvSpPr>
            <a:spLocks noGrp="1"/>
          </p:cNvSpPr>
          <p:nvPr>
            <p:ph type="sldNum" sz="quarter" idx="12"/>
          </p:nvPr>
        </p:nvSpPr>
        <p:spPr/>
        <p:txBody>
          <a:bodyPr/>
          <a:lstStyle/>
          <a:p>
            <a:fld id="{91C37E05-7841-C24F-AC9E-35AAE8C1A9E1}" type="slidenum">
              <a:rPr lang="en-US" smtClean="0"/>
              <a:t>‹Nº›</a:t>
            </a:fld>
            <a:endParaRPr lang="en-US"/>
          </a:p>
        </p:txBody>
      </p:sp>
    </p:spTree>
    <p:extLst>
      <p:ext uri="{BB962C8B-B14F-4D97-AF65-F5344CB8AC3E}">
        <p14:creationId xmlns:p14="http://schemas.microsoft.com/office/powerpoint/2010/main" val="3036979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DFCF3E-4511-5E88-BD39-19A14A4AD1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8E36D3-70A1-DEDD-5360-901BE75B5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6523E8-4F13-12B7-8ABD-23B69753C3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0E750D-5F99-5446-B52C-2AAA38F1568F}" type="datetimeFigureOut">
              <a:rPr lang="en-US" smtClean="0"/>
              <a:t>6/8/2025</a:t>
            </a:fld>
            <a:endParaRPr lang="en-US"/>
          </a:p>
        </p:txBody>
      </p:sp>
      <p:sp>
        <p:nvSpPr>
          <p:cNvPr id="5" name="Footer Placeholder 4">
            <a:extLst>
              <a:ext uri="{FF2B5EF4-FFF2-40B4-BE49-F238E27FC236}">
                <a16:creationId xmlns:a16="http://schemas.microsoft.com/office/drawing/2014/main" id="{9EBC98EF-9B13-A4D2-31BA-6A1A098DFD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C66AC7-A1BE-9ACD-E850-6652B4B70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37E05-7841-C24F-AC9E-35AAE8C1A9E1}" type="slidenum">
              <a:rPr lang="en-US" smtClean="0"/>
              <a:t>‹Nº›</a:t>
            </a:fld>
            <a:endParaRPr lang="en-US"/>
          </a:p>
        </p:txBody>
      </p:sp>
    </p:spTree>
    <p:extLst>
      <p:ext uri="{BB962C8B-B14F-4D97-AF65-F5344CB8AC3E}">
        <p14:creationId xmlns:p14="http://schemas.microsoft.com/office/powerpoint/2010/main" val="734445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oTWZzaJn5Kw?feature=oembed" TargetMode="External"/><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commons.wikimedia.org/wiki/File:Retrato_de_Sor_Juana_In%C3%A9s_de_la_Cruz_(Fray_Miguel_Herrera).jp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commons.wikimedia.org/wiki/File:Retrato_de_Sor_Juana_In%C3%A9s_de_la_Cruz_(Fray_Miguel_Herrera).jp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10-mejores-artistas-del-barroco-diego-de-velazquez">
            <a:extLst>
              <a:ext uri="{FF2B5EF4-FFF2-40B4-BE49-F238E27FC236}">
                <a16:creationId xmlns:a16="http://schemas.microsoft.com/office/drawing/2014/main" id="{913C5DEF-2164-B3B1-3BFA-6CD9FC519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778" r="-1" b="-1"/>
          <a:stretch>
            <a:fillRect/>
          </a:stretch>
        </p:blipFill>
        <p:spPr bwMode="auto">
          <a:xfrm>
            <a:off x="20" y="10"/>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FC724C2-58FD-0F6B-F983-8900D66A3455}"/>
              </a:ext>
            </a:extLst>
          </p:cNvPr>
          <p:cNvSpPr>
            <a:spLocks noGrp="1"/>
          </p:cNvSpPr>
          <p:nvPr>
            <p:ph type="ctrTitle"/>
          </p:nvPr>
        </p:nvSpPr>
        <p:spPr>
          <a:xfrm>
            <a:off x="404553" y="3091928"/>
            <a:ext cx="9078562" cy="2387600"/>
          </a:xfrm>
        </p:spPr>
        <p:txBody>
          <a:bodyPr>
            <a:normAutofit/>
          </a:bodyPr>
          <a:lstStyle/>
          <a:p>
            <a:pPr algn="l"/>
            <a:r>
              <a:rPr lang="es-CL" sz="6600" dirty="0">
                <a:solidFill>
                  <a:schemeClr val="bg1"/>
                </a:solidFill>
              </a:rPr>
              <a:t>El Barroco</a:t>
            </a:r>
          </a:p>
        </p:txBody>
      </p:sp>
      <p:sp>
        <p:nvSpPr>
          <p:cNvPr id="2059" name="Rectangle: Rounded Corners 205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88211CA2-6397-563C-3367-90D3EED91C8B}"/>
              </a:ext>
            </a:extLst>
          </p:cNvPr>
          <p:cNvSpPr>
            <a:spLocks noGrp="1"/>
          </p:cNvSpPr>
          <p:nvPr>
            <p:ph type="subTitle" idx="1"/>
          </p:nvPr>
        </p:nvSpPr>
        <p:spPr>
          <a:xfrm>
            <a:off x="404553" y="5624945"/>
            <a:ext cx="9078562" cy="592975"/>
          </a:xfrm>
        </p:spPr>
        <p:txBody>
          <a:bodyPr anchor="ctr">
            <a:normAutofit/>
          </a:bodyPr>
          <a:lstStyle/>
          <a:p>
            <a:pPr algn="l"/>
            <a:r>
              <a:rPr lang="es-CL" dirty="0">
                <a:solidFill>
                  <a:schemeClr val="bg1"/>
                </a:solidFill>
              </a:rPr>
              <a:t>Expresión de una crisis de paradigmas</a:t>
            </a:r>
          </a:p>
        </p:txBody>
      </p:sp>
    </p:spTree>
    <p:extLst>
      <p:ext uri="{BB962C8B-B14F-4D97-AF65-F5344CB8AC3E}">
        <p14:creationId xmlns:p14="http://schemas.microsoft.com/office/powerpoint/2010/main" val="1971160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a:extLst>
              <a:ext uri="{FF2B5EF4-FFF2-40B4-BE49-F238E27FC236}">
                <a16:creationId xmlns:a16="http://schemas.microsoft.com/office/drawing/2014/main" id="{3B240FAE-D8ED-5E2B-F1C3-3BBEAFCCF8F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7601" b="502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771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B4A926-149A-2F3C-06FA-5086E6E34AAC}"/>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51FC7AE7-734D-F8CE-CFB3-A6814D7ECC23}"/>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73979757-BEF3-63A6-2176-B740BA256451}"/>
              </a:ext>
            </a:extLst>
          </p:cNvPr>
          <p:cNvPicPr>
            <a:picLocks noChangeAspect="1"/>
          </p:cNvPicPr>
          <p:nvPr/>
        </p:nvPicPr>
        <p:blipFill>
          <a:blip r:embed="rId2"/>
          <a:stretch>
            <a:fillRect/>
          </a:stretch>
        </p:blipFill>
        <p:spPr>
          <a:xfrm>
            <a:off x="1799625" y="594917"/>
            <a:ext cx="8592749" cy="5668166"/>
          </a:xfrm>
          <a:prstGeom prst="rect">
            <a:avLst/>
          </a:prstGeom>
        </p:spPr>
      </p:pic>
    </p:spTree>
    <p:extLst>
      <p:ext uri="{BB962C8B-B14F-4D97-AF65-F5344CB8AC3E}">
        <p14:creationId xmlns:p14="http://schemas.microsoft.com/office/powerpoint/2010/main" val="3894827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7DEAE2-2A3A-E562-E36F-8E8051F3F63D}"/>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603B6673-FE94-4DC7-EF13-D43FFD7B1A9F}"/>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01266B79-10C3-03D5-E3E5-C56707F8BC67}"/>
              </a:ext>
            </a:extLst>
          </p:cNvPr>
          <p:cNvPicPr>
            <a:picLocks noChangeAspect="1"/>
          </p:cNvPicPr>
          <p:nvPr/>
        </p:nvPicPr>
        <p:blipFill>
          <a:blip r:embed="rId2"/>
          <a:stretch>
            <a:fillRect/>
          </a:stretch>
        </p:blipFill>
        <p:spPr>
          <a:xfrm>
            <a:off x="1732941" y="575864"/>
            <a:ext cx="8726118" cy="5706271"/>
          </a:xfrm>
          <a:prstGeom prst="rect">
            <a:avLst/>
          </a:prstGeom>
        </p:spPr>
      </p:pic>
    </p:spTree>
    <p:extLst>
      <p:ext uri="{BB962C8B-B14F-4D97-AF65-F5344CB8AC3E}">
        <p14:creationId xmlns:p14="http://schemas.microsoft.com/office/powerpoint/2010/main" val="1368872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35A9090-8616-E0D6-9C57-82573CED8D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0" y="9525"/>
            <a:ext cx="5524500" cy="683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803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La Piedad de Miguel Ángel">
            <a:extLst>
              <a:ext uri="{FF2B5EF4-FFF2-40B4-BE49-F238E27FC236}">
                <a16:creationId xmlns:a16="http://schemas.microsoft.com/office/drawing/2014/main" id="{611AA44F-0515-5DF0-1243-372EDFD637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125"/>
            <a:ext cx="6000750" cy="60007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The Rape of Proserpina by Gian Lorenzo Bernini">
            <a:extLst>
              <a:ext uri="{FF2B5EF4-FFF2-40B4-BE49-F238E27FC236}">
                <a16:creationId xmlns:a16="http://schemas.microsoft.com/office/drawing/2014/main" id="{4812F5FC-03C0-6738-9075-E91606DCA6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950" y="-10950"/>
            <a:ext cx="5341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271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6" name="Rectangle 4108">
            <a:extLst>
              <a:ext uri="{FF2B5EF4-FFF2-40B4-BE49-F238E27FC236}">
                <a16:creationId xmlns:a16="http://schemas.microsoft.com/office/drawing/2014/main" id="{B3F59054-3394-4D87-8BD0-A28DCD47F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L'Estasi di Santa Teresa">
            <a:extLst>
              <a:ext uri="{FF2B5EF4-FFF2-40B4-BE49-F238E27FC236}">
                <a16:creationId xmlns:a16="http://schemas.microsoft.com/office/drawing/2014/main" id="{79CE5E52-A4A3-CB87-ED08-2D5F51A3D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532"/>
          <a:stretch/>
        </p:blipFill>
        <p:spPr bwMode="auto">
          <a:xfrm>
            <a:off x="7381653"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a:noFill/>
          <a:extLst>
            <a:ext uri="{909E8E84-426E-40DD-AFC4-6F175D3DCCD1}">
              <a14:hiddenFill xmlns:a14="http://schemas.microsoft.com/office/drawing/2010/main">
                <a:solidFill>
                  <a:srgbClr val="FFFFFF"/>
                </a:solidFill>
              </a14:hiddenFill>
            </a:ext>
          </a:extLst>
        </p:spPr>
      </p:pic>
      <p:pic>
        <p:nvPicPr>
          <p:cNvPr id="4100" name="Picture 4" descr="Gian Lorenzo Bernini, Estasi, 1647-1652, marmo">
            <a:extLst>
              <a:ext uri="{FF2B5EF4-FFF2-40B4-BE49-F238E27FC236}">
                <a16:creationId xmlns:a16="http://schemas.microsoft.com/office/drawing/2014/main" id="{F1D5488B-DDD7-0C6E-F309-83336196C2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8913"/>
          <a:stretch/>
        </p:blipFill>
        <p:spPr bwMode="auto">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4104" name="Picture 8" descr="Éxtasis de Santa Teresa - Gian Lorenzo Bernini - Historia Arte (HA!)">
            <a:extLst>
              <a:ext uri="{FF2B5EF4-FFF2-40B4-BE49-F238E27FC236}">
                <a16:creationId xmlns:a16="http://schemas.microsoft.com/office/drawing/2014/main" id="{32457471-80DF-D4BA-1FB0-6F93D4309E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714" r="5887" b="1"/>
          <a:stretch/>
        </p:blipFill>
        <p:spPr bwMode="auto">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08" name="Freeform: Shape 4110">
            <a:extLst>
              <a:ext uri="{FF2B5EF4-FFF2-40B4-BE49-F238E27FC236}">
                <a16:creationId xmlns:a16="http://schemas.microsoft.com/office/drawing/2014/main" id="{2FE0ABA9-CAF1-4816-837D-5F28AAA08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10" name="Freeform: Shape 4112">
            <a:extLst>
              <a:ext uri="{FF2B5EF4-FFF2-40B4-BE49-F238E27FC236}">
                <a16:creationId xmlns:a16="http://schemas.microsoft.com/office/drawing/2014/main" id="{BC8B9C14-70F0-4F42-85FF-0DD3D5A58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039E9BA-12C1-58C1-A30F-1BC66B8BBDD3}"/>
              </a:ext>
            </a:extLst>
          </p:cNvPr>
          <p:cNvSpPr>
            <a:spLocks noGrp="1"/>
          </p:cNvSpPr>
          <p:nvPr>
            <p:ph type="title"/>
          </p:nvPr>
        </p:nvSpPr>
        <p:spPr>
          <a:xfrm>
            <a:off x="448056" y="685800"/>
            <a:ext cx="2807208" cy="1325563"/>
          </a:xfrm>
        </p:spPr>
        <p:txBody>
          <a:bodyPr>
            <a:normAutofit/>
          </a:bodyPr>
          <a:lstStyle/>
          <a:p>
            <a:r>
              <a:rPr lang="es-CL" sz="2800" b="1" dirty="0"/>
              <a:t>Transverberación de Santa Teresa de Ávila</a:t>
            </a:r>
            <a:r>
              <a:rPr lang="es-CL" sz="1800" b="1" dirty="0">
                <a:latin typeface="+mn-lt"/>
              </a:rPr>
              <a:t> </a:t>
            </a:r>
            <a:r>
              <a:rPr lang="es-CL" sz="1800" b="1" i="0" dirty="0">
                <a:solidFill>
                  <a:srgbClr val="222222"/>
                </a:solidFill>
                <a:effectLst/>
                <a:latin typeface="+mn-lt"/>
              </a:rPr>
              <a:t>(1515-1582)</a:t>
            </a:r>
            <a:endParaRPr lang="es-CL" sz="1800" b="1" dirty="0">
              <a:latin typeface="+mn-lt"/>
            </a:endParaRPr>
          </a:p>
        </p:txBody>
      </p:sp>
      <p:sp>
        <p:nvSpPr>
          <p:cNvPr id="4112" name="Rectangle 4114">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685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17" name="Rectangle 4116">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2C02D723-118E-5C84-A3CF-B31168EC1093}"/>
              </a:ext>
            </a:extLst>
          </p:cNvPr>
          <p:cNvSpPr>
            <a:spLocks noGrp="1"/>
          </p:cNvSpPr>
          <p:nvPr>
            <p:ph idx="1"/>
          </p:nvPr>
        </p:nvSpPr>
        <p:spPr>
          <a:xfrm>
            <a:off x="210207" y="2258568"/>
            <a:ext cx="3541985" cy="4389434"/>
          </a:xfrm>
        </p:spPr>
        <p:txBody>
          <a:bodyPr>
            <a:normAutofit fontScale="92500" lnSpcReduction="10000"/>
          </a:bodyPr>
          <a:lstStyle/>
          <a:p>
            <a:pPr marL="0" indent="0">
              <a:buNone/>
            </a:pPr>
            <a:r>
              <a:rPr lang="es-MX" sz="1800" dirty="0"/>
              <a:t> «</a:t>
            </a:r>
            <a:r>
              <a:rPr lang="es-MX" sz="1800" dirty="0" err="1"/>
              <a:t>Veíale</a:t>
            </a:r>
            <a:r>
              <a:rPr lang="es-MX" sz="1800" dirty="0"/>
              <a:t> en las manos un dardo de oro largo, y al fin del hierro me parecía tener un poco de fuego. Este me parecía meter por el corazón algunas veces, y que me llegaba hasta las entrañas. Al sacarle, me parecía las llevaba consigo, y me dejaba toda abrasada en amor grande de Dios. Era tan grande el dolor, que me hacía dar aquellos quejidos; y tan excesiva la suavidad que me pone este grandísimo dolor, que no hay desear que se quite... No es dolor corporal, sino espiritual, aunque no deja de participar el cuerpo algo, y aun harto. Es un requiebro tan suave que pasa entre el alma y Dios, que suplico yo a su bondad le dé a gustar a quien pensare que miento».</a:t>
            </a:r>
            <a:endParaRPr lang="es-CL" sz="1800" dirty="0"/>
          </a:p>
        </p:txBody>
      </p:sp>
    </p:spTree>
    <p:extLst>
      <p:ext uri="{BB962C8B-B14F-4D97-AF65-F5344CB8AC3E}">
        <p14:creationId xmlns:p14="http://schemas.microsoft.com/office/powerpoint/2010/main" val="1500465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Hecataeus' world map">
            <a:extLst>
              <a:ext uri="{FF2B5EF4-FFF2-40B4-BE49-F238E27FC236}">
                <a16:creationId xmlns:a16="http://schemas.microsoft.com/office/drawing/2014/main" id="{D6A136EA-207C-D684-8A75-68A7F709DF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1295" y="985376"/>
            <a:ext cx="4579342" cy="4579342"/>
          </a:xfrm>
          <a:prstGeom prst="ellipse">
            <a:avLst/>
          </a:prstGeom>
          <a:noFill/>
          <a:ln>
            <a:solidFill>
              <a:schemeClr val="accent1">
                <a:shade val="15000"/>
              </a:schemeClr>
            </a:solidFill>
          </a:ln>
          <a:extLst>
            <a:ext uri="{909E8E84-426E-40DD-AFC4-6F175D3DCCD1}">
              <a14:hiddenFill xmlns:a14="http://schemas.microsoft.com/office/drawing/2010/main">
                <a:solidFill>
                  <a:srgbClr val="FFFFFF"/>
                </a:solidFill>
              </a14:hiddenFill>
            </a:ext>
          </a:extLst>
        </p:spPr>
      </p:pic>
      <p:pic>
        <p:nvPicPr>
          <p:cNvPr id="33796" name="Picture 4" descr="Ptolemaic model of the universe">
            <a:extLst>
              <a:ext uri="{FF2B5EF4-FFF2-40B4-BE49-F238E27FC236}">
                <a16:creationId xmlns:a16="http://schemas.microsoft.com/office/drawing/2014/main" id="{9D144398-7C30-3237-A75F-BC320F6B3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5947" y="0"/>
            <a:ext cx="66500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8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dissolve">
                                      <p:cBhvr>
                                        <p:cTn id="7" dur="500"/>
                                        <p:tgtEl>
                                          <p:spTgt spid="33796"/>
                                        </p:tgtEl>
                                      </p:cBhvr>
                                    </p:animEffect>
                                  </p:childTnLst>
                                </p:cTn>
                              </p:par>
                              <p:par>
                                <p:cTn id="8" presetID="1" presetClass="exit" presetSubtype="0" fill="hold" nodeType="withEffect">
                                  <p:stCondLst>
                                    <p:cond delay="0"/>
                                  </p:stCondLst>
                                  <p:childTnLst>
                                    <p:set>
                                      <p:cBhvr>
                                        <p:cTn id="9"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8" name="Picture 6">
            <a:extLst>
              <a:ext uri="{FF2B5EF4-FFF2-40B4-BE49-F238E27FC236}">
                <a16:creationId xmlns:a16="http://schemas.microsoft.com/office/drawing/2014/main" id="{191FAD9B-3852-01FE-B4E6-3D089F8D0944}"/>
              </a:ext>
            </a:extLst>
          </p:cNvPr>
          <p:cNvPicPr>
            <a:picLocks noChangeAspect="1" noChangeArrowheads="1"/>
          </p:cNvPicPr>
          <p:nvPr/>
        </p:nvPicPr>
        <p:blipFill>
          <a:blip r:embed="rId2"/>
          <a:srcRect/>
          <a:stretch/>
        </p:blipFill>
        <p:spPr bwMode="auto">
          <a:xfrm>
            <a:off x="358365" y="0"/>
            <a:ext cx="11475269" cy="643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8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18276" y="729523"/>
            <a:ext cx="6858000" cy="5398953"/>
          </a:xfrm>
          <a:prstGeom prst="rect">
            <a:avLst/>
          </a:prstGeom>
          <a:ln>
            <a:noFill/>
          </a:ln>
          <a:effectLst>
            <a:outerShdw blurRad="419100" dist="152400" sx="94000" sy="940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79DC1C28-01C2-CB45-6C93-99231664E600}"/>
              </a:ext>
            </a:extLst>
          </p:cNvPr>
          <p:cNvSpPr txBox="1"/>
          <p:nvPr/>
        </p:nvSpPr>
        <p:spPr>
          <a:xfrm>
            <a:off x="758952" y="785366"/>
            <a:ext cx="4069055" cy="207285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400" b="1" kern="1200">
                <a:solidFill>
                  <a:schemeClr val="tx1"/>
                </a:solidFill>
                <a:latin typeface="+mj-lt"/>
                <a:ea typeface="+mj-ea"/>
                <a:cs typeface="+mj-cs"/>
              </a:rPr>
              <a:t>SEVERO SARDUY: BARROCO Y NEOBARROCO (1972)</a:t>
            </a:r>
          </a:p>
        </p:txBody>
      </p:sp>
      <p:pic>
        <p:nvPicPr>
          <p:cNvPr id="1026" name="Picture 2" descr="Severo Sarduy (Foto por Antonio">
            <a:extLst>
              <a:ext uri="{FF2B5EF4-FFF2-40B4-BE49-F238E27FC236}">
                <a16:creationId xmlns:a16="http://schemas.microsoft.com/office/drawing/2014/main" id="{20841BCE-18DE-F77C-8411-368394C6AAA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4619" y="3650493"/>
            <a:ext cx="3951289" cy="2224011"/>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89068524-E789-1F5A-7BB4-0815F3DD0B89}"/>
              </a:ext>
            </a:extLst>
          </p:cNvPr>
          <p:cNvSpPr>
            <a:spLocks noGrp="1"/>
          </p:cNvSpPr>
          <p:nvPr>
            <p:ph idx="1"/>
          </p:nvPr>
        </p:nvSpPr>
        <p:spPr>
          <a:xfrm>
            <a:off x="5865542" y="178420"/>
            <a:ext cx="6043960" cy="6781180"/>
          </a:xfrm>
        </p:spPr>
        <p:txBody>
          <a:bodyPr vert="horz" lIns="91440" tIns="45720" rIns="91440" bIns="45720" rtlCol="0" anchor="ctr">
            <a:normAutofit lnSpcReduction="10000"/>
          </a:bodyPr>
          <a:lstStyle/>
          <a:p>
            <a:pPr algn="just"/>
            <a:r>
              <a:rPr lang="es-MX" sz="1800" b="0" i="0" noProof="0" dirty="0">
                <a:effectLst/>
              </a:rPr>
              <a:t>En sus ensayos sobre el barroco, Severo Sarduy afirma que cuando se presenta, a nivel del pensamiento, un cambio de paradigma, la revolución que representa implantar un nuevo horizonte paradigmático requiere, a nivel retórico, una forma del discurso que haga posible comunicar y unir lo que en ese momento no es otra cosa que dos niveles inestables y distantes. Estos niveles son la imagen coherente del universo que desaparece y el mundo, la visión de mundo o nuevo paradigma que entra a suplantar el anterior. En este momento se reactualiza el Barroco, entendido como pensamiento pendular que crea nexos retóricos entre las dos inestabilidades ya mencionadas.</a:t>
            </a:r>
          </a:p>
          <a:p>
            <a:pPr algn="just"/>
            <a:endParaRPr lang="es-MX" sz="1800" noProof="0" dirty="0"/>
          </a:p>
          <a:p>
            <a:pPr algn="just"/>
            <a:r>
              <a:rPr lang="es-MX" sz="1800" noProof="0" dirty="0">
                <a:effectLst/>
              </a:rPr>
              <a:t>Se trata del signo barroco, el cual, en su primera aparición, se presenta como la pérdida simbólica del eje y expresión de la inestabilidad. Y, en su segunda aparición el momento actual dice Sarduy, podría identificar algunas de sus coordenadas propias, leído en función del modelo cosmológico actual: la teoría del Big </a:t>
            </a:r>
            <a:r>
              <a:rPr lang="es-MX" sz="1800" noProof="0" dirty="0" err="1">
                <a:effectLst/>
              </a:rPr>
              <a:t>Bang</a:t>
            </a:r>
            <a:r>
              <a:rPr lang="es-MX" sz="1800" noProof="0" dirty="0">
                <a:effectLst/>
              </a:rPr>
              <a:t> (Edwin Hubble)': estallido inicial, certeza de un inicio cuya pulsión primera no podemos explicar más que como potencia de la energía y de la materia que corre amplificadoramente de la nada explosión hacia la nada implosión”</a:t>
            </a:r>
            <a:endParaRPr lang="es-MX" sz="1800" b="0" i="0" noProof="0" dirty="0">
              <a:effectLst/>
            </a:endParaRPr>
          </a:p>
          <a:p>
            <a:pPr algn="just"/>
            <a:endParaRPr lang="es-MX" sz="1800" noProof="0" dirty="0"/>
          </a:p>
          <a:p>
            <a:pPr marL="0" indent="0" algn="r">
              <a:buNone/>
            </a:pPr>
            <a:r>
              <a:rPr lang="es-MX" sz="1800" noProof="0" dirty="0"/>
              <a:t>  								        Luz Ángela Martínez</a:t>
            </a:r>
          </a:p>
        </p:txBody>
      </p:sp>
    </p:spTree>
    <p:extLst>
      <p:ext uri="{BB962C8B-B14F-4D97-AF65-F5344CB8AC3E}">
        <p14:creationId xmlns:p14="http://schemas.microsoft.com/office/powerpoint/2010/main" val="702225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338" name="Picture 2" descr="Las Meninas">
            <a:extLst>
              <a:ext uri="{FF2B5EF4-FFF2-40B4-BE49-F238E27FC236}">
                <a16:creationId xmlns:a16="http://schemas.microsoft.com/office/drawing/2014/main" id="{46F6C9DF-36B7-48B4-67B0-988AD7EDC2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6267"/>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998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B68C04-7568-1D25-E0B0-D56060C1515F}"/>
              </a:ext>
            </a:extLst>
          </p:cNvPr>
          <p:cNvSpPr>
            <a:spLocks noGrp="1"/>
          </p:cNvSpPr>
          <p:nvPr>
            <p:ph type="title"/>
          </p:nvPr>
        </p:nvSpPr>
        <p:spPr>
          <a:xfrm>
            <a:off x="540000" y="549276"/>
            <a:ext cx="4500561" cy="1519010"/>
          </a:xfrm>
        </p:spPr>
        <p:txBody>
          <a:bodyPr vert="horz" lIns="91440" tIns="45720" rIns="91440" bIns="45720" rtlCol="0" anchor="b">
            <a:noAutofit/>
          </a:bodyPr>
          <a:lstStyle/>
          <a:p>
            <a:r>
              <a:rPr lang="en-US" sz="4000" dirty="0" err="1">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Barroco</a:t>
            </a:r>
            <a:r>
              <a:rPr lang="en-US" sz="4000" dirty="0">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 (s XVI-XVII) y </a:t>
            </a:r>
            <a:r>
              <a:rPr lang="en-US" sz="4000" dirty="0" err="1">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neobarroco</a:t>
            </a:r>
            <a:r>
              <a:rPr lang="en-US" sz="4000" dirty="0">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 (s. XX)</a:t>
            </a:r>
          </a:p>
        </p:txBody>
      </p:sp>
      <p:pic>
        <p:nvPicPr>
          <p:cNvPr id="1026" name="Picture 2">
            <a:extLst>
              <a:ext uri="{FF2B5EF4-FFF2-40B4-BE49-F238E27FC236}">
                <a16:creationId xmlns:a16="http://schemas.microsoft.com/office/drawing/2014/main" id="{082E38A3-F904-5FC6-8B3D-0BCFB9DD7A1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6467638" y="549274"/>
            <a:ext cx="4996323" cy="575945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40C42FB-D81D-2E30-36FE-105F9617458B}"/>
              </a:ext>
            </a:extLst>
          </p:cNvPr>
          <p:cNvSpPr txBox="1"/>
          <p:nvPr/>
        </p:nvSpPr>
        <p:spPr>
          <a:xfrm>
            <a:off x="535370" y="2551836"/>
            <a:ext cx="4420568" cy="3693319"/>
          </a:xfrm>
          <a:prstGeom prst="rect">
            <a:avLst/>
          </a:prstGeom>
          <a:noFill/>
        </p:spPr>
        <p:txBody>
          <a:bodyPr wrap="square">
            <a:spAutoFit/>
          </a:bodyPr>
          <a:lstStyle/>
          <a:p>
            <a:r>
              <a:rPr lang="es-MX" b="0" i="1" dirty="0">
                <a:effectLst/>
                <a:latin typeface="Calibri" panose="020F0502020204030204" pitchFamily="34" charset="0"/>
                <a:ea typeface="Calibri" panose="020F0502020204030204" pitchFamily="34" charset="0"/>
                <a:cs typeface="Calibri" panose="020F0502020204030204" pitchFamily="34" charset="0"/>
              </a:rPr>
              <a:t>El barroco actual, el neobarroco, refleja estructuralmente la inarmonía, la ruptura de la homogeneidad del logos en tanto que absoluto, la carencia que constituye nuestro fundamento epistémico. Neobarroco del desequilibrio, reflejo estructural de un deseo que no puede alcanzar su objeto, deseo para el cual el logos no ha organizado más que </a:t>
            </a:r>
            <a:r>
              <a:rPr lang="es-MX" b="0" i="1" dirty="0">
                <a:solidFill>
                  <a:srgbClr val="FFFF00"/>
                </a:solidFill>
                <a:effectLst/>
                <a:latin typeface="Calibri" panose="020F0502020204030204" pitchFamily="34" charset="0"/>
                <a:ea typeface="Calibri" panose="020F0502020204030204" pitchFamily="34" charset="0"/>
                <a:cs typeface="Calibri" panose="020F0502020204030204" pitchFamily="34" charset="0"/>
              </a:rPr>
              <a:t>una pantalla que esconde la carencia</a:t>
            </a:r>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 </a:t>
            </a:r>
            <a:r>
              <a:rPr lang="es-MX" dirty="0">
                <a:latin typeface="Calibri" panose="020F0502020204030204" pitchFamily="34" charset="0"/>
                <a:ea typeface="Calibri" panose="020F0502020204030204" pitchFamily="34" charset="0"/>
                <a:cs typeface="Calibri" panose="020F0502020204030204" pitchFamily="34" charset="0"/>
              </a:rPr>
              <a:t>Neobarroco: reflejo necesariamente pulverizado de un saber que sabe ya que no está apaciblemente cerrado sobre sí mismo. Arte del destronamiento y la discusión</a:t>
            </a:r>
            <a:endParaRPr lang="es-CL" dirty="0">
              <a:latin typeface="Calibri" panose="020F0502020204030204" pitchFamily="34" charset="0"/>
              <a:ea typeface="Calibri" panose="020F0502020204030204" pitchFamily="34" charset="0"/>
              <a:cs typeface="Calibri" panose="020F0502020204030204" pitchFamily="34" charset="0"/>
            </a:endParaRPr>
          </a:p>
        </p:txBody>
      </p:sp>
      <p:pic>
        <p:nvPicPr>
          <p:cNvPr id="6" name="Velaske, yo soi guapa_ (Las Meninas Trap Mix)">
            <a:hlinkClick r:id="" action="ppaction://media"/>
            <a:extLst>
              <a:ext uri="{FF2B5EF4-FFF2-40B4-BE49-F238E27FC236}">
                <a16:creationId xmlns:a16="http://schemas.microsoft.com/office/drawing/2014/main" id="{605641FF-755E-6F7B-5D08-DF4D3B063AA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731" y="20742"/>
            <a:ext cx="12118254" cy="6816518"/>
          </a:xfrm>
          <a:prstGeom prst="rect">
            <a:avLst/>
          </a:prstGeom>
        </p:spPr>
      </p:pic>
    </p:spTree>
    <p:extLst>
      <p:ext uri="{BB962C8B-B14F-4D97-AF65-F5344CB8AC3E}">
        <p14:creationId xmlns:p14="http://schemas.microsoft.com/office/powerpoint/2010/main" val="239980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7229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22DFB6-08A1-63B8-3E1D-4604C9AB97F6}"/>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A8B3E063-DA96-B659-7D0F-B5DFEDEBC8B7}"/>
              </a:ext>
            </a:extLst>
          </p:cNvPr>
          <p:cNvSpPr>
            <a:spLocks noGrp="1"/>
          </p:cNvSpPr>
          <p:nvPr>
            <p:ph idx="1"/>
          </p:nvPr>
        </p:nvSpPr>
        <p:spPr/>
        <p:txBody>
          <a:bodyPr/>
          <a:lstStyle/>
          <a:p>
            <a:endParaRPr lang="es-CL" dirty="0"/>
          </a:p>
        </p:txBody>
      </p:sp>
      <p:pic>
        <p:nvPicPr>
          <p:cNvPr id="15362" name="Picture 2">
            <a:extLst>
              <a:ext uri="{FF2B5EF4-FFF2-40B4-BE49-F238E27FC236}">
                <a16:creationId xmlns:a16="http://schemas.microsoft.com/office/drawing/2014/main" id="{B0766CC7-4A77-E83B-47A0-D902C83420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3179" y="23948"/>
            <a:ext cx="8740239" cy="6810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951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33" name="Rectangle 13332">
            <a:extLst>
              <a:ext uri="{FF2B5EF4-FFF2-40B4-BE49-F238E27FC236}">
                <a16:creationId xmlns:a16="http://schemas.microsoft.com/office/drawing/2014/main" id="{E8558839-0873-4376-AE92-C48699D22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314" name="Picture 2">
            <a:extLst>
              <a:ext uri="{FF2B5EF4-FFF2-40B4-BE49-F238E27FC236}">
                <a16:creationId xmlns:a16="http://schemas.microsoft.com/office/drawing/2014/main" id="{FD3902AE-F607-5C7A-C13B-D929957DC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63" r="11302"/>
          <a:stretch>
            <a:fillRect/>
          </a:stretch>
        </p:blipFill>
        <p:spPr bwMode="auto">
          <a:xfrm>
            <a:off x="20" y="10"/>
            <a:ext cx="4654276"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FA06CA7F-7C86-AD6E-4053-1D88490FF7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56" r="10877" b="-1"/>
          <a:stretch>
            <a:fillRect/>
          </a:stretch>
        </p:blipFill>
        <p:spPr bwMode="auto">
          <a:xfrm>
            <a:off x="4654296" y="10"/>
            <a:ext cx="753770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312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554B70A1-E214-D695-1D06-D8F435A48E96}"/>
              </a:ext>
            </a:extLst>
          </p:cNvPr>
          <p:cNvSpPr>
            <a:spLocks noGrp="1"/>
          </p:cNvSpPr>
          <p:nvPr>
            <p:ph type="title"/>
          </p:nvPr>
        </p:nvSpPr>
        <p:spPr>
          <a:xfrm>
            <a:off x="838200" y="448721"/>
            <a:ext cx="4707671" cy="1225650"/>
          </a:xfrm>
        </p:spPr>
        <p:txBody>
          <a:bodyPr anchor="b">
            <a:normAutofit/>
          </a:bodyPr>
          <a:lstStyle/>
          <a:p>
            <a:r>
              <a:rPr lang="es-CL" sz="3800" dirty="0">
                <a:solidFill>
                  <a:schemeClr val="bg1"/>
                </a:solidFill>
              </a:rPr>
              <a:t>MELANCOLÍA I</a:t>
            </a:r>
          </a:p>
        </p:txBody>
      </p:sp>
      <p:cxnSp>
        <p:nvCxnSpPr>
          <p:cNvPr id="8201" name="Straight Connector 820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91296BF-B0D8-1471-8FA8-810AB936EBE4}"/>
              </a:ext>
            </a:extLst>
          </p:cNvPr>
          <p:cNvSpPr>
            <a:spLocks noGrp="1"/>
          </p:cNvSpPr>
          <p:nvPr>
            <p:ph idx="1"/>
          </p:nvPr>
        </p:nvSpPr>
        <p:spPr>
          <a:xfrm>
            <a:off x="897769" y="1909192"/>
            <a:ext cx="4586513" cy="3647710"/>
          </a:xfrm>
        </p:spPr>
        <p:txBody>
          <a:bodyPr>
            <a:normAutofit/>
          </a:bodyPr>
          <a:lstStyle/>
          <a:p>
            <a:pPr marL="0" indent="0">
              <a:buNone/>
            </a:pPr>
            <a:r>
              <a:rPr lang="es-CL" sz="2000" dirty="0">
                <a:solidFill>
                  <a:schemeClr val="bg1"/>
                </a:solidFill>
              </a:rPr>
              <a:t>Albrecht </a:t>
            </a:r>
            <a:r>
              <a:rPr lang="es-CL" sz="2000" dirty="0" err="1">
                <a:solidFill>
                  <a:schemeClr val="bg1"/>
                </a:solidFill>
              </a:rPr>
              <a:t>Dürer</a:t>
            </a:r>
            <a:r>
              <a:rPr lang="es-CL" sz="2000" dirty="0">
                <a:solidFill>
                  <a:schemeClr val="bg1"/>
                </a:solidFill>
              </a:rPr>
              <a:t>, 1514</a:t>
            </a:r>
          </a:p>
        </p:txBody>
      </p:sp>
      <p:cxnSp>
        <p:nvCxnSpPr>
          <p:cNvPr id="8203" name="Straight Connector 820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194" name="Picture 2">
            <a:extLst>
              <a:ext uri="{FF2B5EF4-FFF2-40B4-BE49-F238E27FC236}">
                <a16:creationId xmlns:a16="http://schemas.microsoft.com/office/drawing/2014/main" id="{0C2AE0B4-1788-3008-2194-7A1381B9E8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692"/>
          <a:stretch>
            <a:fillRect/>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37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2" name="Picture 2" descr="El mapa del Bufón o Fool's Cap">
            <a:extLst>
              <a:ext uri="{FF2B5EF4-FFF2-40B4-BE49-F238E27FC236}">
                <a16:creationId xmlns:a16="http://schemas.microsoft.com/office/drawing/2014/main" id="{832C9F7D-6786-4FFD-9A4B-F17A9D13BE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6004" b="9753"/>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631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9BCEF4A5-7A3F-E884-81ED-E5D113E4BB76}"/>
              </a:ext>
            </a:extLst>
          </p:cNvPr>
          <p:cNvSpPr>
            <a:spLocks noGrp="1"/>
          </p:cNvSpPr>
          <p:nvPr>
            <p:ph type="title"/>
          </p:nvPr>
        </p:nvSpPr>
        <p:spPr>
          <a:xfrm>
            <a:off x="1014141" y="1450655"/>
            <a:ext cx="3932030" cy="3956690"/>
          </a:xfrm>
        </p:spPr>
        <p:txBody>
          <a:bodyPr anchor="ctr">
            <a:normAutofit/>
          </a:bodyPr>
          <a:lstStyle/>
          <a:p>
            <a:r>
              <a:rPr lang="es-CL" sz="7400" dirty="0">
                <a:solidFill>
                  <a:schemeClr val="bg1"/>
                </a:solidFill>
              </a:rPr>
              <a:t>EL BARROCO (</a:t>
            </a:r>
            <a:r>
              <a:rPr lang="es-CL" sz="7400" dirty="0" err="1">
                <a:solidFill>
                  <a:schemeClr val="bg1"/>
                </a:solidFill>
              </a:rPr>
              <a:t>s.XVII</a:t>
            </a:r>
            <a:r>
              <a:rPr lang="es-CL" sz="7400" dirty="0">
                <a:solidFill>
                  <a:schemeClr val="bg1"/>
                </a:solidFill>
              </a:rPr>
              <a:t>)</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07C487C-F552-A669-CC65-F124B1774BBA}"/>
              </a:ext>
            </a:extLst>
          </p:cNvPr>
          <p:cNvSpPr>
            <a:spLocks noGrp="1"/>
          </p:cNvSpPr>
          <p:nvPr>
            <p:ph idx="1"/>
          </p:nvPr>
        </p:nvSpPr>
        <p:spPr>
          <a:xfrm>
            <a:off x="5062655" y="144972"/>
            <a:ext cx="7025268" cy="6501146"/>
          </a:xfrm>
        </p:spPr>
        <p:txBody>
          <a:bodyPr anchor="ctr">
            <a:noAutofit/>
          </a:bodyPr>
          <a:lstStyle/>
          <a:p>
            <a:pPr marL="0" indent="0">
              <a:buNone/>
            </a:pPr>
            <a:r>
              <a:rPr lang="es-MX" sz="1700" b="1" dirty="0">
                <a:solidFill>
                  <a:schemeClr val="bg1"/>
                </a:solidFill>
                <a:latin typeface="Calibri "/>
              </a:rPr>
              <a:t>Etimología Portugués “barrueco”: una perla irregular, deforme. Algo irregular, torpe, burdo, defectuoso. Barroco: arte del desequilibrio, exceso, exuberancia/ Pero también de la persuasión y el control</a:t>
            </a:r>
          </a:p>
          <a:p>
            <a:pPr>
              <a:buNone/>
            </a:pPr>
            <a:r>
              <a:rPr lang="es-MX" sz="1700" b="1" dirty="0">
                <a:solidFill>
                  <a:srgbClr val="FFC000"/>
                </a:solidFill>
                <a:latin typeface="Calibri "/>
              </a:rPr>
              <a:t>1. El arte barroco como fenómeno integral (Antonio Maravall)</a:t>
            </a:r>
          </a:p>
          <a:p>
            <a:pPr algn="just"/>
            <a:r>
              <a:rPr lang="es-MX" sz="1700" dirty="0">
                <a:solidFill>
                  <a:schemeClr val="bg1"/>
                </a:solidFill>
                <a:latin typeface="Calibri "/>
              </a:rPr>
              <a:t>El arte barroco no debe entenderse solo como un estilo visual, sino como un </a:t>
            </a:r>
            <a:r>
              <a:rPr lang="es-MX" sz="1700" b="1" dirty="0">
                <a:solidFill>
                  <a:srgbClr val="FFC000"/>
                </a:solidFill>
                <a:latin typeface="Calibri "/>
              </a:rPr>
              <a:t>dispositivo cultural</a:t>
            </a:r>
            <a:r>
              <a:rPr lang="es-MX" sz="1700" dirty="0">
                <a:solidFill>
                  <a:schemeClr val="bg1"/>
                </a:solidFill>
                <a:latin typeface="Calibri "/>
              </a:rPr>
              <a:t> dentro de una estructura histórica y social concreta: el Barroco es la expresión artística de una época marcada por la </a:t>
            </a:r>
            <a:r>
              <a:rPr lang="es-MX" sz="1700" b="1" dirty="0">
                <a:solidFill>
                  <a:srgbClr val="FFC000"/>
                </a:solidFill>
                <a:latin typeface="Calibri "/>
              </a:rPr>
              <a:t>crisis</a:t>
            </a:r>
            <a:r>
              <a:rPr lang="es-MX" sz="1700" dirty="0">
                <a:solidFill>
                  <a:schemeClr val="bg1"/>
                </a:solidFill>
                <a:latin typeface="Calibri "/>
              </a:rPr>
              <a:t>, la </a:t>
            </a:r>
            <a:r>
              <a:rPr lang="es-MX" sz="1700" b="1" dirty="0">
                <a:solidFill>
                  <a:srgbClr val="FFC000"/>
                </a:solidFill>
                <a:latin typeface="Calibri "/>
              </a:rPr>
              <a:t>contradicción</a:t>
            </a:r>
            <a:r>
              <a:rPr lang="es-MX" sz="1700" dirty="0">
                <a:solidFill>
                  <a:schemeClr val="bg1"/>
                </a:solidFill>
                <a:latin typeface="Calibri "/>
              </a:rPr>
              <a:t> y el </a:t>
            </a:r>
            <a:r>
              <a:rPr lang="es-MX" sz="1700" b="1" dirty="0">
                <a:solidFill>
                  <a:srgbClr val="FFC000"/>
                </a:solidFill>
                <a:latin typeface="Calibri "/>
              </a:rPr>
              <a:t>conflicto</a:t>
            </a:r>
            <a:r>
              <a:rPr lang="es-MX" sz="1700" b="1" dirty="0">
                <a:solidFill>
                  <a:schemeClr val="bg1"/>
                </a:solidFill>
                <a:latin typeface="Calibri "/>
              </a:rPr>
              <a:t> </a:t>
            </a:r>
            <a:r>
              <a:rPr lang="es-MX" sz="1700" b="1" dirty="0">
                <a:solidFill>
                  <a:srgbClr val="FFC000"/>
                </a:solidFill>
                <a:latin typeface="Calibri "/>
              </a:rPr>
              <a:t>ideológico</a:t>
            </a:r>
            <a:r>
              <a:rPr lang="es-MX" sz="1700" dirty="0">
                <a:solidFill>
                  <a:schemeClr val="bg1"/>
                </a:solidFill>
                <a:latin typeface="Calibri "/>
              </a:rPr>
              <a:t> (religioso, político y social). En ese sentido, Maravall propone entender el arte barroco como parte de una estrategia más amplia del poder para </a:t>
            </a:r>
            <a:r>
              <a:rPr lang="es-MX" sz="1700" b="1" dirty="0">
                <a:solidFill>
                  <a:schemeClr val="bg1"/>
                </a:solidFill>
                <a:latin typeface="Calibri "/>
              </a:rPr>
              <a:t>organizar y dirigir la conciencia colectiva</a:t>
            </a:r>
            <a:r>
              <a:rPr lang="es-MX" sz="1700" dirty="0">
                <a:solidFill>
                  <a:schemeClr val="bg1"/>
                </a:solidFill>
                <a:latin typeface="Calibri "/>
              </a:rPr>
              <a:t>.</a:t>
            </a:r>
          </a:p>
          <a:p>
            <a:pPr algn="just"/>
            <a:r>
              <a:rPr lang="es-MX" sz="1700" dirty="0">
                <a:solidFill>
                  <a:schemeClr val="bg1"/>
                </a:solidFill>
                <a:latin typeface="Calibri "/>
              </a:rPr>
              <a:t>Barroco: Expresión de una crisis. S. XVII </a:t>
            </a:r>
            <a:r>
              <a:rPr lang="es-MX" sz="1700" b="0" i="0" dirty="0">
                <a:solidFill>
                  <a:srgbClr val="474747"/>
                </a:solidFill>
                <a:effectLst/>
                <a:latin typeface="Calibri "/>
              </a:rPr>
              <a:t> </a:t>
            </a:r>
            <a:r>
              <a:rPr lang="es-MX" sz="1700" i="0" dirty="0">
                <a:solidFill>
                  <a:schemeClr val="bg1"/>
                </a:solidFill>
                <a:effectLst/>
                <a:latin typeface="Calibri "/>
              </a:rPr>
              <a:t>"No vio el orbe más depravado siglo"</a:t>
            </a:r>
            <a:r>
              <a:rPr lang="es-MX" sz="1700" dirty="0">
                <a:solidFill>
                  <a:schemeClr val="bg1"/>
                </a:solidFill>
                <a:latin typeface="Calibri "/>
              </a:rPr>
              <a:t>  Gonzalo de </a:t>
            </a:r>
            <a:r>
              <a:rPr lang="es-MX" sz="1700" dirty="0" err="1">
                <a:solidFill>
                  <a:schemeClr val="bg1"/>
                </a:solidFill>
                <a:latin typeface="Calibri "/>
              </a:rPr>
              <a:t>Céspedes</a:t>
            </a:r>
            <a:endParaRPr lang="es-MX" sz="1700" dirty="0">
              <a:solidFill>
                <a:schemeClr val="bg1"/>
              </a:solidFill>
              <a:latin typeface="Calibri "/>
            </a:endParaRPr>
          </a:p>
          <a:p>
            <a:pPr algn="just"/>
            <a:r>
              <a:rPr lang="es-MX" sz="1700" dirty="0">
                <a:solidFill>
                  <a:schemeClr val="bg1"/>
                </a:solidFill>
                <a:latin typeface="Calibri "/>
              </a:rPr>
              <a:t>Barroco: arte de la Contrarreforma (Italia, España) / Concilio de Trento (1545-1563)</a:t>
            </a:r>
          </a:p>
          <a:p>
            <a:pPr algn="just"/>
            <a:r>
              <a:rPr lang="es-CL" sz="1700" b="0" i="0" u="none" strike="noStrike" baseline="0" dirty="0">
                <a:solidFill>
                  <a:schemeClr val="bg1"/>
                </a:solidFill>
                <a:latin typeface="Calibri "/>
              </a:rPr>
              <a:t>Barroco como “primera cultura de masas”: </a:t>
            </a:r>
            <a:r>
              <a:rPr lang="es-CL" sz="1700" dirty="0">
                <a:solidFill>
                  <a:schemeClr val="bg1"/>
                </a:solidFill>
                <a:latin typeface="Calibri "/>
              </a:rPr>
              <a:t>s. XVII europeo, migración campo-ciudad. U</a:t>
            </a:r>
            <a:r>
              <a:rPr lang="es-CL" sz="1700" b="0" i="0" u="none" strike="noStrike" baseline="0" dirty="0">
                <a:solidFill>
                  <a:schemeClr val="bg1"/>
                </a:solidFill>
                <a:latin typeface="Calibri "/>
              </a:rPr>
              <a:t>na masa de gente que se sabe desconocida </a:t>
            </a:r>
            <a:r>
              <a:rPr lang="es-MX" sz="1700" b="0" i="0" u="none" strike="noStrike" baseline="0" dirty="0">
                <a:solidFill>
                  <a:schemeClr val="bg1"/>
                </a:solidFill>
                <a:latin typeface="Calibri "/>
              </a:rPr>
              <a:t>para los demás, que se sabe mano de obra —o ni siquiera eso— dentro de un sistema anónimo y mecánico de producción, se conduce de forma diferente a quien se sabe fácilmente identificable. </a:t>
            </a:r>
            <a:endParaRPr lang="es-MX" sz="1700" dirty="0">
              <a:solidFill>
                <a:schemeClr val="bg1"/>
              </a:solidFill>
              <a:latin typeface="Calibri "/>
            </a:endParaRPr>
          </a:p>
          <a:p>
            <a:pPr algn="just"/>
            <a:r>
              <a:rPr lang="es-MX" sz="1700" b="0" i="0" u="none" strike="noStrike" baseline="0" dirty="0">
                <a:solidFill>
                  <a:schemeClr val="bg1"/>
                </a:solidFill>
                <a:latin typeface="Calibri "/>
              </a:rPr>
              <a:t>S. XVII:</a:t>
            </a:r>
            <a:r>
              <a:rPr lang="es-MX" sz="1700" dirty="0">
                <a:solidFill>
                  <a:schemeClr val="bg1"/>
                </a:solidFill>
                <a:latin typeface="Calibri "/>
              </a:rPr>
              <a:t> </a:t>
            </a:r>
            <a:r>
              <a:rPr lang="es-CL" sz="1700" b="0" i="0" u="none" strike="noStrike" baseline="0" dirty="0">
                <a:solidFill>
                  <a:schemeClr val="bg1"/>
                </a:solidFill>
                <a:latin typeface="Calibri "/>
              </a:rPr>
              <a:t>individuos algo alienados, confundidos, anónimos entre la masa, </a:t>
            </a:r>
            <a:r>
              <a:rPr lang="es-MX" sz="1700" b="0" i="0" u="none" strike="noStrike" baseline="0" dirty="0">
                <a:solidFill>
                  <a:schemeClr val="bg1"/>
                </a:solidFill>
                <a:latin typeface="Calibri "/>
              </a:rPr>
              <a:t>descubren el aburrimiento y se lanzan con fuerza a </a:t>
            </a:r>
            <a:r>
              <a:rPr lang="es-MX" sz="1700" b="0" i="0" u="none" strike="noStrike" baseline="0" dirty="0">
                <a:solidFill>
                  <a:srgbClr val="FFC000"/>
                </a:solidFill>
                <a:latin typeface="Calibri "/>
              </a:rPr>
              <a:t>la primera cultura del e</a:t>
            </a:r>
            <a:r>
              <a:rPr lang="es-CL" sz="1700" b="0" i="0" u="none" strike="noStrike" baseline="0" dirty="0" err="1">
                <a:solidFill>
                  <a:srgbClr val="FFC000"/>
                </a:solidFill>
                <a:latin typeface="Calibri "/>
              </a:rPr>
              <a:t>ntretenimiento</a:t>
            </a:r>
            <a:r>
              <a:rPr lang="es-CL" sz="1700" dirty="0">
                <a:solidFill>
                  <a:srgbClr val="FFC000"/>
                </a:solidFill>
                <a:latin typeface="Calibri "/>
              </a:rPr>
              <a:t>, el Barroco.</a:t>
            </a:r>
            <a:endParaRPr lang="es-MX" sz="1700" dirty="0">
              <a:solidFill>
                <a:srgbClr val="FFC000"/>
              </a:solidFill>
              <a:latin typeface="Calibri "/>
            </a:endParaRPr>
          </a:p>
        </p:txBody>
      </p:sp>
    </p:spTree>
    <p:extLst>
      <p:ext uri="{BB962C8B-B14F-4D97-AF65-F5344CB8AC3E}">
        <p14:creationId xmlns:p14="http://schemas.microsoft.com/office/powerpoint/2010/main" val="2504423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0A444085-6074-4F80-167F-63EDD3B6DF6F}"/>
              </a:ext>
            </a:extLst>
          </p:cNvPr>
          <p:cNvSpPr>
            <a:spLocks noGrp="1"/>
          </p:cNvSpPr>
          <p:nvPr>
            <p:ph type="title"/>
          </p:nvPr>
        </p:nvSpPr>
        <p:spPr>
          <a:xfrm>
            <a:off x="838200" y="448721"/>
            <a:ext cx="4707671" cy="1225650"/>
          </a:xfrm>
        </p:spPr>
        <p:txBody>
          <a:bodyPr anchor="b">
            <a:normAutofit/>
          </a:bodyPr>
          <a:lstStyle/>
          <a:p>
            <a:r>
              <a:rPr lang="es-CL" sz="3800">
                <a:solidFill>
                  <a:schemeClr val="bg1"/>
                </a:solidFill>
              </a:rPr>
              <a:t>Arte Barroco</a:t>
            </a: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55B53AA-CB28-E2C7-A355-FB452CB3132A}"/>
              </a:ext>
            </a:extLst>
          </p:cNvPr>
          <p:cNvSpPr>
            <a:spLocks noGrp="1"/>
          </p:cNvSpPr>
          <p:nvPr>
            <p:ph idx="1"/>
          </p:nvPr>
        </p:nvSpPr>
        <p:spPr>
          <a:xfrm>
            <a:off x="897769" y="1909192"/>
            <a:ext cx="4586513" cy="3647710"/>
          </a:xfrm>
        </p:spPr>
        <p:txBody>
          <a:bodyPr>
            <a:normAutofit/>
          </a:bodyPr>
          <a:lstStyle/>
          <a:p>
            <a:pPr>
              <a:buNone/>
            </a:pPr>
            <a:r>
              <a:rPr lang="es-MX" sz="1300" dirty="0">
                <a:solidFill>
                  <a:schemeClr val="bg1"/>
                </a:solidFill>
              </a:rPr>
              <a:t>El arte barroco se caracteriza por:</a:t>
            </a:r>
          </a:p>
          <a:p>
            <a:pPr>
              <a:buNone/>
            </a:pPr>
            <a:endParaRPr lang="es-MX" sz="1300" dirty="0">
              <a:solidFill>
                <a:schemeClr val="bg1"/>
              </a:solidFill>
            </a:endParaRPr>
          </a:p>
          <a:p>
            <a:pPr>
              <a:buFont typeface="Arial" panose="020B0604020202020204" pitchFamily="34" charset="0"/>
              <a:buChar char="•"/>
            </a:pPr>
            <a:r>
              <a:rPr lang="es-MX" sz="1300" b="1" dirty="0">
                <a:solidFill>
                  <a:schemeClr val="bg1"/>
                </a:solidFill>
              </a:rPr>
              <a:t>Dinamismo, teatralidad, exageraciones y contrastes</a:t>
            </a:r>
            <a:r>
              <a:rPr lang="es-MX" sz="1300" dirty="0">
                <a:solidFill>
                  <a:schemeClr val="bg1"/>
                </a:solidFill>
              </a:rPr>
              <a:t>: las composiciones barrocas están llenas de movimiento, diagonales y gestos dramáticos, como se ve en Bernini, Rubens o Caravaggio.</a:t>
            </a:r>
          </a:p>
          <a:p>
            <a:pPr>
              <a:buFont typeface="Arial" panose="020B0604020202020204" pitchFamily="34" charset="0"/>
              <a:buChar char="•"/>
            </a:pPr>
            <a:r>
              <a:rPr lang="es-MX" sz="1300" b="1" dirty="0">
                <a:solidFill>
                  <a:schemeClr val="bg1"/>
                </a:solidFill>
              </a:rPr>
              <a:t>Exceso ornamental (Horror vacui)</a:t>
            </a:r>
            <a:r>
              <a:rPr lang="es-MX" sz="1300" dirty="0">
                <a:solidFill>
                  <a:schemeClr val="bg1"/>
                </a:solidFill>
              </a:rPr>
              <a:t>: la decoración profusa, el dorado, los contrastes violentos de luz y sombra (claroscuro), buscan captar la atención y </a:t>
            </a:r>
            <a:r>
              <a:rPr lang="es-MX" sz="1300" b="1" dirty="0">
                <a:solidFill>
                  <a:schemeClr val="bg1"/>
                </a:solidFill>
              </a:rPr>
              <a:t>afectar emocionalmente</a:t>
            </a:r>
            <a:r>
              <a:rPr lang="es-MX" sz="1300" dirty="0">
                <a:solidFill>
                  <a:schemeClr val="bg1"/>
                </a:solidFill>
              </a:rPr>
              <a:t>.</a:t>
            </a:r>
          </a:p>
          <a:p>
            <a:pPr>
              <a:buFont typeface="Arial" panose="020B0604020202020204" pitchFamily="34" charset="0"/>
              <a:buChar char="•"/>
            </a:pPr>
            <a:r>
              <a:rPr lang="es-MX" sz="1300" b="1" dirty="0">
                <a:solidFill>
                  <a:schemeClr val="bg1"/>
                </a:solidFill>
              </a:rPr>
              <a:t>Ilusión y artificio</a:t>
            </a:r>
            <a:r>
              <a:rPr lang="es-MX" sz="1300" dirty="0">
                <a:solidFill>
                  <a:schemeClr val="bg1"/>
                </a:solidFill>
              </a:rPr>
              <a:t>: técnicas como el trampantojo o la perspectiva forzada apelan a los sentidos para crear una </a:t>
            </a:r>
            <a:r>
              <a:rPr lang="es-MX" sz="1300" b="1" dirty="0">
                <a:solidFill>
                  <a:schemeClr val="bg1"/>
                </a:solidFill>
              </a:rPr>
              <a:t>realidad embellecida o engañosa</a:t>
            </a:r>
            <a:r>
              <a:rPr lang="es-MX" sz="1300" dirty="0">
                <a:solidFill>
                  <a:schemeClr val="bg1"/>
                </a:solidFill>
              </a:rPr>
              <a:t>.</a:t>
            </a:r>
          </a:p>
          <a:p>
            <a:pPr>
              <a:buFont typeface="Arial" panose="020B0604020202020204" pitchFamily="34" charset="0"/>
              <a:buChar char="•"/>
            </a:pPr>
            <a:r>
              <a:rPr lang="es-MX" sz="1300" b="1" dirty="0">
                <a:solidFill>
                  <a:schemeClr val="bg1"/>
                </a:solidFill>
              </a:rPr>
              <a:t>Contraste y tensión</a:t>
            </a:r>
            <a:r>
              <a:rPr lang="es-MX" sz="1300" dirty="0">
                <a:solidFill>
                  <a:schemeClr val="bg1"/>
                </a:solidFill>
              </a:rPr>
              <a:t>: en la pintura, escultura y arquitectura barrocas se enfatiza la </a:t>
            </a:r>
            <a:r>
              <a:rPr lang="es-MX" sz="1300" b="1" dirty="0">
                <a:solidFill>
                  <a:schemeClr val="bg1"/>
                </a:solidFill>
              </a:rPr>
              <a:t>oposición entre lo celestial y lo terrenal, lo espiritual y lo carnal</a:t>
            </a:r>
            <a:r>
              <a:rPr lang="es-MX" sz="1300" dirty="0">
                <a:solidFill>
                  <a:schemeClr val="bg1"/>
                </a:solidFill>
              </a:rPr>
              <a:t>.</a:t>
            </a:r>
          </a:p>
          <a:p>
            <a:pPr marL="0" indent="0">
              <a:buNone/>
            </a:pPr>
            <a:endParaRPr lang="es-CL" sz="1300" dirty="0">
              <a:solidFill>
                <a:schemeClr val="bg1"/>
              </a:solidFill>
            </a:endParaRP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63D60B7-CCDE-F38E-6144-092F42350B1A}"/>
              </a:ext>
            </a:extLst>
          </p:cNvPr>
          <p:cNvPicPr>
            <a:picLocks noChangeAspect="1"/>
          </p:cNvPicPr>
          <p:nvPr/>
        </p:nvPicPr>
        <p:blipFill>
          <a:blip r:embed="rId2"/>
          <a:srcRect l="17373"/>
          <a:stretch>
            <a:fillRect/>
          </a:stretch>
        </p:blipFill>
        <p:spPr>
          <a:xfrm>
            <a:off x="6552229" y="10"/>
            <a:ext cx="5666547" cy="6857990"/>
          </a:xfrm>
          <a:prstGeom prst="rect">
            <a:avLst/>
          </a:prstGeom>
        </p:spPr>
      </p:pic>
      <p:sp>
        <p:nvSpPr>
          <p:cNvPr id="6" name="CuadroTexto 5">
            <a:extLst>
              <a:ext uri="{FF2B5EF4-FFF2-40B4-BE49-F238E27FC236}">
                <a16:creationId xmlns:a16="http://schemas.microsoft.com/office/drawing/2014/main" id="{FF024E1E-B8CF-B617-5289-74E94DEC432F}"/>
              </a:ext>
            </a:extLst>
          </p:cNvPr>
          <p:cNvSpPr txBox="1"/>
          <p:nvPr/>
        </p:nvSpPr>
        <p:spPr>
          <a:xfrm>
            <a:off x="6976389" y="256645"/>
            <a:ext cx="5002251" cy="2585323"/>
          </a:xfrm>
          <a:prstGeom prst="rect">
            <a:avLst/>
          </a:prstGeom>
          <a:noFill/>
        </p:spPr>
        <p:txBody>
          <a:bodyPr wrap="square">
            <a:spAutoFit/>
          </a:bodyPr>
          <a:lstStyle/>
          <a:p>
            <a:pPr algn="l"/>
            <a:r>
              <a:rPr lang="es-CL" sz="1800" b="0" i="0" u="none" strike="noStrike" baseline="0" dirty="0">
                <a:latin typeface="Gotham-Light"/>
              </a:rPr>
              <a:t>El hombre del Barroco piensa que disfrazándose </a:t>
            </a:r>
            <a:r>
              <a:rPr lang="es-MX" sz="1800" b="0" i="0" u="none" strike="noStrike" baseline="0" dirty="0">
                <a:latin typeface="Gotham-Light"/>
              </a:rPr>
              <a:t>se llega a ser uno </a:t>
            </a:r>
            <a:r>
              <a:rPr lang="es-CL" sz="1800" b="0" i="0" u="none" strike="noStrike" baseline="0" dirty="0">
                <a:latin typeface="Gotham-Light"/>
              </a:rPr>
              <a:t>mismo; el personaje es la verdadera persona; el disfraz es una verdad. En un mundo de perspectivas engañosas es necesario un rodeo por la ficción para dar con la realidad.</a:t>
            </a:r>
          </a:p>
          <a:p>
            <a:pPr algn="l"/>
            <a:endParaRPr lang="es-CL" dirty="0">
              <a:latin typeface="Gotham-Light"/>
            </a:endParaRPr>
          </a:p>
          <a:p>
            <a:pPr algn="r"/>
            <a:r>
              <a:rPr lang="es-CL" sz="1800" b="0" i="0" u="none" strike="noStrike" baseline="0" dirty="0">
                <a:latin typeface="Gotham-Light"/>
              </a:rPr>
              <a:t>Antonio Maravall</a:t>
            </a:r>
          </a:p>
          <a:p>
            <a:pPr algn="l"/>
            <a:endParaRPr lang="es-CL" dirty="0">
              <a:latin typeface="Gotham-Light"/>
            </a:endParaRPr>
          </a:p>
          <a:p>
            <a:pPr algn="r"/>
            <a:endParaRPr lang="es-CL" dirty="0"/>
          </a:p>
        </p:txBody>
      </p:sp>
      <p:pic>
        <p:nvPicPr>
          <p:cNvPr id="11266" name="Picture 2" descr="undefined">
            <a:extLst>
              <a:ext uri="{FF2B5EF4-FFF2-40B4-BE49-F238E27FC236}">
                <a16:creationId xmlns:a16="http://schemas.microsoft.com/office/drawing/2014/main" id="{62EA2A7C-595D-3A8B-B665-136A081FF7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 y="0"/>
            <a:ext cx="501967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E7C037FB-172B-7757-3F23-BC508835AA07}"/>
              </a:ext>
            </a:extLst>
          </p:cNvPr>
          <p:cNvSpPr txBox="1"/>
          <p:nvPr/>
        </p:nvSpPr>
        <p:spPr>
          <a:xfrm>
            <a:off x="605436" y="46748"/>
            <a:ext cx="4926115" cy="369342"/>
          </a:xfrm>
          <a:prstGeom prst="rect">
            <a:avLst/>
          </a:prstGeom>
          <a:solidFill>
            <a:schemeClr val="tx1">
              <a:alpha val="76000"/>
            </a:schemeClr>
          </a:solidFill>
        </p:spPr>
        <p:txBody>
          <a:bodyPr wrap="square">
            <a:spAutoFit/>
          </a:bodyPr>
          <a:lstStyle/>
          <a:p>
            <a:r>
              <a:rPr lang="es-CL" dirty="0">
                <a:solidFill>
                  <a:schemeClr val="bg1"/>
                </a:solidFill>
              </a:rPr>
              <a:t>Petrus </a:t>
            </a:r>
            <a:r>
              <a:rPr lang="es-CL" dirty="0" err="1">
                <a:solidFill>
                  <a:schemeClr val="bg1"/>
                </a:solidFill>
              </a:rPr>
              <a:t>Christus</a:t>
            </a:r>
            <a:r>
              <a:rPr lang="es-CL" dirty="0">
                <a:solidFill>
                  <a:schemeClr val="bg1"/>
                </a:solidFill>
              </a:rPr>
              <a:t> Retrato de un cartujo, 1446</a:t>
            </a:r>
          </a:p>
        </p:txBody>
      </p:sp>
      <p:pic>
        <p:nvPicPr>
          <p:cNvPr id="11268" name="Picture 4" descr="Huyendo de la crítica. 1874. Pere Borrell del Caso">
            <a:extLst>
              <a:ext uri="{FF2B5EF4-FFF2-40B4-BE49-F238E27FC236}">
                <a16:creationId xmlns:a16="http://schemas.microsoft.com/office/drawing/2014/main" id="{5B722D8D-3DE8-5656-0A9F-0C95564E7B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2720" y="2651427"/>
            <a:ext cx="2959874" cy="369984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959C2E8D-2FB1-F361-1AF1-1234A72F4B97}"/>
              </a:ext>
            </a:extLst>
          </p:cNvPr>
          <p:cNvSpPr txBox="1"/>
          <p:nvPr/>
        </p:nvSpPr>
        <p:spPr>
          <a:xfrm>
            <a:off x="7827141" y="6341015"/>
            <a:ext cx="3846699" cy="261610"/>
          </a:xfrm>
          <a:prstGeom prst="rect">
            <a:avLst/>
          </a:prstGeom>
          <a:noFill/>
        </p:spPr>
        <p:txBody>
          <a:bodyPr wrap="square">
            <a:spAutoFit/>
          </a:bodyPr>
          <a:lstStyle/>
          <a:p>
            <a:r>
              <a:rPr lang="es-CL" sz="1100" dirty="0"/>
              <a:t>Pere Borrell del Caso, Huyendo de la crítica. 1874</a:t>
            </a:r>
          </a:p>
        </p:txBody>
      </p:sp>
    </p:spTree>
    <p:extLst>
      <p:ext uri="{BB962C8B-B14F-4D97-AF65-F5344CB8AC3E}">
        <p14:creationId xmlns:p14="http://schemas.microsoft.com/office/powerpoint/2010/main" val="148047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1268"/>
                                        </p:tgtEl>
                                        <p:attrNameLst>
                                          <p:attrName>style.visibility</p:attrName>
                                        </p:attrNameLst>
                                      </p:cBhvr>
                                      <p:to>
                                        <p:strVal val="visible"/>
                                      </p:to>
                                    </p:set>
                                    <p:animEffect transition="in" filter="fade">
                                      <p:cBhvr>
                                        <p:cTn id="16"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Rectangle 1229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290" name="Picture 2">
            <a:extLst>
              <a:ext uri="{FF2B5EF4-FFF2-40B4-BE49-F238E27FC236}">
                <a16:creationId xmlns:a16="http://schemas.microsoft.com/office/drawing/2014/main" id="{B1DDD10E-743B-B497-CC6F-7B2A140DAA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4256" b="576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FA2404E8-A05C-07B7-6B84-6179418D5DE3}"/>
              </a:ext>
            </a:extLst>
          </p:cNvPr>
          <p:cNvSpPr txBox="1"/>
          <p:nvPr/>
        </p:nvSpPr>
        <p:spPr>
          <a:xfrm>
            <a:off x="3977089" y="6487386"/>
            <a:ext cx="8213387" cy="369332"/>
          </a:xfrm>
          <a:prstGeom prst="rect">
            <a:avLst/>
          </a:prstGeom>
          <a:solidFill>
            <a:schemeClr val="tx1">
              <a:alpha val="76000"/>
            </a:schemeClr>
          </a:solidFill>
        </p:spPr>
        <p:txBody>
          <a:bodyPr wrap="square">
            <a:spAutoFit/>
          </a:bodyPr>
          <a:lstStyle/>
          <a:p>
            <a:r>
              <a:rPr lang="es-MX" b="0" i="0" dirty="0">
                <a:solidFill>
                  <a:schemeClr val="bg1"/>
                </a:solidFill>
                <a:effectLst/>
              </a:rPr>
              <a:t>Andrea </a:t>
            </a:r>
            <a:r>
              <a:rPr lang="es-MX" b="0" i="0" dirty="0" err="1">
                <a:solidFill>
                  <a:schemeClr val="bg1"/>
                </a:solidFill>
                <a:effectLst/>
              </a:rPr>
              <a:t>Pozzo</a:t>
            </a:r>
            <a:r>
              <a:rPr lang="es-MX" b="0" i="0" dirty="0">
                <a:solidFill>
                  <a:schemeClr val="bg1"/>
                </a:solidFill>
                <a:effectLst/>
              </a:rPr>
              <a:t>, Perspectiva ilusionista de la cúpula de la Iglesia de San Ignacio(1685).</a:t>
            </a:r>
            <a:endParaRPr lang="es-CL" dirty="0">
              <a:solidFill>
                <a:schemeClr val="bg1"/>
              </a:solidFill>
            </a:endParaRPr>
          </a:p>
        </p:txBody>
      </p:sp>
    </p:spTree>
    <p:extLst>
      <p:ext uri="{BB962C8B-B14F-4D97-AF65-F5344CB8AC3E}">
        <p14:creationId xmlns:p14="http://schemas.microsoft.com/office/powerpoint/2010/main" val="1072053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5D32C777-801A-185C-A93D-DEE5803FE667}"/>
              </a:ext>
            </a:extLst>
          </p:cNvPr>
          <p:cNvSpPr>
            <a:spLocks noGrp="1"/>
          </p:cNvSpPr>
          <p:nvPr>
            <p:ph type="title"/>
          </p:nvPr>
        </p:nvSpPr>
        <p:spPr>
          <a:xfrm>
            <a:off x="1014141" y="1450655"/>
            <a:ext cx="3932030" cy="3956690"/>
          </a:xfrm>
        </p:spPr>
        <p:txBody>
          <a:bodyPr anchor="ctr">
            <a:normAutofit/>
          </a:bodyPr>
          <a:lstStyle/>
          <a:p>
            <a:r>
              <a:rPr lang="es-MX" sz="5000">
                <a:solidFill>
                  <a:schemeClr val="bg1"/>
                </a:solidFill>
              </a:rPr>
              <a:t>Tensiones y ambigüedades del arte barroco</a:t>
            </a:r>
            <a:endParaRPr lang="es-CL" sz="5000">
              <a:solidFill>
                <a:schemeClr val="bg1"/>
              </a:solidFill>
            </a:endParaRP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63D1CC6-7D68-7813-F7DD-1CBECA3E4431}"/>
              </a:ext>
            </a:extLst>
          </p:cNvPr>
          <p:cNvSpPr>
            <a:spLocks noGrp="1"/>
          </p:cNvSpPr>
          <p:nvPr>
            <p:ph idx="1"/>
          </p:nvPr>
        </p:nvSpPr>
        <p:spPr>
          <a:xfrm>
            <a:off x="6096000" y="1108061"/>
            <a:ext cx="5008901" cy="4571972"/>
          </a:xfrm>
        </p:spPr>
        <p:txBody>
          <a:bodyPr anchor="ctr">
            <a:normAutofit/>
          </a:bodyPr>
          <a:lstStyle/>
          <a:p>
            <a:pPr marL="0" indent="0">
              <a:buNone/>
            </a:pPr>
            <a:r>
              <a:rPr lang="es-MX" sz="1700" dirty="0">
                <a:solidFill>
                  <a:schemeClr val="bg1"/>
                </a:solidFill>
              </a:rPr>
              <a:t>Aunque el Barroco es una cultura dirigida, </a:t>
            </a:r>
            <a:r>
              <a:rPr lang="es-MX" sz="1700" b="1" dirty="0">
                <a:solidFill>
                  <a:schemeClr val="bg1"/>
                </a:solidFill>
              </a:rPr>
              <a:t>no es unívoca</a:t>
            </a:r>
            <a:r>
              <a:rPr lang="es-MX" sz="1700" dirty="0">
                <a:solidFill>
                  <a:schemeClr val="bg1"/>
                </a:solidFill>
              </a:rPr>
              <a:t>. El arte barroco refleja también el </a:t>
            </a:r>
            <a:r>
              <a:rPr lang="es-MX" sz="1700" b="1" dirty="0">
                <a:solidFill>
                  <a:schemeClr val="bg1"/>
                </a:solidFill>
              </a:rPr>
              <a:t>malestar de la época</a:t>
            </a:r>
            <a:r>
              <a:rPr lang="es-MX" sz="1700" dirty="0">
                <a:solidFill>
                  <a:schemeClr val="bg1"/>
                </a:solidFill>
              </a:rPr>
              <a:t>:</a:t>
            </a:r>
          </a:p>
          <a:p>
            <a:pPr>
              <a:buFont typeface="Arial" panose="020B0604020202020204" pitchFamily="34" charset="0"/>
              <a:buChar char="•"/>
            </a:pPr>
            <a:r>
              <a:rPr lang="es-MX" sz="1700" b="1" dirty="0">
                <a:solidFill>
                  <a:schemeClr val="bg1"/>
                </a:solidFill>
              </a:rPr>
              <a:t>Vanitas</a:t>
            </a:r>
            <a:r>
              <a:rPr lang="es-MX" sz="1700" dirty="0">
                <a:solidFill>
                  <a:schemeClr val="bg1"/>
                </a:solidFill>
              </a:rPr>
              <a:t> y temas de la fugacidad de la vida (memento </a:t>
            </a:r>
            <a:r>
              <a:rPr lang="es-MX" sz="1700" dirty="0" err="1">
                <a:solidFill>
                  <a:schemeClr val="bg1"/>
                </a:solidFill>
              </a:rPr>
              <a:t>mori</a:t>
            </a:r>
            <a:r>
              <a:rPr lang="es-MX" sz="1700" dirty="0">
                <a:solidFill>
                  <a:schemeClr val="bg1"/>
                </a:solidFill>
              </a:rPr>
              <a:t>) expresan un </a:t>
            </a:r>
            <a:r>
              <a:rPr lang="es-MX" sz="1700" b="1" dirty="0">
                <a:solidFill>
                  <a:schemeClr val="bg1"/>
                </a:solidFill>
              </a:rPr>
              <a:t>pesimismo existencial</a:t>
            </a:r>
            <a:r>
              <a:rPr lang="es-MX" sz="1700" dirty="0">
                <a:solidFill>
                  <a:schemeClr val="bg1"/>
                </a:solidFill>
              </a:rPr>
              <a:t>.</a:t>
            </a:r>
          </a:p>
          <a:p>
            <a:pPr>
              <a:buFont typeface="Arial" panose="020B0604020202020204" pitchFamily="34" charset="0"/>
              <a:buChar char="•"/>
            </a:pPr>
            <a:r>
              <a:rPr lang="es-MX" sz="1700" dirty="0">
                <a:solidFill>
                  <a:schemeClr val="bg1"/>
                </a:solidFill>
              </a:rPr>
              <a:t>Representaciones del martirio, la pasión, el éxtasis místico o lo grotesco muestran un mundo </a:t>
            </a:r>
            <a:r>
              <a:rPr lang="es-MX" sz="1700" b="1" dirty="0">
                <a:solidFill>
                  <a:schemeClr val="bg1"/>
                </a:solidFill>
              </a:rPr>
              <a:t>inestable</a:t>
            </a:r>
            <a:r>
              <a:rPr lang="es-MX" sz="1700" dirty="0">
                <a:solidFill>
                  <a:schemeClr val="bg1"/>
                </a:solidFill>
              </a:rPr>
              <a:t>, de valores tambaleantes.</a:t>
            </a:r>
          </a:p>
          <a:p>
            <a:r>
              <a:rPr lang="es-MX" sz="1700" dirty="0">
                <a:solidFill>
                  <a:schemeClr val="bg1"/>
                </a:solidFill>
              </a:rPr>
              <a:t>Crítica al poder: </a:t>
            </a:r>
            <a:r>
              <a:rPr lang="es-MX" sz="1700" b="0" i="0" u="none" strike="noStrike" baseline="0" dirty="0">
                <a:solidFill>
                  <a:schemeClr val="bg1"/>
                </a:solidFill>
                <a:latin typeface="AGaramondPro-Regular"/>
              </a:rPr>
              <a:t>«Crecen los palacios, ciento en cada cerro,/ y al pobre del pueblo, </a:t>
            </a:r>
            <a:r>
              <a:rPr lang="es-CL" sz="1700" b="0" i="0" u="none" strike="noStrike" baseline="0" dirty="0">
                <a:solidFill>
                  <a:schemeClr val="bg1"/>
                </a:solidFill>
                <a:latin typeface="AGaramondPro-Regular"/>
              </a:rPr>
              <a:t>castigo y encierro» Francisco de Quevedo, </a:t>
            </a:r>
            <a:r>
              <a:rPr lang="es-MX" sz="1700" b="0" i="0" u="none" strike="noStrike" baseline="0" dirty="0">
                <a:solidFill>
                  <a:schemeClr val="bg1"/>
                </a:solidFill>
                <a:latin typeface="AGaramondPro-Regular"/>
              </a:rPr>
              <a:t>1639</a:t>
            </a:r>
            <a:endParaRPr lang="es-MX" sz="1700" dirty="0">
              <a:solidFill>
                <a:schemeClr val="bg1"/>
              </a:solidFill>
            </a:endParaRPr>
          </a:p>
          <a:p>
            <a:pPr>
              <a:buFont typeface="Arial" panose="020B0604020202020204" pitchFamily="34" charset="0"/>
              <a:buChar char="•"/>
            </a:pPr>
            <a:r>
              <a:rPr lang="es-MX" sz="1700" dirty="0">
                <a:solidFill>
                  <a:schemeClr val="bg1"/>
                </a:solidFill>
              </a:rPr>
              <a:t>En su afán de representar el mundo como espectáculo, el arte barroco </a:t>
            </a:r>
            <a:r>
              <a:rPr lang="es-MX" sz="1700" b="1" dirty="0">
                <a:solidFill>
                  <a:schemeClr val="bg1"/>
                </a:solidFill>
              </a:rPr>
              <a:t>revela su propia crisis</a:t>
            </a:r>
            <a:r>
              <a:rPr lang="es-MX" sz="1700" dirty="0">
                <a:solidFill>
                  <a:schemeClr val="bg1"/>
                </a:solidFill>
              </a:rPr>
              <a:t>: la imposibilidad de distinguir entre apariencia y realidad, entre lo sublime y lo vulgar.</a:t>
            </a:r>
          </a:p>
          <a:p>
            <a:pPr marL="0" indent="0">
              <a:buNone/>
            </a:pPr>
            <a:endParaRPr lang="es-CL" sz="1700" dirty="0">
              <a:solidFill>
                <a:schemeClr val="bg1"/>
              </a:solidFill>
            </a:endParaRPr>
          </a:p>
        </p:txBody>
      </p:sp>
    </p:spTree>
    <p:extLst>
      <p:ext uri="{BB962C8B-B14F-4D97-AF65-F5344CB8AC3E}">
        <p14:creationId xmlns:p14="http://schemas.microsoft.com/office/powerpoint/2010/main" val="2550371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D776D29F-0A2C-4F75-8582-7C7DFCBD1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35D51D-0285-DA80-94E3-0F3D692A937D}"/>
              </a:ext>
            </a:extLst>
          </p:cNvPr>
          <p:cNvSpPr>
            <a:spLocks noGrp="1"/>
          </p:cNvSpPr>
          <p:nvPr>
            <p:ph type="title"/>
          </p:nvPr>
        </p:nvSpPr>
        <p:spPr>
          <a:xfrm>
            <a:off x="838200" y="1174819"/>
            <a:ext cx="4375151" cy="2858363"/>
          </a:xfrm>
        </p:spPr>
        <p:txBody>
          <a:bodyPr vert="horz" lIns="91440" tIns="45720" rIns="91440" bIns="45720" rtlCol="0" anchor="b">
            <a:normAutofit/>
          </a:bodyPr>
          <a:lstStyle/>
          <a:p>
            <a:r>
              <a:rPr lang="en-US" sz="4000">
                <a:solidFill>
                  <a:schemeClr val="bg1"/>
                </a:solidFill>
              </a:rPr>
              <a:t>Barroco Hispanoamericano</a:t>
            </a:r>
          </a:p>
        </p:txBody>
      </p:sp>
      <p:pic>
        <p:nvPicPr>
          <p:cNvPr id="7170" name="Picture 2">
            <a:extLst>
              <a:ext uri="{FF2B5EF4-FFF2-40B4-BE49-F238E27FC236}">
                <a16:creationId xmlns:a16="http://schemas.microsoft.com/office/drawing/2014/main" id="{4B80B968-6605-DC47-8406-89A7B08670C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200" r="2879"/>
          <a:stretch>
            <a:fillRect/>
          </a:stretch>
        </p:blipFill>
        <p:spPr bwMode="auto">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7177" name="Freeform: Shape 7176">
            <a:extLst>
              <a:ext uri="{FF2B5EF4-FFF2-40B4-BE49-F238E27FC236}">
                <a16:creationId xmlns:a16="http://schemas.microsoft.com/office/drawing/2014/main" id="{C4D41903-2C9D-4F9E-AA1F-6161F8A6F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79" name="Freeform: Shape 7178">
            <a:extLst>
              <a:ext uri="{FF2B5EF4-FFF2-40B4-BE49-F238E27FC236}">
                <a16:creationId xmlns:a16="http://schemas.microsoft.com/office/drawing/2014/main" id="{9E4574B5-C90E-412D-BAB0-B9F483290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uadroTexto 4">
            <a:extLst>
              <a:ext uri="{FF2B5EF4-FFF2-40B4-BE49-F238E27FC236}">
                <a16:creationId xmlns:a16="http://schemas.microsoft.com/office/drawing/2014/main" id="{A24AB0D0-0BFD-EB07-4286-2EFA26AABDAD}"/>
              </a:ext>
            </a:extLst>
          </p:cNvPr>
          <p:cNvSpPr txBox="1"/>
          <p:nvPr/>
        </p:nvSpPr>
        <p:spPr>
          <a:xfrm>
            <a:off x="6395030" y="6488124"/>
            <a:ext cx="5744397" cy="369876"/>
          </a:xfrm>
          <a:prstGeom prst="rect">
            <a:avLst/>
          </a:prstGeom>
          <a:solidFill>
            <a:schemeClr val="tx1">
              <a:alpha val="72000"/>
            </a:schemeClr>
          </a:solidFill>
        </p:spPr>
        <p:txBody>
          <a:bodyPr wrap="square">
            <a:spAutoFit/>
          </a:bodyPr>
          <a:lstStyle/>
          <a:p>
            <a:r>
              <a:rPr lang="es-MX" b="0" i="0" dirty="0">
                <a:solidFill>
                  <a:srgbClr val="FFFFFF"/>
                </a:solidFill>
                <a:effectLst/>
                <a:latin typeface="Open Sans" panose="020B0606030504020204" pitchFamily="34" charset="0"/>
              </a:rPr>
              <a:t>Iglesia de Santa María Tonantzintla, México, s. XVI</a:t>
            </a:r>
            <a:endParaRPr lang="es-CL" dirty="0">
              <a:solidFill>
                <a:srgbClr val="FFFFFF"/>
              </a:solidFill>
            </a:endParaRPr>
          </a:p>
        </p:txBody>
      </p:sp>
    </p:spTree>
    <p:extLst>
      <p:ext uri="{BB962C8B-B14F-4D97-AF65-F5344CB8AC3E}">
        <p14:creationId xmlns:p14="http://schemas.microsoft.com/office/powerpoint/2010/main" val="2007515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D776D29F-0A2C-4F75-8582-7C7DFCBD1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35D51D-0285-DA80-94E3-0F3D692A937D}"/>
              </a:ext>
            </a:extLst>
          </p:cNvPr>
          <p:cNvSpPr>
            <a:spLocks noGrp="1"/>
          </p:cNvSpPr>
          <p:nvPr>
            <p:ph type="title"/>
          </p:nvPr>
        </p:nvSpPr>
        <p:spPr>
          <a:xfrm>
            <a:off x="838200" y="1174819"/>
            <a:ext cx="4375151" cy="2858363"/>
          </a:xfrm>
        </p:spPr>
        <p:txBody>
          <a:bodyPr vert="horz" lIns="91440" tIns="45720" rIns="91440" bIns="45720" rtlCol="0" anchor="b">
            <a:normAutofit/>
          </a:bodyPr>
          <a:lstStyle/>
          <a:p>
            <a:r>
              <a:rPr lang="en-US" sz="4000">
                <a:solidFill>
                  <a:schemeClr val="bg1"/>
                </a:solidFill>
              </a:rPr>
              <a:t>Barroco Hispanoamericano</a:t>
            </a:r>
          </a:p>
        </p:txBody>
      </p:sp>
      <p:pic>
        <p:nvPicPr>
          <p:cNvPr id="7170" name="Picture 2">
            <a:extLst>
              <a:ext uri="{FF2B5EF4-FFF2-40B4-BE49-F238E27FC236}">
                <a16:creationId xmlns:a16="http://schemas.microsoft.com/office/drawing/2014/main" id="{4B80B968-6605-DC47-8406-89A7B08670C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200" r="2879"/>
          <a:stretch>
            <a:fillRect/>
          </a:stretch>
        </p:blipFill>
        <p:spPr bwMode="auto">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7177" name="Freeform: Shape 7176">
            <a:extLst>
              <a:ext uri="{FF2B5EF4-FFF2-40B4-BE49-F238E27FC236}">
                <a16:creationId xmlns:a16="http://schemas.microsoft.com/office/drawing/2014/main" id="{C4D41903-2C9D-4F9E-AA1F-6161F8A6F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79" name="Freeform: Shape 7178">
            <a:extLst>
              <a:ext uri="{FF2B5EF4-FFF2-40B4-BE49-F238E27FC236}">
                <a16:creationId xmlns:a16="http://schemas.microsoft.com/office/drawing/2014/main" id="{9E4574B5-C90E-412D-BAB0-B9F483290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uadroTexto 4">
            <a:extLst>
              <a:ext uri="{FF2B5EF4-FFF2-40B4-BE49-F238E27FC236}">
                <a16:creationId xmlns:a16="http://schemas.microsoft.com/office/drawing/2014/main" id="{A24AB0D0-0BFD-EB07-4286-2EFA26AABDAD}"/>
              </a:ext>
            </a:extLst>
          </p:cNvPr>
          <p:cNvSpPr txBox="1"/>
          <p:nvPr/>
        </p:nvSpPr>
        <p:spPr>
          <a:xfrm>
            <a:off x="6395030" y="6488124"/>
            <a:ext cx="5744397" cy="369876"/>
          </a:xfrm>
          <a:prstGeom prst="rect">
            <a:avLst/>
          </a:prstGeom>
          <a:solidFill>
            <a:schemeClr val="tx1">
              <a:alpha val="72000"/>
            </a:schemeClr>
          </a:solidFill>
        </p:spPr>
        <p:txBody>
          <a:bodyPr wrap="square">
            <a:spAutoFit/>
          </a:bodyPr>
          <a:lstStyle/>
          <a:p>
            <a:r>
              <a:rPr lang="es-MX" b="0" i="0" dirty="0">
                <a:solidFill>
                  <a:srgbClr val="FFFFFF"/>
                </a:solidFill>
                <a:effectLst/>
                <a:latin typeface="Open Sans" panose="020B0606030504020204" pitchFamily="34" charset="0"/>
              </a:rPr>
              <a:t>Iglesia de Santa María Tonantzintla, México, s. XVI</a:t>
            </a:r>
            <a:endParaRPr lang="es-CL" dirty="0">
              <a:solidFill>
                <a:srgbClr val="FFFFFF"/>
              </a:solidFill>
            </a:endParaRPr>
          </a:p>
        </p:txBody>
      </p:sp>
      <p:pic>
        <p:nvPicPr>
          <p:cNvPr id="6" name="Elementos multimedia en línea 5" title="San Andres Cholula TONANTZINTLA">
            <a:hlinkClick r:id="" action="ppaction://media"/>
            <a:extLst>
              <a:ext uri="{FF2B5EF4-FFF2-40B4-BE49-F238E27FC236}">
                <a16:creationId xmlns:a16="http://schemas.microsoft.com/office/drawing/2014/main" id="{D6BC33D6-327E-2C01-42E4-7EB27EDBAF41}"/>
              </a:ext>
            </a:extLst>
          </p:cNvPr>
          <p:cNvPicPr>
            <a:picLocks noRot="1" noChangeAspect="1"/>
          </p:cNvPicPr>
          <p:nvPr>
            <a:videoFile r:link="rId1"/>
          </p:nvPr>
        </p:nvPicPr>
        <p:blipFill>
          <a:blip r:embed="rId5"/>
          <a:stretch>
            <a:fillRect/>
          </a:stretch>
        </p:blipFill>
        <p:spPr>
          <a:xfrm>
            <a:off x="0" y="-15240"/>
            <a:ext cx="12139427" cy="6858776"/>
          </a:xfrm>
          <a:prstGeom prst="rect">
            <a:avLst/>
          </a:prstGeom>
        </p:spPr>
      </p:pic>
    </p:spTree>
    <p:extLst>
      <p:ext uri="{BB962C8B-B14F-4D97-AF65-F5344CB8AC3E}">
        <p14:creationId xmlns:p14="http://schemas.microsoft.com/office/powerpoint/2010/main" val="90326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Sor Juana Inés de la Cruz">
            <a:extLst>
              <a:ext uri="{FF2B5EF4-FFF2-40B4-BE49-F238E27FC236}">
                <a16:creationId xmlns:a16="http://schemas.microsoft.com/office/drawing/2014/main" id="{A05B3808-DF3B-CC46-6D53-24D72CCD52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286" r="9786"/>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271FC953-C149-D95F-8B56-14F32962F75C}"/>
              </a:ext>
            </a:extLst>
          </p:cNvPr>
          <p:cNvSpPr>
            <a:spLocks noGrp="1"/>
          </p:cNvSpPr>
          <p:nvPr>
            <p:ph type="title"/>
          </p:nvPr>
        </p:nvSpPr>
        <p:spPr>
          <a:xfrm>
            <a:off x="6323330" y="4322377"/>
            <a:ext cx="5505814" cy="1690409"/>
          </a:xfrm>
        </p:spPr>
        <p:txBody>
          <a:bodyPr vert="horz" lIns="91440" tIns="45720" rIns="91440" bIns="45720" rtlCol="0" anchor="b">
            <a:normAutofit/>
          </a:bodyPr>
          <a:lstStyle/>
          <a:p>
            <a:r>
              <a:rPr lang="en-US" sz="3600" b="1" kern="1200" spc="300" dirty="0">
                <a:solidFill>
                  <a:schemeClr val="tx1"/>
                </a:solidFill>
                <a:latin typeface="+mj-lt"/>
                <a:ea typeface="+mj-ea"/>
                <a:cs typeface="+mj-cs"/>
              </a:rPr>
              <a:t>BARROCO Y EROTISMO EN LA POESÍA DE SOR JUANA INÉS DE LA CRUZ</a:t>
            </a:r>
          </a:p>
        </p:txBody>
      </p:sp>
      <p:pic>
        <p:nvPicPr>
          <p:cNvPr id="4" name="Picture 4" descr="Gian Lorenzo Bernini, Estasi, 1647-1652, marmo">
            <a:extLst>
              <a:ext uri="{FF2B5EF4-FFF2-40B4-BE49-F238E27FC236}">
                <a16:creationId xmlns:a16="http://schemas.microsoft.com/office/drawing/2014/main" id="{17A4A14A-E10D-2A9C-060C-9B933409C6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05" r="6604" b="-1"/>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84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E4090-9BFD-DC32-9499-7BF09FF441B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333B795-678D-1736-9E63-9A197F28A2B4}"/>
              </a:ext>
            </a:extLst>
          </p:cNvPr>
          <p:cNvSpPr>
            <a:spLocks noGrp="1"/>
          </p:cNvSpPr>
          <p:nvPr>
            <p:ph type="title"/>
          </p:nvPr>
        </p:nvSpPr>
        <p:spPr>
          <a:xfrm>
            <a:off x="1008184" y="174032"/>
            <a:ext cx="10175631" cy="1111843"/>
          </a:xfrm>
        </p:spPr>
        <p:txBody>
          <a:bodyPr anchor="ctr">
            <a:normAutofit/>
          </a:bodyPr>
          <a:lstStyle/>
          <a:p>
            <a:pPr algn="ctr"/>
            <a:r>
              <a:rPr lang="es-CL" sz="4000" b="1" dirty="0"/>
              <a:t>BARROCO HISPANOAMERICANO</a:t>
            </a:r>
          </a:p>
        </p:txBody>
      </p:sp>
      <p:sp>
        <p:nvSpPr>
          <p:cNvPr id="3" name="Marcador de contenido 2">
            <a:extLst>
              <a:ext uri="{FF2B5EF4-FFF2-40B4-BE49-F238E27FC236}">
                <a16:creationId xmlns:a16="http://schemas.microsoft.com/office/drawing/2014/main" id="{B721C847-D369-1E56-947A-E934009150AA}"/>
              </a:ext>
            </a:extLst>
          </p:cNvPr>
          <p:cNvSpPr>
            <a:spLocks noGrp="1"/>
          </p:cNvSpPr>
          <p:nvPr>
            <p:ph idx="1"/>
          </p:nvPr>
        </p:nvSpPr>
        <p:spPr>
          <a:xfrm>
            <a:off x="1008184" y="1459907"/>
            <a:ext cx="10175630" cy="767904"/>
          </a:xfrm>
        </p:spPr>
        <p:txBody>
          <a:bodyPr anchor="ctr">
            <a:normAutofit/>
          </a:bodyPr>
          <a:lstStyle/>
          <a:p>
            <a:pPr algn="ctr"/>
            <a:r>
              <a:rPr lang="es-CL" sz="2000"/>
              <a:t>Arte del desengaño: arte que presenta la realidad que hay debajo del artificio, lo que se esconde debajo de las apariencias:</a:t>
            </a:r>
          </a:p>
          <a:p>
            <a:pPr algn="ctr"/>
            <a:endParaRPr lang="es-CL" sz="2000"/>
          </a:p>
          <a:p>
            <a:pPr marL="0" indent="0" algn="ctr">
              <a:buNone/>
            </a:pPr>
            <a:endParaRPr lang="es-CL" sz="2000"/>
          </a:p>
        </p:txBody>
      </p:sp>
      <p:graphicFrame>
        <p:nvGraphicFramePr>
          <p:cNvPr id="4" name="Tabla 3">
            <a:extLst>
              <a:ext uri="{FF2B5EF4-FFF2-40B4-BE49-F238E27FC236}">
                <a16:creationId xmlns:a16="http://schemas.microsoft.com/office/drawing/2014/main" id="{7B1C9AE1-4E98-A9F3-C851-744AE2F68AD4}"/>
              </a:ext>
            </a:extLst>
          </p:cNvPr>
          <p:cNvGraphicFramePr>
            <a:graphicFrameLocks noGrp="1"/>
          </p:cNvGraphicFramePr>
          <p:nvPr>
            <p:extLst>
              <p:ext uri="{D42A27DB-BD31-4B8C-83A1-F6EECF244321}">
                <p14:modId xmlns:p14="http://schemas.microsoft.com/office/powerpoint/2010/main" val="2382493213"/>
              </p:ext>
            </p:extLst>
          </p:nvPr>
        </p:nvGraphicFramePr>
        <p:xfrm>
          <a:off x="829655" y="2160418"/>
          <a:ext cx="4765770" cy="5273040"/>
        </p:xfrm>
        <a:graphic>
          <a:graphicData uri="http://schemas.openxmlformats.org/drawingml/2006/table">
            <a:tbl>
              <a:tblPr/>
              <a:tblGrid>
                <a:gridCol w="4765770">
                  <a:extLst>
                    <a:ext uri="{9D8B030D-6E8A-4147-A177-3AD203B41FA5}">
                      <a16:colId xmlns:a16="http://schemas.microsoft.com/office/drawing/2014/main" val="3079718304"/>
                    </a:ext>
                  </a:extLst>
                </a:gridCol>
              </a:tblGrid>
              <a:tr h="122644">
                <a:tc>
                  <a:txBody>
                    <a:bodyPr/>
                    <a:lstStyle/>
                    <a:p>
                      <a:pPr>
                        <a:spcAft>
                          <a:spcPts val="825"/>
                        </a:spcAft>
                        <a:buNone/>
                      </a:pPr>
                      <a:r>
                        <a:rPr lang="es-MX" sz="1700" dirty="0">
                          <a:effectLst/>
                        </a:rPr>
                        <a:t>Este que ves, engaño colorido,</a:t>
                      </a:r>
                      <a:br>
                        <a:rPr lang="es-MX" sz="1700" dirty="0">
                          <a:effectLst/>
                        </a:rPr>
                      </a:br>
                      <a:r>
                        <a:rPr lang="es-MX" sz="1700" dirty="0">
                          <a:effectLst/>
                        </a:rPr>
                        <a:t>que, del arte ostentando los primores,</a:t>
                      </a:r>
                      <a:br>
                        <a:rPr lang="es-MX" sz="1700" dirty="0">
                          <a:effectLst/>
                        </a:rPr>
                      </a:br>
                      <a:r>
                        <a:rPr lang="es-MX" sz="1700" dirty="0">
                          <a:effectLst/>
                        </a:rPr>
                        <a:t>con falsos silogismos de colores</a:t>
                      </a:r>
                      <a:br>
                        <a:rPr lang="es-MX" sz="1700" dirty="0">
                          <a:effectLst/>
                        </a:rPr>
                      </a:br>
                      <a:r>
                        <a:rPr lang="es-MX" sz="1700" dirty="0">
                          <a:effectLst/>
                        </a:rPr>
                        <a:t>es cauteloso engaño del sentido;</a:t>
                      </a:r>
                    </a:p>
                    <a:p>
                      <a:pPr>
                        <a:spcAft>
                          <a:spcPts val="825"/>
                        </a:spcAft>
                        <a:buNone/>
                      </a:pPr>
                      <a:r>
                        <a:rPr lang="es-MX" sz="1700" dirty="0">
                          <a:effectLst/>
                        </a:rPr>
                        <a:t>éste, en quien la lisonja ha pretendido</a:t>
                      </a:r>
                      <a:br>
                        <a:rPr lang="es-MX" sz="1700" dirty="0">
                          <a:effectLst/>
                        </a:rPr>
                      </a:br>
                      <a:r>
                        <a:rPr lang="es-MX" sz="1700" dirty="0">
                          <a:effectLst/>
                        </a:rPr>
                        <a:t>excusar de los años los horrores,</a:t>
                      </a:r>
                      <a:br>
                        <a:rPr lang="es-MX" sz="1700" dirty="0">
                          <a:effectLst/>
                        </a:rPr>
                      </a:br>
                      <a:r>
                        <a:rPr lang="es-MX" sz="1700" dirty="0">
                          <a:effectLst/>
                        </a:rPr>
                        <a:t>y venciendo del tiempo los rigores</a:t>
                      </a:r>
                      <a:br>
                        <a:rPr lang="es-MX" sz="1700" dirty="0">
                          <a:effectLst/>
                        </a:rPr>
                      </a:br>
                      <a:r>
                        <a:rPr lang="es-MX" sz="1700" dirty="0">
                          <a:effectLst/>
                        </a:rPr>
                        <a:t>triunfar de la vejez y del olvido,</a:t>
                      </a:r>
                    </a:p>
                    <a:p>
                      <a:pPr>
                        <a:spcAft>
                          <a:spcPts val="825"/>
                        </a:spcAft>
                        <a:buNone/>
                      </a:pPr>
                      <a:r>
                        <a:rPr lang="es-MX" sz="1700" dirty="0">
                          <a:effectLst/>
                        </a:rPr>
                        <a:t>es un vano artificio del cuidado,</a:t>
                      </a:r>
                      <a:br>
                        <a:rPr lang="es-MX" sz="1700" dirty="0">
                          <a:effectLst/>
                        </a:rPr>
                      </a:br>
                      <a:r>
                        <a:rPr lang="es-MX" sz="1700" dirty="0">
                          <a:effectLst/>
                        </a:rPr>
                        <a:t>es una flor al viento delicada,</a:t>
                      </a:r>
                      <a:br>
                        <a:rPr lang="es-MX" sz="1700" dirty="0">
                          <a:effectLst/>
                        </a:rPr>
                      </a:br>
                      <a:r>
                        <a:rPr lang="es-MX" sz="1700" dirty="0">
                          <a:effectLst/>
                        </a:rPr>
                        <a:t>es un resguardo inútil para el hado:</a:t>
                      </a:r>
                    </a:p>
                    <a:p>
                      <a:pPr>
                        <a:spcAft>
                          <a:spcPts val="825"/>
                        </a:spcAft>
                        <a:buNone/>
                      </a:pPr>
                      <a:r>
                        <a:rPr lang="es-MX" sz="1700" dirty="0">
                          <a:effectLst/>
                        </a:rPr>
                        <a:t>es una necia diligencia errada,</a:t>
                      </a:r>
                      <a:br>
                        <a:rPr lang="es-MX" sz="1700" dirty="0">
                          <a:effectLst/>
                        </a:rPr>
                      </a:br>
                      <a:r>
                        <a:rPr lang="es-MX" sz="1700" dirty="0">
                          <a:effectLst/>
                        </a:rPr>
                        <a:t>es un afán caduco y, bien mirado,</a:t>
                      </a:r>
                      <a:br>
                        <a:rPr lang="es-MX" sz="1700" dirty="0">
                          <a:effectLst/>
                        </a:rPr>
                      </a:br>
                      <a:r>
                        <a:rPr lang="es-MX" sz="1700" dirty="0">
                          <a:effectLst/>
                        </a:rPr>
                        <a:t>es cadáver, es polvo, es sombra, es nada.</a:t>
                      </a:r>
                    </a:p>
                    <a:p>
                      <a:pPr>
                        <a:spcAft>
                          <a:spcPts val="825"/>
                        </a:spcAft>
                        <a:buNone/>
                      </a:pPr>
                      <a:endParaRPr lang="es-MX" sz="1700" dirty="0">
                        <a:effectLst/>
                      </a:endParaRPr>
                    </a:p>
                    <a:p>
                      <a:pPr algn="r">
                        <a:spcAft>
                          <a:spcPts val="825"/>
                        </a:spcAft>
                        <a:buNone/>
                      </a:pPr>
                      <a:r>
                        <a:rPr lang="es-MX" sz="1700" i="1" dirty="0">
                          <a:effectLst/>
                        </a:rPr>
                        <a:t>A su retrato</a:t>
                      </a:r>
                      <a:r>
                        <a:rPr lang="es-MX" sz="1700" dirty="0">
                          <a:effectLst/>
                        </a:rPr>
                        <a:t>, Sor Juana</a:t>
                      </a:r>
                    </a:p>
                    <a:p>
                      <a:pPr>
                        <a:spcAft>
                          <a:spcPts val="825"/>
                        </a:spcAft>
                        <a:buNone/>
                      </a:pPr>
                      <a:r>
                        <a:rPr lang="es-MX" sz="1700" dirty="0">
                          <a:effectLst/>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605889909"/>
                  </a:ext>
                </a:extLst>
              </a:tr>
              <a:tr h="122644">
                <a:tc>
                  <a:txBody>
                    <a:bodyPr/>
                    <a:lstStyle/>
                    <a:p>
                      <a:pPr>
                        <a:spcAft>
                          <a:spcPts val="825"/>
                        </a:spcAft>
                        <a:buNone/>
                      </a:pPr>
                      <a:endParaRPr lang="es-MX" sz="1700" dirty="0">
                        <a:effectLst/>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816239416"/>
                  </a:ext>
                </a:extLst>
              </a:tr>
            </a:tbl>
          </a:graphicData>
        </a:graphic>
      </p:graphicFrame>
      <p:sp>
        <p:nvSpPr>
          <p:cNvPr id="5" name="Rectangle 1">
            <a:extLst>
              <a:ext uri="{FF2B5EF4-FFF2-40B4-BE49-F238E27FC236}">
                <a16:creationId xmlns:a16="http://schemas.microsoft.com/office/drawing/2014/main" id="{96A2C005-BD8A-66A1-7B84-F2821E602CEE}"/>
              </a:ext>
            </a:extLst>
          </p:cNvPr>
          <p:cNvSpPr>
            <a:spLocks noChangeArrowheads="1"/>
          </p:cNvSpPr>
          <p:nvPr/>
        </p:nvSpPr>
        <p:spPr bwMode="auto">
          <a:xfrm>
            <a:off x="6223000" y="854191"/>
            <a:ext cx="5588389"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s-CL" altLang="es-CL" sz="18000" dirty="0">
              <a:solidFill>
                <a:srgbClr val="0563C1"/>
              </a:solidFill>
              <a:latin typeface="Arial" panose="020B0604020202020204" pitchFamily="34" charset="0"/>
              <a:hlinkClick r:id="rId2">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200" b="0" i="0" strike="noStrike" cap="none" normalizeH="0" baseline="0" dirty="0">
                <a:ln>
                  <a:noFill/>
                </a:ln>
                <a:effectLst/>
                <a:latin typeface="Arial" panose="020B0604020202020204" pitchFamily="34" charset="0"/>
              </a:rPr>
              <a:t>Retrato de Sor Juana Inés de la Cruz, </a:t>
            </a:r>
            <a:r>
              <a:rPr kumimoji="0" lang="es-CL" altLang="es-CL" sz="1200" b="0" i="0" u="none" strike="noStrike" cap="none" normalizeH="0" baseline="0" dirty="0">
                <a:ln>
                  <a:noFill/>
                </a:ln>
                <a:solidFill>
                  <a:schemeClr val="tx1"/>
                </a:solidFill>
                <a:effectLst/>
                <a:latin typeface="Arial" panose="020B0604020202020204" pitchFamily="34" charset="0"/>
              </a:rPr>
              <a:t>por Fray Miguel de Herrera (1700-1789)</a:t>
            </a:r>
            <a:r>
              <a:rPr kumimoji="0" lang="es-CL" altLang="es-CL" sz="1800" b="0" i="0" u="none" strike="noStrike" cap="none" normalizeH="0" baseline="0" dirty="0">
                <a:ln>
                  <a:noFill/>
                </a:ln>
                <a:solidFill>
                  <a:schemeClr val="tx1"/>
                </a:solidFill>
                <a:effectLst/>
                <a:latin typeface="Arial" panose="020B0604020202020204" pitchFamily="34" charset="0"/>
              </a:rPr>
              <a:t> </a:t>
            </a:r>
          </a:p>
        </p:txBody>
      </p:sp>
      <p:pic>
        <p:nvPicPr>
          <p:cNvPr id="1026" name="Picture 2">
            <a:extLst>
              <a:ext uri="{FF2B5EF4-FFF2-40B4-BE49-F238E27FC236}">
                <a16:creationId xmlns:a16="http://schemas.microsoft.com/office/drawing/2014/main" id="{1A3EA990-EC7D-2DD1-CCF6-A3985B2DEB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2160" y="1886572"/>
            <a:ext cx="3078480" cy="425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362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A9698-11BA-63B1-C146-94545426AC9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809EDBF-7AAC-9258-4FAA-E893CCCD350F}"/>
              </a:ext>
            </a:extLst>
          </p:cNvPr>
          <p:cNvSpPr>
            <a:spLocks noGrp="1"/>
          </p:cNvSpPr>
          <p:nvPr>
            <p:ph type="title"/>
          </p:nvPr>
        </p:nvSpPr>
        <p:spPr>
          <a:xfrm>
            <a:off x="1008184" y="174032"/>
            <a:ext cx="10175631" cy="1111843"/>
          </a:xfrm>
        </p:spPr>
        <p:txBody>
          <a:bodyPr anchor="ctr">
            <a:normAutofit/>
          </a:bodyPr>
          <a:lstStyle/>
          <a:p>
            <a:pPr algn="ctr"/>
            <a:r>
              <a:rPr lang="es-CL" sz="4000" b="1" dirty="0"/>
              <a:t>BARROCO HISPANOAMERICANO</a:t>
            </a:r>
          </a:p>
        </p:txBody>
      </p:sp>
      <p:sp>
        <p:nvSpPr>
          <p:cNvPr id="3" name="Marcador de contenido 2">
            <a:extLst>
              <a:ext uri="{FF2B5EF4-FFF2-40B4-BE49-F238E27FC236}">
                <a16:creationId xmlns:a16="http://schemas.microsoft.com/office/drawing/2014/main" id="{201823F0-F202-2094-E447-09EAAC457AC4}"/>
              </a:ext>
            </a:extLst>
          </p:cNvPr>
          <p:cNvSpPr>
            <a:spLocks noGrp="1"/>
          </p:cNvSpPr>
          <p:nvPr>
            <p:ph idx="1"/>
          </p:nvPr>
        </p:nvSpPr>
        <p:spPr>
          <a:xfrm>
            <a:off x="1008184" y="1459907"/>
            <a:ext cx="10175630" cy="767904"/>
          </a:xfrm>
        </p:spPr>
        <p:txBody>
          <a:bodyPr anchor="ctr">
            <a:normAutofit/>
          </a:bodyPr>
          <a:lstStyle/>
          <a:p>
            <a:pPr algn="ctr"/>
            <a:r>
              <a:rPr lang="es-CL" sz="2000"/>
              <a:t>Arte del desengaño: arte que presenta la realidad que hay debajo del artificio, lo que se esconde debajo de las apariencias:</a:t>
            </a:r>
          </a:p>
          <a:p>
            <a:pPr algn="ctr"/>
            <a:endParaRPr lang="es-CL" sz="2000"/>
          </a:p>
          <a:p>
            <a:pPr marL="0" indent="0" algn="ctr">
              <a:buNone/>
            </a:pPr>
            <a:endParaRPr lang="es-CL" sz="2000"/>
          </a:p>
        </p:txBody>
      </p:sp>
      <p:graphicFrame>
        <p:nvGraphicFramePr>
          <p:cNvPr id="4" name="Tabla 3">
            <a:extLst>
              <a:ext uri="{FF2B5EF4-FFF2-40B4-BE49-F238E27FC236}">
                <a16:creationId xmlns:a16="http://schemas.microsoft.com/office/drawing/2014/main" id="{B728B929-F5F6-F2BF-9823-08A925882212}"/>
              </a:ext>
            </a:extLst>
          </p:cNvPr>
          <p:cNvGraphicFramePr>
            <a:graphicFrameLocks noGrp="1"/>
          </p:cNvGraphicFramePr>
          <p:nvPr>
            <p:extLst>
              <p:ext uri="{D42A27DB-BD31-4B8C-83A1-F6EECF244321}">
                <p14:modId xmlns:p14="http://schemas.microsoft.com/office/powerpoint/2010/main" val="2747281953"/>
              </p:ext>
            </p:extLst>
          </p:nvPr>
        </p:nvGraphicFramePr>
        <p:xfrm>
          <a:off x="806288" y="1926840"/>
          <a:ext cx="4286220" cy="5648960"/>
        </p:xfrm>
        <a:graphic>
          <a:graphicData uri="http://schemas.openxmlformats.org/drawingml/2006/table">
            <a:tbl>
              <a:tblPr/>
              <a:tblGrid>
                <a:gridCol w="4286220">
                  <a:extLst>
                    <a:ext uri="{9D8B030D-6E8A-4147-A177-3AD203B41FA5}">
                      <a16:colId xmlns:a16="http://schemas.microsoft.com/office/drawing/2014/main" val="3079718304"/>
                    </a:ext>
                  </a:extLst>
                </a:gridCol>
              </a:tblGrid>
              <a:tr h="3899393">
                <a:tc>
                  <a:txBody>
                    <a:bodyPr/>
                    <a:lstStyle/>
                    <a:p>
                      <a:pPr>
                        <a:spcAft>
                          <a:spcPts val="825"/>
                        </a:spcAft>
                        <a:buNone/>
                      </a:pPr>
                      <a:r>
                        <a:rPr lang="es-MX" dirty="0">
                          <a:effectLst/>
                        </a:rPr>
                        <a:t>Rosa divina que en gentil cultura</a:t>
                      </a:r>
                      <a:br>
                        <a:rPr lang="es-MX" dirty="0">
                          <a:effectLst/>
                        </a:rPr>
                      </a:br>
                      <a:r>
                        <a:rPr lang="es-MX" dirty="0">
                          <a:effectLst/>
                        </a:rPr>
                        <a:t>eres con tu fragante sutileza</a:t>
                      </a:r>
                      <a:br>
                        <a:rPr lang="es-MX" dirty="0">
                          <a:effectLst/>
                        </a:rPr>
                      </a:br>
                      <a:r>
                        <a:rPr lang="es-MX" dirty="0">
                          <a:effectLst/>
                        </a:rPr>
                        <a:t>magisterio purpúreo en la belleza,</a:t>
                      </a:r>
                      <a:br>
                        <a:rPr lang="es-MX" dirty="0">
                          <a:effectLst/>
                        </a:rPr>
                      </a:br>
                      <a:r>
                        <a:rPr lang="es-MX" dirty="0">
                          <a:effectLst/>
                        </a:rPr>
                        <a:t>enseñanza nevada a la hermosura;</a:t>
                      </a:r>
                    </a:p>
                    <a:p>
                      <a:pPr>
                        <a:spcAft>
                          <a:spcPts val="825"/>
                        </a:spcAft>
                        <a:buNone/>
                      </a:pPr>
                      <a:r>
                        <a:rPr lang="es-MX" dirty="0">
                          <a:effectLst/>
                        </a:rPr>
                        <a:t>amago de la humana arquitectura,</a:t>
                      </a:r>
                      <a:br>
                        <a:rPr lang="es-MX" dirty="0">
                          <a:effectLst/>
                        </a:rPr>
                      </a:br>
                      <a:r>
                        <a:rPr lang="es-MX" dirty="0">
                          <a:effectLst/>
                        </a:rPr>
                        <a:t>ejemplo de la vana gentileza</a:t>
                      </a:r>
                      <a:br>
                        <a:rPr lang="es-MX" dirty="0">
                          <a:effectLst/>
                        </a:rPr>
                      </a:br>
                      <a:r>
                        <a:rPr lang="es-MX" dirty="0">
                          <a:effectLst/>
                        </a:rPr>
                        <a:t>en cuyo ser unió naturaleza</a:t>
                      </a:r>
                      <a:br>
                        <a:rPr lang="es-MX" dirty="0">
                          <a:effectLst/>
                        </a:rPr>
                      </a:br>
                      <a:r>
                        <a:rPr lang="es-MX" dirty="0">
                          <a:effectLst/>
                        </a:rPr>
                        <a:t>la cuna alegre y triste sepultura:</a:t>
                      </a:r>
                    </a:p>
                    <a:p>
                      <a:pPr>
                        <a:spcAft>
                          <a:spcPts val="825"/>
                        </a:spcAft>
                        <a:buNone/>
                      </a:pPr>
                      <a:r>
                        <a:rPr lang="es-MX" dirty="0">
                          <a:effectLst/>
                        </a:rPr>
                        <a:t>¡cuán altiva en tu pompa, presumida,</a:t>
                      </a:r>
                      <a:br>
                        <a:rPr lang="es-MX" dirty="0">
                          <a:effectLst/>
                        </a:rPr>
                      </a:br>
                      <a:r>
                        <a:rPr lang="es-MX" dirty="0">
                          <a:effectLst/>
                        </a:rPr>
                        <a:t>soberbia, el riesgo de morir desdeñas;</a:t>
                      </a:r>
                      <a:br>
                        <a:rPr lang="es-MX" dirty="0">
                          <a:effectLst/>
                        </a:rPr>
                      </a:br>
                      <a:r>
                        <a:rPr lang="es-MX" dirty="0">
                          <a:effectLst/>
                        </a:rPr>
                        <a:t>y luego, desmayada y encogida,</a:t>
                      </a:r>
                    </a:p>
                    <a:p>
                      <a:pPr>
                        <a:spcAft>
                          <a:spcPts val="825"/>
                        </a:spcAft>
                        <a:buNone/>
                      </a:pPr>
                      <a:r>
                        <a:rPr lang="es-MX" dirty="0">
                          <a:effectLst/>
                        </a:rPr>
                        <a:t>de tu caduco ser das mustias señas!</a:t>
                      </a:r>
                      <a:br>
                        <a:rPr lang="es-MX" dirty="0">
                          <a:effectLst/>
                        </a:rPr>
                      </a:br>
                      <a:r>
                        <a:rPr lang="es-MX" dirty="0">
                          <a:effectLst/>
                        </a:rPr>
                        <a:t>¡Con qué, con docta muerte y necia vida,</a:t>
                      </a:r>
                      <a:br>
                        <a:rPr lang="es-MX" dirty="0">
                          <a:effectLst/>
                        </a:rPr>
                      </a:br>
                      <a:r>
                        <a:rPr lang="es-MX" dirty="0">
                          <a:effectLst/>
                        </a:rPr>
                        <a:t>viviendo engañas y muriendo enseñas!</a:t>
                      </a:r>
                    </a:p>
                    <a:p>
                      <a:pPr>
                        <a:spcAft>
                          <a:spcPts val="825"/>
                        </a:spcAft>
                        <a:buNone/>
                      </a:pPr>
                      <a:endParaRPr lang="es-MX" dirty="0">
                        <a:effectLst/>
                      </a:endParaRPr>
                    </a:p>
                    <a:p>
                      <a:pPr algn="r">
                        <a:spcAft>
                          <a:spcPts val="825"/>
                        </a:spcAft>
                        <a:buNone/>
                      </a:pPr>
                      <a:r>
                        <a:rPr lang="es-MX" i="1" dirty="0">
                          <a:effectLst/>
                        </a:rPr>
                        <a:t>A una rosa</a:t>
                      </a:r>
                      <a:r>
                        <a:rPr lang="es-MX" dirty="0">
                          <a:effectLst/>
                        </a:rPr>
                        <a:t>, Sor Juana</a:t>
                      </a:r>
                    </a:p>
                    <a:p>
                      <a:pPr>
                        <a:spcAft>
                          <a:spcPts val="825"/>
                        </a:spcAft>
                        <a:buNone/>
                      </a:pPr>
                      <a:endParaRPr lang="es-MX" dirty="0">
                        <a:effectLst/>
                      </a:endParaRPr>
                    </a:p>
                    <a:p>
                      <a:pPr>
                        <a:spcAft>
                          <a:spcPts val="825"/>
                        </a:spcAft>
                        <a:buNone/>
                      </a:pPr>
                      <a:endParaRPr lang="es-MX" dirty="0">
                        <a:effectLst/>
                      </a:endParaRPr>
                    </a:p>
                  </a:txBody>
                  <a:tcPr marL="0" marR="0" marT="0" marB="0" anchor="ctr">
                    <a:lnL>
                      <a:noFill/>
                    </a:lnL>
                    <a:lnR>
                      <a:noFill/>
                    </a:lnR>
                    <a:lnT>
                      <a:noFill/>
                    </a:lnT>
                    <a:lnB>
                      <a:noFill/>
                    </a:lnB>
                    <a:noFill/>
                  </a:tcPr>
                </a:tc>
                <a:extLst>
                  <a:ext uri="{0D108BD9-81ED-4DB2-BD59-A6C34878D82A}">
                    <a16:rowId xmlns:a16="http://schemas.microsoft.com/office/drawing/2014/main" val="605889909"/>
                  </a:ext>
                </a:extLst>
              </a:tr>
            </a:tbl>
          </a:graphicData>
        </a:graphic>
      </p:graphicFrame>
      <p:sp>
        <p:nvSpPr>
          <p:cNvPr id="5" name="Rectangle 1">
            <a:extLst>
              <a:ext uri="{FF2B5EF4-FFF2-40B4-BE49-F238E27FC236}">
                <a16:creationId xmlns:a16="http://schemas.microsoft.com/office/drawing/2014/main" id="{764EE823-06DB-0379-0599-D14F25F49C70}"/>
              </a:ext>
            </a:extLst>
          </p:cNvPr>
          <p:cNvSpPr>
            <a:spLocks noChangeArrowheads="1"/>
          </p:cNvSpPr>
          <p:nvPr/>
        </p:nvSpPr>
        <p:spPr bwMode="auto">
          <a:xfrm>
            <a:off x="6223000" y="854191"/>
            <a:ext cx="5588389"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s-CL" altLang="es-CL" sz="18000" dirty="0">
              <a:solidFill>
                <a:srgbClr val="0563C1"/>
              </a:solidFill>
              <a:latin typeface="Arial" panose="020B0604020202020204" pitchFamily="34" charset="0"/>
              <a:hlinkClick r:id="rId2">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200" b="0" i="0" strike="noStrike" cap="none" normalizeH="0" baseline="0" dirty="0">
                <a:ln>
                  <a:noFill/>
                </a:ln>
                <a:effectLst/>
                <a:latin typeface="Arial" panose="020B0604020202020204" pitchFamily="34" charset="0"/>
              </a:rPr>
              <a:t>Retrato de Sor Juana Inés de la Cruz, </a:t>
            </a:r>
            <a:r>
              <a:rPr kumimoji="0" lang="es-CL" altLang="es-CL" sz="1200" b="0" i="0" u="none" strike="noStrike" cap="none" normalizeH="0" baseline="0" dirty="0">
                <a:ln>
                  <a:noFill/>
                </a:ln>
                <a:solidFill>
                  <a:schemeClr val="tx1"/>
                </a:solidFill>
                <a:effectLst/>
                <a:latin typeface="Arial" panose="020B0604020202020204" pitchFamily="34" charset="0"/>
              </a:rPr>
              <a:t>por Fray Miguel de Herrera (1700-1789)</a:t>
            </a:r>
            <a:r>
              <a:rPr kumimoji="0" lang="es-CL" altLang="es-CL" sz="1800" b="0" i="0" u="none" strike="noStrike" cap="none" normalizeH="0" baseline="0" dirty="0">
                <a:ln>
                  <a:noFill/>
                </a:ln>
                <a:solidFill>
                  <a:schemeClr val="tx1"/>
                </a:solidFill>
                <a:effectLst/>
                <a:latin typeface="Arial" panose="020B0604020202020204" pitchFamily="34" charset="0"/>
              </a:rPr>
              <a:t> </a:t>
            </a:r>
          </a:p>
        </p:txBody>
      </p:sp>
      <p:pic>
        <p:nvPicPr>
          <p:cNvPr id="1026" name="Picture 2">
            <a:extLst>
              <a:ext uri="{FF2B5EF4-FFF2-40B4-BE49-F238E27FC236}">
                <a16:creationId xmlns:a16="http://schemas.microsoft.com/office/drawing/2014/main" id="{208AACD5-FC42-0A5C-4BC6-A2527CB5E8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2160" y="1886572"/>
            <a:ext cx="3078480" cy="425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448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097956-013A-8B76-FE68-32AD6BB2503E}"/>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63814CF-EE13-B46A-91C5-890C1BAA747F}"/>
              </a:ext>
            </a:extLst>
          </p:cNvPr>
          <p:cNvSpPr>
            <a:spLocks noGrp="1"/>
          </p:cNvSpPr>
          <p:nvPr>
            <p:ph type="title"/>
          </p:nvPr>
        </p:nvSpPr>
        <p:spPr>
          <a:xfrm>
            <a:off x="5740399" y="-254247"/>
            <a:ext cx="6116549" cy="1807305"/>
          </a:xfrm>
        </p:spPr>
        <p:txBody>
          <a:bodyPr>
            <a:normAutofit/>
          </a:bodyPr>
          <a:lstStyle/>
          <a:p>
            <a:r>
              <a:rPr lang="es-CL" sz="3200" b="1" dirty="0"/>
              <a:t>SOR JUANA INÉS DE LA CRUZ, LA PEOR MONJA DEL MUNDO </a:t>
            </a:r>
          </a:p>
        </p:txBody>
      </p:sp>
      <p:pic>
        <p:nvPicPr>
          <p:cNvPr id="2050" name="Picture 2" descr="Sor Juana Inés de la Cruz">
            <a:extLst>
              <a:ext uri="{FF2B5EF4-FFF2-40B4-BE49-F238E27FC236}">
                <a16:creationId xmlns:a16="http://schemas.microsoft.com/office/drawing/2014/main" id="{DF032C2C-542A-7BF1-AD5C-8492F8D8DE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183" r="18932"/>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9214971A-479C-1126-E4FE-4DED489E7FB1}"/>
              </a:ext>
            </a:extLst>
          </p:cNvPr>
          <p:cNvSpPr>
            <a:spLocks noGrp="1"/>
          </p:cNvSpPr>
          <p:nvPr>
            <p:ph idx="1"/>
          </p:nvPr>
        </p:nvSpPr>
        <p:spPr>
          <a:xfrm>
            <a:off x="5760720" y="1288898"/>
            <a:ext cx="6377313" cy="4939172"/>
          </a:xfrm>
        </p:spPr>
        <p:txBody>
          <a:bodyPr>
            <a:noAutofit/>
          </a:bodyPr>
          <a:lstStyle/>
          <a:p>
            <a:r>
              <a:rPr lang="es-CL" sz="1800" dirty="0"/>
              <a:t>Ju</a:t>
            </a:r>
            <a:r>
              <a:rPr lang="es-CL" sz="1800" b="0" i="0" dirty="0">
                <a:effectLst/>
              </a:rPr>
              <a:t>ana Inés Ramírez de Asbaje (1648?-1695)</a:t>
            </a:r>
            <a:endParaRPr lang="es-CL" sz="1800" dirty="0"/>
          </a:p>
          <a:p>
            <a:r>
              <a:rPr lang="es-CL" sz="1800" dirty="0"/>
              <a:t>Escritora mexicana (Nueva España). Primera escritora de América</a:t>
            </a:r>
          </a:p>
          <a:p>
            <a:pPr marL="0" indent="0">
              <a:buNone/>
            </a:pPr>
            <a:endParaRPr lang="es-CL" sz="1800" dirty="0"/>
          </a:p>
          <a:p>
            <a:pPr>
              <a:spcBef>
                <a:spcPts val="0"/>
              </a:spcBef>
            </a:pPr>
            <a:r>
              <a:rPr lang="es-ES" sz="1800" noProof="1"/>
              <a:t>En 1664 Sor Juana ingresó a la corte del virrey Antonio Sebastián de Toledo, marqués de Mancera, como dama de compañía de la virreina Leonor de Carreto</a:t>
            </a:r>
          </a:p>
          <a:p>
            <a:pPr>
              <a:spcBef>
                <a:spcPts val="0"/>
              </a:spcBef>
            </a:pPr>
            <a:endParaRPr lang="es-ES" sz="1800" noProof="1"/>
          </a:p>
          <a:p>
            <a:pPr marL="0" indent="0">
              <a:spcBef>
                <a:spcPts val="0"/>
              </a:spcBef>
              <a:buNone/>
            </a:pPr>
            <a:r>
              <a:rPr lang="es-ES" sz="1800" noProof="1"/>
              <a:t>“Para la total negación que tenía al matrimonio era lo más decente que podía elegir en materia de la seguridad de mi salvación”. </a:t>
            </a:r>
          </a:p>
          <a:p>
            <a:pPr marL="0" indent="0">
              <a:spcBef>
                <a:spcPts val="0"/>
              </a:spcBef>
              <a:buNone/>
            </a:pPr>
            <a:endParaRPr lang="es-ES" sz="1800" noProof="1"/>
          </a:p>
          <a:p>
            <a:pPr>
              <a:spcBef>
                <a:spcPts val="0"/>
              </a:spcBef>
            </a:pPr>
            <a:r>
              <a:rPr lang="es-ES" sz="1800" noProof="1"/>
              <a:t>Sor Juana Inés de la Cruz hizo oficios de contadora y archivista pero, más que nada, se dedicó al estudio y a la escritura</a:t>
            </a:r>
          </a:p>
          <a:p>
            <a:pPr>
              <a:spcBef>
                <a:spcPts val="0"/>
              </a:spcBef>
            </a:pPr>
            <a:endParaRPr lang="es-ES" sz="1800" noProof="1"/>
          </a:p>
          <a:p>
            <a:pPr>
              <a:spcBef>
                <a:spcPts val="0"/>
              </a:spcBef>
            </a:pPr>
            <a:r>
              <a:rPr lang="es-ES" sz="1800" noProof="1"/>
              <a:t>Su obra fue vigilada y censurada por </a:t>
            </a:r>
            <a:r>
              <a:rPr lang="es-MX" sz="1800" b="0" i="0" dirty="0">
                <a:solidFill>
                  <a:srgbClr val="000000"/>
                </a:solidFill>
                <a:effectLst/>
              </a:rPr>
              <a:t>su confesor, el padre Antonio Núñez de Miranda</a:t>
            </a:r>
            <a:endParaRPr lang="es-CL" sz="1800" dirty="0"/>
          </a:p>
          <a:p>
            <a:r>
              <a:rPr lang="es-MX" sz="1800" b="1" dirty="0"/>
              <a:t>1680:</a:t>
            </a:r>
            <a:r>
              <a:rPr lang="es-MX" sz="1800" dirty="0"/>
              <a:t> Su mayor mecenas fue la virreina María Luisa Gonzaga Manrique de Lara (esposa del virrey Tomás Antonio de la Cerda, marqués  de la Laguna</a:t>
            </a:r>
            <a:endParaRPr lang="es-CL" sz="1800" dirty="0"/>
          </a:p>
        </p:txBody>
      </p:sp>
    </p:spTree>
    <p:extLst>
      <p:ext uri="{BB962C8B-B14F-4D97-AF65-F5344CB8AC3E}">
        <p14:creationId xmlns:p14="http://schemas.microsoft.com/office/powerpoint/2010/main" val="3345023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graphicFrame>
        <p:nvGraphicFramePr>
          <p:cNvPr id="4" name="Tabla 3">
            <a:extLst>
              <a:ext uri="{FF2B5EF4-FFF2-40B4-BE49-F238E27FC236}">
                <a16:creationId xmlns:a16="http://schemas.microsoft.com/office/drawing/2014/main" id="{5DABD24B-FB06-1E0F-7BF7-D6370262577D}"/>
              </a:ext>
            </a:extLst>
          </p:cNvPr>
          <p:cNvGraphicFramePr>
            <a:graphicFrameLocks noGrp="1"/>
          </p:cNvGraphicFramePr>
          <p:nvPr>
            <p:extLst>
              <p:ext uri="{D42A27DB-BD31-4B8C-83A1-F6EECF244321}">
                <p14:modId xmlns:p14="http://schemas.microsoft.com/office/powerpoint/2010/main" val="2506575662"/>
              </p:ext>
            </p:extLst>
          </p:nvPr>
        </p:nvGraphicFramePr>
        <p:xfrm>
          <a:off x="949931" y="643468"/>
          <a:ext cx="8627112" cy="6117290"/>
        </p:xfrm>
        <a:graphic>
          <a:graphicData uri="http://schemas.openxmlformats.org/drawingml/2006/table">
            <a:tbl>
              <a:tblPr firstRow="1" bandRow="1">
                <a:tableStyleId>{2D5ABB26-0587-4C30-8999-92F81FD0307C}</a:tableStyleId>
              </a:tblPr>
              <a:tblGrid>
                <a:gridCol w="4313556">
                  <a:extLst>
                    <a:ext uri="{9D8B030D-6E8A-4147-A177-3AD203B41FA5}">
                      <a16:colId xmlns:a16="http://schemas.microsoft.com/office/drawing/2014/main" val="3748482137"/>
                    </a:ext>
                  </a:extLst>
                </a:gridCol>
                <a:gridCol w="4313556">
                  <a:extLst>
                    <a:ext uri="{9D8B030D-6E8A-4147-A177-3AD203B41FA5}">
                      <a16:colId xmlns:a16="http://schemas.microsoft.com/office/drawing/2014/main" val="203415318"/>
                    </a:ext>
                  </a:extLst>
                </a:gridCol>
              </a:tblGrid>
              <a:tr h="55710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2000" b="0" i="1" dirty="0">
                          <a:solidFill>
                            <a:schemeClr val="tx1"/>
                          </a:solidFill>
                          <a:effectLst/>
                          <a:latin typeface="+mn-lt"/>
                        </a:rPr>
                        <a:t>Hombres necios que acusáis</a:t>
                      </a:r>
                      <a:br>
                        <a:rPr lang="es-MX" sz="2000" dirty="0">
                          <a:solidFill>
                            <a:schemeClr val="tx1"/>
                          </a:solidFill>
                          <a:latin typeface="+mn-lt"/>
                        </a:rPr>
                      </a:br>
                      <a:r>
                        <a:rPr lang="es-MX" sz="2000" b="0" i="1" dirty="0">
                          <a:solidFill>
                            <a:schemeClr val="tx1"/>
                          </a:solidFill>
                          <a:effectLst/>
                          <a:latin typeface="+mn-lt"/>
                        </a:rPr>
                        <a:t>a la mujer sin razón,</a:t>
                      </a:r>
                      <a:br>
                        <a:rPr lang="es-MX" sz="2000" dirty="0">
                          <a:solidFill>
                            <a:schemeClr val="tx1"/>
                          </a:solidFill>
                          <a:latin typeface="+mn-lt"/>
                        </a:rPr>
                      </a:br>
                      <a:r>
                        <a:rPr lang="es-MX" sz="2000" b="0" i="1" dirty="0">
                          <a:solidFill>
                            <a:schemeClr val="tx1"/>
                          </a:solidFill>
                          <a:effectLst/>
                          <a:latin typeface="+mn-lt"/>
                        </a:rPr>
                        <a:t>sin ver que sois la ocasión</a:t>
                      </a:r>
                      <a:br>
                        <a:rPr lang="es-MX" sz="2000" dirty="0">
                          <a:solidFill>
                            <a:schemeClr val="tx1"/>
                          </a:solidFill>
                          <a:latin typeface="+mn-lt"/>
                        </a:rPr>
                      </a:br>
                      <a:r>
                        <a:rPr lang="es-MX" sz="2000" b="0" i="1" dirty="0">
                          <a:solidFill>
                            <a:schemeClr val="tx1"/>
                          </a:solidFill>
                          <a:effectLst/>
                          <a:latin typeface="+mn-lt"/>
                        </a:rPr>
                        <a:t>de lo mismo que culpáis:</a:t>
                      </a:r>
                      <a:br>
                        <a:rPr lang="es-MX" sz="2000" dirty="0">
                          <a:solidFill>
                            <a:schemeClr val="tx1"/>
                          </a:solidFill>
                          <a:latin typeface="+mn-lt"/>
                        </a:rPr>
                      </a:br>
                      <a:br>
                        <a:rPr lang="es-MX" sz="2000" dirty="0">
                          <a:solidFill>
                            <a:schemeClr val="tx1"/>
                          </a:solidFill>
                          <a:latin typeface="+mn-lt"/>
                        </a:rPr>
                      </a:br>
                      <a:r>
                        <a:rPr lang="es-MX" sz="2000" b="0" i="1" dirty="0">
                          <a:solidFill>
                            <a:schemeClr val="tx1"/>
                          </a:solidFill>
                          <a:effectLst/>
                          <a:latin typeface="+mn-lt"/>
                        </a:rPr>
                        <a:t>si con ansia sin igual</a:t>
                      </a:r>
                      <a:br>
                        <a:rPr lang="es-MX" sz="2000" dirty="0">
                          <a:solidFill>
                            <a:schemeClr val="tx1"/>
                          </a:solidFill>
                          <a:latin typeface="+mn-lt"/>
                        </a:rPr>
                      </a:br>
                      <a:r>
                        <a:rPr lang="es-MX" sz="2000" b="0" i="1" dirty="0">
                          <a:solidFill>
                            <a:schemeClr val="tx1"/>
                          </a:solidFill>
                          <a:effectLst/>
                          <a:latin typeface="+mn-lt"/>
                        </a:rPr>
                        <a:t>solicitáis su desdén,</a:t>
                      </a:r>
                      <a:br>
                        <a:rPr lang="es-MX" sz="2000" dirty="0">
                          <a:solidFill>
                            <a:schemeClr val="tx1"/>
                          </a:solidFill>
                          <a:latin typeface="+mn-lt"/>
                        </a:rPr>
                      </a:br>
                      <a:r>
                        <a:rPr lang="es-MX" sz="2000" b="0" i="1" dirty="0">
                          <a:solidFill>
                            <a:schemeClr val="tx1"/>
                          </a:solidFill>
                          <a:effectLst/>
                          <a:latin typeface="+mn-lt"/>
                        </a:rPr>
                        <a:t>¿por qué queréis que obren bien</a:t>
                      </a:r>
                      <a:br>
                        <a:rPr lang="es-MX" sz="2000" dirty="0">
                          <a:solidFill>
                            <a:schemeClr val="tx1"/>
                          </a:solidFill>
                          <a:latin typeface="+mn-lt"/>
                        </a:rPr>
                      </a:br>
                      <a:r>
                        <a:rPr lang="es-MX" sz="2000" b="0" i="1" dirty="0">
                          <a:solidFill>
                            <a:schemeClr val="tx1"/>
                          </a:solidFill>
                          <a:effectLst/>
                          <a:latin typeface="+mn-lt"/>
                        </a:rPr>
                        <a:t>si las incitáis al mal?</a:t>
                      </a:r>
                      <a:br>
                        <a:rPr lang="es-MX" sz="2000" dirty="0">
                          <a:solidFill>
                            <a:schemeClr val="tx1"/>
                          </a:solidFill>
                          <a:latin typeface="+mn-lt"/>
                        </a:rPr>
                      </a:br>
                      <a:br>
                        <a:rPr lang="es-MX" sz="2000" dirty="0">
                          <a:solidFill>
                            <a:schemeClr val="tx1"/>
                          </a:solidFill>
                          <a:latin typeface="+mn-lt"/>
                        </a:rPr>
                      </a:br>
                      <a:r>
                        <a:rPr lang="es-MX" sz="2000" b="0" i="1" dirty="0">
                          <a:solidFill>
                            <a:schemeClr val="tx1"/>
                          </a:solidFill>
                          <a:effectLst/>
                          <a:latin typeface="+mn-lt"/>
                        </a:rPr>
                        <a:t>Combatís su resistencia</a:t>
                      </a:r>
                      <a:br>
                        <a:rPr lang="es-MX" sz="2000" dirty="0">
                          <a:solidFill>
                            <a:schemeClr val="tx1"/>
                          </a:solidFill>
                          <a:latin typeface="+mn-lt"/>
                        </a:rPr>
                      </a:br>
                      <a:r>
                        <a:rPr lang="es-MX" sz="2000" b="0" i="1" dirty="0">
                          <a:solidFill>
                            <a:schemeClr val="tx1"/>
                          </a:solidFill>
                          <a:effectLst/>
                          <a:latin typeface="+mn-lt"/>
                        </a:rPr>
                        <a:t>y luego, con gravedad,</a:t>
                      </a:r>
                      <a:br>
                        <a:rPr lang="es-MX" sz="2000" dirty="0">
                          <a:solidFill>
                            <a:schemeClr val="tx1"/>
                          </a:solidFill>
                          <a:latin typeface="+mn-lt"/>
                        </a:rPr>
                      </a:br>
                      <a:r>
                        <a:rPr lang="es-MX" sz="2000" b="0" i="1" dirty="0">
                          <a:solidFill>
                            <a:schemeClr val="tx1"/>
                          </a:solidFill>
                          <a:effectLst/>
                          <a:latin typeface="+mn-lt"/>
                        </a:rPr>
                        <a:t>decís que fue liviandad</a:t>
                      </a:r>
                      <a:br>
                        <a:rPr lang="es-MX" sz="2000" dirty="0">
                          <a:solidFill>
                            <a:schemeClr val="tx1"/>
                          </a:solidFill>
                          <a:latin typeface="+mn-lt"/>
                        </a:rPr>
                      </a:br>
                      <a:r>
                        <a:rPr lang="es-MX" sz="2000" b="0" i="1" dirty="0">
                          <a:solidFill>
                            <a:schemeClr val="tx1"/>
                          </a:solidFill>
                          <a:effectLst/>
                          <a:latin typeface="+mn-lt"/>
                        </a:rPr>
                        <a:t>lo que hizo la diligencia.</a:t>
                      </a:r>
                      <a:br>
                        <a:rPr lang="es-MX" sz="1400" dirty="0">
                          <a:solidFill>
                            <a:schemeClr val="tx1"/>
                          </a:solidFill>
                        </a:rPr>
                      </a:br>
                      <a:br>
                        <a:rPr lang="es-MX" sz="1600" dirty="0"/>
                      </a:br>
                      <a:endParaRPr lang="es-CL" sz="1600" dirty="0"/>
                    </a:p>
                  </a:txBody>
                  <a:tcPr marL="82250" marR="82250" marT="41125" marB="411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2000" b="0" i="1" dirty="0">
                          <a:solidFill>
                            <a:schemeClr val="tx1"/>
                          </a:solidFill>
                          <a:effectLst/>
                          <a:latin typeface="Calibri "/>
                        </a:rPr>
                        <a:t>Dan vuestras amantes penas</a:t>
                      </a:r>
                      <a:br>
                        <a:rPr lang="es-MX" sz="2000" dirty="0">
                          <a:solidFill>
                            <a:schemeClr val="tx1"/>
                          </a:solidFill>
                          <a:latin typeface="Calibri "/>
                        </a:rPr>
                      </a:br>
                      <a:r>
                        <a:rPr lang="es-MX" sz="2000" b="0" i="1" dirty="0">
                          <a:solidFill>
                            <a:schemeClr val="tx1"/>
                          </a:solidFill>
                          <a:effectLst/>
                          <a:latin typeface="Calibri "/>
                        </a:rPr>
                        <a:t>a sus libertades alas,</a:t>
                      </a:r>
                      <a:br>
                        <a:rPr lang="es-MX" sz="2000" dirty="0">
                          <a:solidFill>
                            <a:schemeClr val="tx1"/>
                          </a:solidFill>
                          <a:latin typeface="Calibri "/>
                        </a:rPr>
                      </a:br>
                      <a:r>
                        <a:rPr lang="es-MX" sz="2000" b="0" i="1" dirty="0">
                          <a:solidFill>
                            <a:schemeClr val="tx1"/>
                          </a:solidFill>
                          <a:effectLst/>
                          <a:latin typeface="Calibri "/>
                        </a:rPr>
                        <a:t>y después de hacerlas malas</a:t>
                      </a:r>
                      <a:br>
                        <a:rPr lang="es-MX" sz="2000" dirty="0">
                          <a:solidFill>
                            <a:schemeClr val="tx1"/>
                          </a:solidFill>
                          <a:latin typeface="Calibri "/>
                        </a:rPr>
                      </a:br>
                      <a:r>
                        <a:rPr lang="es-MX" sz="2000" b="0" i="1" dirty="0">
                          <a:solidFill>
                            <a:schemeClr val="tx1"/>
                          </a:solidFill>
                          <a:effectLst/>
                          <a:latin typeface="Calibri "/>
                        </a:rPr>
                        <a:t>las queréis hallar muy buenas.</a:t>
                      </a:r>
                      <a:br>
                        <a:rPr lang="es-MX" sz="2000" dirty="0">
                          <a:solidFill>
                            <a:schemeClr val="tx1"/>
                          </a:solidFill>
                          <a:latin typeface="Calibri "/>
                        </a:rPr>
                      </a:br>
                      <a:br>
                        <a:rPr lang="es-MX" sz="2000" dirty="0">
                          <a:solidFill>
                            <a:schemeClr val="tx1"/>
                          </a:solidFill>
                          <a:latin typeface="Calibri "/>
                        </a:rPr>
                      </a:br>
                      <a:r>
                        <a:rPr lang="es-MX" sz="2000" b="0" i="1" dirty="0">
                          <a:solidFill>
                            <a:schemeClr val="tx1"/>
                          </a:solidFill>
                          <a:effectLst/>
                          <a:latin typeface="Calibri "/>
                        </a:rPr>
                        <a:t>¿Cuál mayor culpa ha tenido</a:t>
                      </a:r>
                      <a:br>
                        <a:rPr lang="es-MX" sz="2000" dirty="0">
                          <a:solidFill>
                            <a:schemeClr val="tx1"/>
                          </a:solidFill>
                          <a:latin typeface="Calibri "/>
                        </a:rPr>
                      </a:br>
                      <a:r>
                        <a:rPr lang="es-MX" sz="2000" b="0" i="1" dirty="0">
                          <a:solidFill>
                            <a:schemeClr val="tx1"/>
                          </a:solidFill>
                          <a:effectLst/>
                          <a:latin typeface="Calibri "/>
                        </a:rPr>
                        <a:t>en una pasión errada:</a:t>
                      </a:r>
                      <a:br>
                        <a:rPr lang="es-MX" sz="2000" dirty="0">
                          <a:solidFill>
                            <a:schemeClr val="tx1"/>
                          </a:solidFill>
                          <a:latin typeface="Calibri "/>
                        </a:rPr>
                      </a:br>
                      <a:r>
                        <a:rPr lang="es-MX" sz="2000" b="0" i="1" dirty="0">
                          <a:solidFill>
                            <a:schemeClr val="tx1"/>
                          </a:solidFill>
                          <a:effectLst/>
                          <a:latin typeface="Calibri "/>
                        </a:rPr>
                        <a:t>la que cae de rogada,</a:t>
                      </a:r>
                      <a:br>
                        <a:rPr lang="es-MX" sz="2000" dirty="0">
                          <a:solidFill>
                            <a:schemeClr val="tx1"/>
                          </a:solidFill>
                          <a:latin typeface="Calibri "/>
                        </a:rPr>
                      </a:br>
                      <a:r>
                        <a:rPr lang="es-MX" sz="2000" b="0" i="1" dirty="0">
                          <a:solidFill>
                            <a:schemeClr val="tx1"/>
                          </a:solidFill>
                          <a:effectLst/>
                          <a:latin typeface="Calibri "/>
                        </a:rPr>
                        <a:t>o el que ruega de caído?</a:t>
                      </a:r>
                      <a:br>
                        <a:rPr lang="es-MX" sz="2000" dirty="0">
                          <a:solidFill>
                            <a:schemeClr val="tx1"/>
                          </a:solidFill>
                          <a:latin typeface="Calibri "/>
                        </a:rPr>
                      </a:br>
                      <a:br>
                        <a:rPr lang="es-MX" sz="2000" dirty="0">
                          <a:solidFill>
                            <a:schemeClr val="tx1"/>
                          </a:solidFill>
                          <a:latin typeface="Calibri "/>
                        </a:rPr>
                      </a:br>
                      <a:r>
                        <a:rPr lang="es-MX" sz="2000" b="0" i="1" dirty="0">
                          <a:solidFill>
                            <a:schemeClr val="tx1"/>
                          </a:solidFill>
                          <a:effectLst/>
                          <a:latin typeface="Calibri "/>
                        </a:rPr>
                        <a:t>¿O cuál es más de culpar,</a:t>
                      </a:r>
                      <a:br>
                        <a:rPr lang="es-MX" sz="2000" dirty="0">
                          <a:solidFill>
                            <a:schemeClr val="tx1"/>
                          </a:solidFill>
                          <a:latin typeface="Calibri "/>
                        </a:rPr>
                      </a:br>
                      <a:r>
                        <a:rPr lang="es-MX" sz="2000" b="0" i="1" dirty="0">
                          <a:solidFill>
                            <a:schemeClr val="tx1"/>
                          </a:solidFill>
                          <a:effectLst/>
                          <a:latin typeface="Calibri "/>
                        </a:rPr>
                        <a:t>aunque cualquiera mal haga:</a:t>
                      </a:r>
                      <a:br>
                        <a:rPr lang="es-MX" sz="2000" dirty="0">
                          <a:solidFill>
                            <a:schemeClr val="tx1"/>
                          </a:solidFill>
                          <a:latin typeface="Calibri "/>
                        </a:rPr>
                      </a:br>
                      <a:r>
                        <a:rPr lang="es-MX" sz="2000" b="0" i="1" dirty="0">
                          <a:solidFill>
                            <a:schemeClr val="tx1"/>
                          </a:solidFill>
                          <a:effectLst/>
                          <a:latin typeface="Calibri "/>
                        </a:rPr>
                        <a:t>la que peca por la paga,</a:t>
                      </a:r>
                      <a:br>
                        <a:rPr lang="es-MX" sz="2000" dirty="0">
                          <a:solidFill>
                            <a:schemeClr val="tx1"/>
                          </a:solidFill>
                          <a:latin typeface="Calibri "/>
                        </a:rPr>
                      </a:br>
                      <a:r>
                        <a:rPr lang="es-MX" sz="2000" b="0" i="1" dirty="0">
                          <a:solidFill>
                            <a:schemeClr val="tx1"/>
                          </a:solidFill>
                          <a:effectLst/>
                          <a:latin typeface="Calibri "/>
                        </a:rPr>
                        <a:t>o el que paga por pecar?</a:t>
                      </a:r>
                      <a:br>
                        <a:rPr lang="es-MX" sz="2000" dirty="0">
                          <a:solidFill>
                            <a:schemeClr val="tx1"/>
                          </a:solidFill>
                          <a:latin typeface="Calibri "/>
                        </a:rPr>
                      </a:br>
                      <a:br>
                        <a:rPr lang="es-MX" sz="2000" dirty="0">
                          <a:solidFill>
                            <a:schemeClr val="tx1"/>
                          </a:solidFill>
                          <a:latin typeface="Calibri "/>
                        </a:rPr>
                      </a:br>
                      <a:r>
                        <a:rPr lang="es-MX" sz="2000" b="0" i="1" dirty="0">
                          <a:solidFill>
                            <a:schemeClr val="tx1"/>
                          </a:solidFill>
                          <a:effectLst/>
                          <a:latin typeface="Calibri "/>
                        </a:rPr>
                        <a:t>Pues, ¿para qué os espantáis</a:t>
                      </a:r>
                      <a:br>
                        <a:rPr lang="es-MX" sz="2000" dirty="0">
                          <a:solidFill>
                            <a:schemeClr val="tx1"/>
                          </a:solidFill>
                          <a:latin typeface="Calibri "/>
                        </a:rPr>
                      </a:br>
                      <a:r>
                        <a:rPr lang="es-MX" sz="2000" b="0" i="1" dirty="0">
                          <a:solidFill>
                            <a:schemeClr val="tx1"/>
                          </a:solidFill>
                          <a:effectLst/>
                          <a:latin typeface="Calibri "/>
                        </a:rPr>
                        <a:t>de la culpa que tenéis?</a:t>
                      </a:r>
                      <a:br>
                        <a:rPr lang="es-MX" sz="2000" dirty="0">
                          <a:solidFill>
                            <a:schemeClr val="tx1"/>
                          </a:solidFill>
                          <a:latin typeface="Calibri "/>
                        </a:rPr>
                      </a:br>
                      <a:r>
                        <a:rPr lang="es-MX" sz="2000" b="0" i="1" dirty="0">
                          <a:solidFill>
                            <a:schemeClr val="tx1"/>
                          </a:solidFill>
                          <a:effectLst/>
                          <a:latin typeface="Calibri "/>
                        </a:rPr>
                        <a:t>Queredlas cual las hacéis</a:t>
                      </a:r>
                      <a:br>
                        <a:rPr lang="es-MX" sz="2000" dirty="0">
                          <a:solidFill>
                            <a:schemeClr val="tx1"/>
                          </a:solidFill>
                          <a:latin typeface="Calibri "/>
                        </a:rPr>
                      </a:br>
                      <a:r>
                        <a:rPr lang="es-MX" sz="2000" b="0" i="1" dirty="0">
                          <a:solidFill>
                            <a:schemeClr val="tx1"/>
                          </a:solidFill>
                          <a:effectLst/>
                          <a:latin typeface="Calibri "/>
                        </a:rPr>
                        <a:t>o hacedlas cual las buscáis.</a:t>
                      </a:r>
                      <a:endParaRPr lang="es-CL" sz="2000" dirty="0">
                        <a:solidFill>
                          <a:schemeClr val="tx1"/>
                        </a:solidFill>
                        <a:latin typeface="Calibri "/>
                      </a:endParaRPr>
                    </a:p>
                    <a:p>
                      <a:endParaRPr lang="es-CL" sz="1600" dirty="0"/>
                    </a:p>
                  </a:txBody>
                  <a:tcPr marL="82250" marR="82250" marT="41125" marB="41125"/>
                </a:tc>
                <a:extLst>
                  <a:ext uri="{0D108BD9-81ED-4DB2-BD59-A6C34878D82A}">
                    <a16:rowId xmlns:a16="http://schemas.microsoft.com/office/drawing/2014/main" val="3377488561"/>
                  </a:ext>
                </a:extLst>
              </a:tr>
            </a:tbl>
          </a:graphicData>
        </a:graphic>
      </p:graphicFrame>
    </p:spTree>
    <p:extLst>
      <p:ext uri="{BB962C8B-B14F-4D97-AF65-F5344CB8AC3E}">
        <p14:creationId xmlns:p14="http://schemas.microsoft.com/office/powerpoint/2010/main" val="3940022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893C982C-A8C0-4013-00A3-544183ADC4DE}"/>
              </a:ext>
            </a:extLst>
          </p:cNvPr>
          <p:cNvSpPr>
            <a:spLocks noGrp="1"/>
          </p:cNvSpPr>
          <p:nvPr>
            <p:ph type="title"/>
          </p:nvPr>
        </p:nvSpPr>
        <p:spPr>
          <a:xfrm>
            <a:off x="838200" y="448721"/>
            <a:ext cx="4707671" cy="1225650"/>
          </a:xfrm>
        </p:spPr>
        <p:txBody>
          <a:bodyPr anchor="b">
            <a:normAutofit/>
          </a:bodyPr>
          <a:lstStyle/>
          <a:p>
            <a:endParaRPr lang="es-CL" sz="3800">
              <a:solidFill>
                <a:schemeClr val="bg1"/>
              </a:solidFill>
            </a:endParaRP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99B90F9-7315-EDC3-CDB1-6DE0E14AB8AD}"/>
              </a:ext>
            </a:extLst>
          </p:cNvPr>
          <p:cNvSpPr>
            <a:spLocks noGrp="1"/>
          </p:cNvSpPr>
          <p:nvPr>
            <p:ph idx="1"/>
          </p:nvPr>
        </p:nvSpPr>
        <p:spPr>
          <a:xfrm>
            <a:off x="897769" y="1909192"/>
            <a:ext cx="4586513" cy="3647710"/>
          </a:xfrm>
        </p:spPr>
        <p:txBody>
          <a:bodyPr>
            <a:normAutofit fontScale="92500" lnSpcReduction="20000"/>
          </a:bodyPr>
          <a:lstStyle/>
          <a:p>
            <a:pPr marL="0" indent="0" algn="just">
              <a:buNone/>
            </a:pPr>
            <a:r>
              <a:rPr lang="es-MX" sz="2000" b="0" i="0" dirty="0" err="1">
                <a:solidFill>
                  <a:schemeClr val="bg1"/>
                </a:solidFill>
                <a:effectLst/>
                <a:latin typeface="+mj-lt"/>
              </a:rPr>
              <a:t>Entréme</a:t>
            </a:r>
            <a:r>
              <a:rPr lang="es-MX" sz="2000" b="0" i="0" dirty="0">
                <a:solidFill>
                  <a:schemeClr val="bg1"/>
                </a:solidFill>
                <a:effectLst/>
                <a:latin typeface="+mj-lt"/>
              </a:rPr>
              <a:t> religiosa, porque aunque conocía que tenía el estado cosas (de las accesorias hablo, no de las formales), muchas repugnantes a mi genio, con todo, para la total negación que tenía al matrimonio, era lo menos desproporcionado y lo más decente que podía elegir en materia de la seguridad que deseaba de mi salvación; a cuyo primer respeto (como al fin más importante) cedieron y sujetaron la cerviz todas las </a:t>
            </a:r>
            <a:r>
              <a:rPr lang="es-MX" sz="2000" b="0" i="0" dirty="0" err="1">
                <a:solidFill>
                  <a:schemeClr val="bg1"/>
                </a:solidFill>
                <a:effectLst/>
                <a:latin typeface="+mj-lt"/>
              </a:rPr>
              <a:t>impertinencillas</a:t>
            </a:r>
            <a:r>
              <a:rPr lang="es-MX" sz="2000" b="0" i="0" dirty="0">
                <a:solidFill>
                  <a:schemeClr val="bg1"/>
                </a:solidFill>
                <a:effectLst/>
                <a:latin typeface="+mj-lt"/>
              </a:rPr>
              <a:t> de mi genio, que eran de querer vivir sola; de no querer tener ocupación obligatoria que embarazase la libertad de mi estudio, ni rumor de comunidad que impidiese el sosegado silencio de mis libros. </a:t>
            </a:r>
            <a:endParaRPr lang="es-CL" sz="2000" dirty="0">
              <a:solidFill>
                <a:schemeClr val="bg1"/>
              </a:solidFill>
              <a:latin typeface="+mj-lt"/>
            </a:endParaRP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1A30CAF5-8614-C7A9-7B79-0128F5E29C19}"/>
              </a:ext>
            </a:extLst>
          </p:cNvPr>
          <p:cNvPicPr>
            <a:picLocks noChangeAspect="1"/>
          </p:cNvPicPr>
          <p:nvPr/>
        </p:nvPicPr>
        <p:blipFill>
          <a:blip r:embed="rId2"/>
          <a:srcRect b="4692"/>
          <a:stretch>
            <a:fillRect/>
          </a:stretch>
        </p:blipFill>
        <p:spPr>
          <a:xfrm>
            <a:off x="6525453" y="10"/>
            <a:ext cx="5666547" cy="6857990"/>
          </a:xfrm>
          <a:prstGeom prst="rect">
            <a:avLst/>
          </a:prstGeom>
        </p:spPr>
      </p:pic>
    </p:spTree>
    <p:extLst>
      <p:ext uri="{BB962C8B-B14F-4D97-AF65-F5344CB8AC3E}">
        <p14:creationId xmlns:p14="http://schemas.microsoft.com/office/powerpoint/2010/main" val="2403268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9316AE52-BF49-6493-AD9B-EB9188878A85}"/>
              </a:ext>
            </a:extLst>
          </p:cNvPr>
          <p:cNvSpPr>
            <a:spLocks noGrp="1"/>
          </p:cNvSpPr>
          <p:nvPr>
            <p:ph type="title"/>
          </p:nvPr>
        </p:nvSpPr>
        <p:spPr>
          <a:xfrm>
            <a:off x="828161" y="-71438"/>
            <a:ext cx="10515600" cy="1325563"/>
          </a:xfrm>
        </p:spPr>
        <p:txBody>
          <a:bodyPr>
            <a:normAutofit/>
          </a:bodyPr>
          <a:lstStyle/>
          <a:p>
            <a:r>
              <a:rPr lang="es-CL" sz="3600" b="1" dirty="0"/>
              <a:t>Villancicos de Sor Juana</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C40843F5-E268-FDD4-8C5A-EE60827D4FBD}"/>
              </a:ext>
            </a:extLst>
          </p:cNvPr>
          <p:cNvSpPr>
            <a:spLocks noGrp="1"/>
          </p:cNvSpPr>
          <p:nvPr>
            <p:ph idx="1"/>
          </p:nvPr>
        </p:nvSpPr>
        <p:spPr>
          <a:xfrm>
            <a:off x="2597426" y="909869"/>
            <a:ext cx="9047479" cy="5948131"/>
          </a:xfrm>
        </p:spPr>
        <p:txBody>
          <a:bodyPr>
            <a:normAutofit fontScale="92500"/>
          </a:bodyPr>
          <a:lstStyle/>
          <a:p>
            <a:pPr marL="0" indent="0">
              <a:buNone/>
            </a:pPr>
            <a:r>
              <a:rPr lang="es-CL" sz="1800" b="1" dirty="0">
                <a:latin typeface="+mj-lt"/>
              </a:rPr>
              <a:t>Villancico:</a:t>
            </a:r>
            <a:r>
              <a:rPr lang="es-CL" sz="1800" dirty="0">
                <a:latin typeface="+mj-lt"/>
              </a:rPr>
              <a:t> “</a:t>
            </a:r>
            <a:r>
              <a:rPr lang="es-MX" sz="1800" dirty="0">
                <a:latin typeface="+mj-lt"/>
              </a:rPr>
              <a:t>Era, pues, en su origen, cualquier canto o diálogo pastoril, o más en general rusticano, con toda la amplitud de su inicial sinónimo "villanesca"... siéndole indiferente el contenido profano o sacro" (Méndez Plancarte, 1952: XI). Composiciones inicialmente de habla y temática rústica en los que se alternan el Cielo y la tierra, temas amorosos "humanos" y de "amor o erótica a lo divino", que terminan consagrándose en la lira sacra culta y circunscribiéndose al rito religioso católico, sin que dejen de reaparecer en ellas rastros de su origen popular. El Villancico, aún ya consagrado en el ámbito litúrgico, no abandona nunca el tono y la música de las canciones picarescas y presenta "en raras alegorías" los Misterios de la religión.” </a:t>
            </a:r>
          </a:p>
          <a:p>
            <a:pPr marL="0" indent="0" algn="r">
              <a:buNone/>
            </a:pPr>
            <a:r>
              <a:rPr lang="es-CL" sz="1800" dirty="0">
                <a:latin typeface="+mj-lt"/>
              </a:rPr>
              <a:t> Alfonso Méndez Plancarte </a:t>
            </a:r>
          </a:p>
          <a:p>
            <a:pPr marL="0" indent="0">
              <a:buNone/>
            </a:pPr>
            <a:endParaRPr lang="es-CL" sz="1800" dirty="0">
              <a:latin typeface="+mj-lt"/>
            </a:endParaRPr>
          </a:p>
          <a:p>
            <a:pPr marL="0" indent="0">
              <a:buNone/>
            </a:pPr>
            <a:r>
              <a:rPr lang="es-MX" sz="1800" b="1" dirty="0">
                <a:latin typeface="+mj-lt"/>
              </a:rPr>
              <a:t>Barroquismo del villancico: </a:t>
            </a:r>
            <a:r>
              <a:rPr lang="es-MX" sz="1800" dirty="0">
                <a:latin typeface="+mj-lt"/>
              </a:rPr>
              <a:t>ascenso de lo popular a lo culto, alternancia de lo Divino y lo profano, inversión carnavalesca y tensión erótica, por su origen y tradición.</a:t>
            </a:r>
          </a:p>
          <a:p>
            <a:pPr marL="0" indent="0">
              <a:buNone/>
            </a:pPr>
            <a:endParaRPr lang="es-MX" sz="1800" dirty="0">
              <a:latin typeface="+mj-lt"/>
            </a:endParaRPr>
          </a:p>
          <a:p>
            <a:pPr marL="0" indent="0">
              <a:buNone/>
            </a:pPr>
            <a:r>
              <a:rPr lang="es-MX" sz="1800" b="0" i="0" dirty="0">
                <a:effectLst/>
                <a:latin typeface="+mj-lt"/>
              </a:rPr>
              <a:t>Como composición simple y rústica para ser cantada, sin pretensiones de lirismo, adoctrinamiento expreso o interpelación de ningún tipo, el villancico integra en América, y por cierto en la obra de sor Juana, la música, la teatralización, los tocotines o danzas de indios, tematizando en tono y nivel populares contenidos religiosos o elementos de la liturgia, presentados generalmente en un lenguaje coloquial y burlón. Muchas veces estas composiciones integran juegos de palabras, jácaras y «ensaladas», en los que se canalizan </a:t>
            </a:r>
            <a:r>
              <a:rPr lang="es-MX" sz="1800" b="0" i="0" dirty="0" err="1">
                <a:effectLst/>
                <a:latin typeface="+mj-lt"/>
              </a:rPr>
              <a:t>estereotipificaciones</a:t>
            </a:r>
            <a:r>
              <a:rPr lang="es-MX" sz="1800" b="0" i="0" dirty="0">
                <a:effectLst/>
                <a:latin typeface="+mj-lt"/>
              </a:rPr>
              <a:t> de las distintas razas, lenguaje «profano», imitación del habla popular, onomatopeyas, etcétera. Prestándose así los textos a lecturas múltiples que refuerzan a través de la comicidad y la parodia aspectos vinculados al ritual y la doctrina religiosa ante un público mayoritariamente analfabeto y multicultural.</a:t>
            </a:r>
            <a:endParaRPr lang="es-CL" sz="1800" dirty="0">
              <a:latin typeface="+mj-lt"/>
            </a:endParaRPr>
          </a:p>
        </p:txBody>
      </p:sp>
    </p:spTree>
    <p:extLst>
      <p:ext uri="{BB962C8B-B14F-4D97-AF65-F5344CB8AC3E}">
        <p14:creationId xmlns:p14="http://schemas.microsoft.com/office/powerpoint/2010/main" val="712873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ED7575E-88D2-B771-681D-46A7E5541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7645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10CF7DCB-A296-F417-C2D5-97FA9B19F94E}"/>
              </a:ext>
            </a:extLst>
          </p:cNvPr>
          <p:cNvPicPr>
            <a:picLocks noGrp="1" noChangeAspect="1"/>
          </p:cNvPicPr>
          <p:nvPr>
            <p:ph idx="1"/>
          </p:nvPr>
        </p:nvPicPr>
        <p:blipFill>
          <a:blip r:embed="rId2"/>
          <a:stretch>
            <a:fillRect/>
          </a:stretch>
        </p:blipFill>
        <p:spPr>
          <a:xfrm>
            <a:off x="669235" y="1600757"/>
            <a:ext cx="6221895" cy="3663107"/>
          </a:xfrm>
          <a:prstGeom prst="rect">
            <a:avLst/>
          </a:prstGeom>
        </p:spPr>
      </p:pic>
      <p:cxnSp>
        <p:nvCxnSpPr>
          <p:cNvPr id="19" name="Straight Connector 18">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5B919F97-9250-735A-BD51-E539184BD943}"/>
              </a:ext>
            </a:extLst>
          </p:cNvPr>
          <p:cNvSpPr txBox="1"/>
          <p:nvPr/>
        </p:nvSpPr>
        <p:spPr>
          <a:xfrm>
            <a:off x="8245692" y="1294428"/>
            <a:ext cx="3434180" cy="3599019"/>
          </a:xfrm>
          <a:prstGeom prst="rect">
            <a:avLst/>
          </a:prstGeom>
        </p:spPr>
        <p:txBody>
          <a:bodyPr vert="horz" lIns="91440" tIns="45720" rIns="91440" bIns="45720" rtlCol="0">
            <a:normAutofit/>
          </a:bodyPr>
          <a:lstStyle/>
          <a:p>
            <a:pPr>
              <a:lnSpc>
                <a:spcPct val="90000"/>
              </a:lnSpc>
              <a:spcAft>
                <a:spcPts val="600"/>
              </a:spcAft>
            </a:pPr>
            <a:r>
              <a:rPr lang="en-US" sz="2000" dirty="0"/>
              <a:t>V</a:t>
            </a:r>
            <a:r>
              <a:rPr lang="en-US" sz="2000" b="0" i="0" dirty="0">
                <a:effectLst/>
              </a:rPr>
              <a:t>illancico VI, se </a:t>
            </a:r>
            <a:r>
              <a:rPr lang="en-US" sz="2000" b="0" i="0" dirty="0" err="1">
                <a:effectLst/>
              </a:rPr>
              <a:t>refiere</a:t>
            </a:r>
            <a:r>
              <a:rPr lang="en-US" sz="2000" b="0" i="0" dirty="0">
                <a:effectLst/>
              </a:rPr>
              <a:t> a la </a:t>
            </a:r>
            <a:r>
              <a:rPr lang="en-US" sz="2000" b="0" i="0" dirty="0" err="1">
                <a:effectLst/>
              </a:rPr>
              <a:t>negación</a:t>
            </a:r>
            <a:r>
              <a:rPr lang="en-US" sz="2000" b="0" i="0" dirty="0">
                <a:effectLst/>
              </a:rPr>
              <a:t> de San Pedro a </a:t>
            </a:r>
            <a:r>
              <a:rPr lang="en-US" sz="2000" b="0" i="0" dirty="0" err="1">
                <a:effectLst/>
              </a:rPr>
              <a:t>reconocer</a:t>
            </a:r>
            <a:r>
              <a:rPr lang="en-US" sz="2000" b="0" i="0" dirty="0">
                <a:effectLst/>
              </a:rPr>
              <a:t> la </a:t>
            </a:r>
            <a:r>
              <a:rPr lang="en-US" sz="2000" b="0" i="0" dirty="0" err="1">
                <a:effectLst/>
              </a:rPr>
              <a:t>verdad</a:t>
            </a:r>
            <a:r>
              <a:rPr lang="en-US" sz="2000" b="0" i="0" dirty="0">
                <a:effectLst/>
              </a:rPr>
              <a:t> </a:t>
            </a:r>
            <a:r>
              <a:rPr lang="en-US" sz="2000" b="0" i="0" dirty="0" err="1">
                <a:effectLst/>
              </a:rPr>
              <a:t>revelada</a:t>
            </a:r>
            <a:r>
              <a:rPr lang="en-US" sz="2000" b="0" i="0" dirty="0">
                <a:effectLst/>
              </a:rPr>
              <a:t> </a:t>
            </a:r>
            <a:r>
              <a:rPr lang="en-US" sz="2000" b="0" i="0" dirty="0" err="1">
                <a:effectLst/>
              </a:rPr>
              <a:t>por</a:t>
            </a:r>
            <a:r>
              <a:rPr lang="en-US" sz="2000" b="0" i="0" dirty="0">
                <a:effectLst/>
              </a:rPr>
              <a:t> </a:t>
            </a:r>
            <a:r>
              <a:rPr lang="en-US" sz="2000" b="0" i="0" dirty="0" err="1">
                <a:effectLst/>
              </a:rPr>
              <a:t>una</a:t>
            </a:r>
            <a:r>
              <a:rPr lang="en-US" sz="2000" b="0" i="0" dirty="0">
                <a:effectLst/>
              </a:rPr>
              <a:t> </a:t>
            </a:r>
            <a:r>
              <a:rPr lang="en-US" sz="2000" b="0" i="0" dirty="0" err="1">
                <a:effectLst/>
              </a:rPr>
              <a:t>mujer</a:t>
            </a:r>
            <a:r>
              <a:rPr lang="en-US" sz="2000" b="0" i="0" dirty="0">
                <a:effectLst/>
              </a:rPr>
              <a:t> </a:t>
            </a:r>
            <a:r>
              <a:rPr lang="en-US" sz="2000" b="0" i="0" dirty="0" err="1">
                <a:effectLst/>
              </a:rPr>
              <a:t>en</a:t>
            </a:r>
            <a:r>
              <a:rPr lang="en-US" sz="2000" b="0" i="0" dirty="0">
                <a:effectLst/>
              </a:rPr>
              <a:t> la casa de Caifás. Sor Juana </a:t>
            </a:r>
            <a:r>
              <a:rPr lang="en-US" sz="2000" b="0" i="0" dirty="0" err="1">
                <a:effectLst/>
              </a:rPr>
              <a:t>utiliza</a:t>
            </a:r>
            <a:r>
              <a:rPr lang="en-US" sz="2000" b="0" i="0" dirty="0">
                <a:effectLst/>
              </a:rPr>
              <a:t> </a:t>
            </a:r>
            <a:r>
              <a:rPr lang="en-US" sz="2000" b="0" i="0" dirty="0" err="1">
                <a:effectLst/>
              </a:rPr>
              <a:t>esta</a:t>
            </a:r>
            <a:r>
              <a:rPr lang="en-US" sz="2000" b="0" i="0" dirty="0">
                <a:effectLst/>
              </a:rPr>
              <a:t> </a:t>
            </a:r>
            <a:r>
              <a:rPr lang="en-US" sz="2000" b="0" i="0" dirty="0" err="1">
                <a:effectLst/>
              </a:rPr>
              <a:t>frase</a:t>
            </a:r>
            <a:r>
              <a:rPr lang="en-US" sz="2000" b="0" i="0" dirty="0">
                <a:effectLst/>
              </a:rPr>
              <a:t> para </a:t>
            </a:r>
            <a:r>
              <a:rPr lang="en-US" sz="2000" b="0" i="0" dirty="0" err="1">
                <a:effectLst/>
              </a:rPr>
              <a:t>argumentar</a:t>
            </a:r>
            <a:r>
              <a:rPr lang="en-US" sz="2000" b="0" i="0" dirty="0">
                <a:effectLst/>
              </a:rPr>
              <a:t> que la </a:t>
            </a:r>
            <a:r>
              <a:rPr lang="en-US" sz="2000" b="0" i="0" dirty="0" err="1">
                <a:effectLst/>
              </a:rPr>
              <a:t>verdad</a:t>
            </a:r>
            <a:r>
              <a:rPr lang="en-US" sz="2000" b="0" i="0" dirty="0">
                <a:effectLst/>
              </a:rPr>
              <a:t>, o la "</a:t>
            </a:r>
            <a:r>
              <a:rPr lang="en-US" sz="2000" b="0" i="0" dirty="0" err="1">
                <a:effectLst/>
              </a:rPr>
              <a:t>ciencia</a:t>
            </a:r>
            <a:r>
              <a:rPr lang="en-US" sz="2000" b="0" i="0" dirty="0">
                <a:effectLst/>
              </a:rPr>
              <a:t>" </a:t>
            </a:r>
            <a:r>
              <a:rPr lang="en-US" sz="2000" b="0" i="0" dirty="0" err="1">
                <a:effectLst/>
              </a:rPr>
              <a:t>como</a:t>
            </a:r>
            <a:r>
              <a:rPr lang="en-US" sz="2000" b="0" i="0" dirty="0">
                <a:effectLst/>
              </a:rPr>
              <a:t> </a:t>
            </a:r>
            <a:r>
              <a:rPr lang="en-US" sz="2000" b="0" i="0" dirty="0" err="1">
                <a:effectLst/>
              </a:rPr>
              <a:t>ella</a:t>
            </a:r>
            <a:r>
              <a:rPr lang="en-US" sz="2000" b="0" i="0" dirty="0">
                <a:effectLst/>
              </a:rPr>
              <a:t> la llama, no </a:t>
            </a:r>
            <a:r>
              <a:rPr lang="en-US" sz="2000" b="0" i="0" dirty="0" err="1">
                <a:effectLst/>
              </a:rPr>
              <a:t>depende</a:t>
            </a:r>
            <a:r>
              <a:rPr lang="en-US" sz="2000" b="0" i="0" dirty="0">
                <a:effectLst/>
              </a:rPr>
              <a:t> de la </a:t>
            </a:r>
            <a:r>
              <a:rPr lang="en-US" sz="2000" b="0" i="0" dirty="0" err="1">
                <a:effectLst/>
              </a:rPr>
              <a:t>posición</a:t>
            </a:r>
            <a:r>
              <a:rPr lang="en-US" sz="2000" b="0" i="0" dirty="0">
                <a:effectLst/>
              </a:rPr>
              <a:t> social o </a:t>
            </a:r>
            <a:r>
              <a:rPr lang="en-US" sz="2000" b="0" i="0" dirty="0" err="1">
                <a:effectLst/>
              </a:rPr>
              <a:t>el</a:t>
            </a:r>
            <a:r>
              <a:rPr lang="en-US" sz="2000" b="0" i="0" dirty="0">
                <a:effectLst/>
              </a:rPr>
              <a:t> </a:t>
            </a:r>
            <a:r>
              <a:rPr lang="en-US" sz="2000" b="0" i="0" dirty="0" err="1">
                <a:effectLst/>
              </a:rPr>
              <a:t>género</a:t>
            </a:r>
            <a:r>
              <a:rPr lang="en-US" sz="2000" b="0" i="0" dirty="0">
                <a:effectLst/>
              </a:rPr>
              <a:t> de </a:t>
            </a:r>
            <a:r>
              <a:rPr lang="en-US" sz="2000" b="0" i="0" dirty="0" err="1">
                <a:effectLst/>
              </a:rPr>
              <a:t>quien</a:t>
            </a:r>
            <a:r>
              <a:rPr lang="en-US" sz="2000" b="0" i="0" dirty="0">
                <a:effectLst/>
              </a:rPr>
              <a:t> la </a:t>
            </a:r>
            <a:r>
              <a:rPr lang="en-US" sz="2000" b="0" i="0" dirty="0" err="1">
                <a:effectLst/>
              </a:rPr>
              <a:t>posee</a:t>
            </a:r>
            <a:r>
              <a:rPr lang="en-US" sz="2000" b="0" i="0" dirty="0">
                <a:effectLst/>
              </a:rPr>
              <a:t>, </a:t>
            </a:r>
            <a:r>
              <a:rPr lang="en-US" sz="2000" b="0" i="0" dirty="0" err="1">
                <a:effectLst/>
              </a:rPr>
              <a:t>sino</a:t>
            </a:r>
            <a:r>
              <a:rPr lang="en-US" sz="2000" b="0" i="0" dirty="0">
                <a:effectLst/>
              </a:rPr>
              <a:t> de la </a:t>
            </a:r>
            <a:r>
              <a:rPr lang="en-US" sz="2000" b="0" i="0" dirty="0" err="1">
                <a:effectLst/>
              </a:rPr>
              <a:t>razón</a:t>
            </a:r>
            <a:r>
              <a:rPr lang="en-US" sz="2000" b="0" i="0" dirty="0">
                <a:effectLst/>
              </a:rPr>
              <a:t> y la </a:t>
            </a:r>
            <a:r>
              <a:rPr lang="en-US" sz="2000" b="0" i="0" dirty="0" err="1">
                <a:effectLst/>
              </a:rPr>
              <a:t>verdad</a:t>
            </a:r>
            <a:r>
              <a:rPr lang="en-US" sz="2000" b="0" i="0" dirty="0">
                <a:effectLst/>
              </a:rPr>
              <a:t> </a:t>
            </a:r>
            <a:r>
              <a:rPr lang="en-US" sz="2000" b="0" i="0" dirty="0" err="1">
                <a:effectLst/>
              </a:rPr>
              <a:t>misma</a:t>
            </a:r>
            <a:endParaRPr lang="en-US" sz="2000" dirty="0"/>
          </a:p>
        </p:txBody>
      </p:sp>
    </p:spTree>
    <p:extLst>
      <p:ext uri="{BB962C8B-B14F-4D97-AF65-F5344CB8AC3E}">
        <p14:creationId xmlns:p14="http://schemas.microsoft.com/office/powerpoint/2010/main" val="1146716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EC27341-4ABB-43EF-9E57-10A858F92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000"/>
          </a:xfrm>
          <a:prstGeom prst="rect">
            <a:avLst/>
          </a:prstGeom>
          <a:solidFill>
            <a:srgbClr val="772A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B98C55-54CC-433B-905F-FB0B2D200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953" y="484068"/>
            <a:ext cx="3414014" cy="5889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504375C8-B6E6-2E8B-6B2A-E669DB33D494}"/>
              </a:ext>
            </a:extLst>
          </p:cNvPr>
          <p:cNvPicPr>
            <a:picLocks noChangeAspect="1"/>
          </p:cNvPicPr>
          <p:nvPr/>
        </p:nvPicPr>
        <p:blipFill>
          <a:blip r:embed="rId2"/>
          <a:stretch>
            <a:fillRect/>
          </a:stretch>
        </p:blipFill>
        <p:spPr>
          <a:xfrm>
            <a:off x="814559" y="1061593"/>
            <a:ext cx="2781372" cy="4734251"/>
          </a:xfrm>
          <a:prstGeom prst="rect">
            <a:avLst/>
          </a:prstGeom>
        </p:spPr>
      </p:pic>
      <p:sp>
        <p:nvSpPr>
          <p:cNvPr id="23" name="Rectangle 22">
            <a:extLst>
              <a:ext uri="{FF2B5EF4-FFF2-40B4-BE49-F238E27FC236}">
                <a16:creationId xmlns:a16="http://schemas.microsoft.com/office/drawing/2014/main" id="{19E21906-D4D4-4F16-9228-3E004930E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1968" y="485853"/>
            <a:ext cx="3575304" cy="5889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a:extLst>
              <a:ext uri="{FF2B5EF4-FFF2-40B4-BE49-F238E27FC236}">
                <a16:creationId xmlns:a16="http://schemas.microsoft.com/office/drawing/2014/main" id="{155A3397-93D5-6CA6-2139-F16EDE7B3FC5}"/>
              </a:ext>
            </a:extLst>
          </p:cNvPr>
          <p:cNvPicPr>
            <a:picLocks noChangeAspect="1"/>
          </p:cNvPicPr>
          <p:nvPr/>
        </p:nvPicPr>
        <p:blipFill>
          <a:blip r:embed="rId3"/>
          <a:stretch>
            <a:fillRect/>
          </a:stretch>
        </p:blipFill>
        <p:spPr>
          <a:xfrm>
            <a:off x="4392567" y="1242009"/>
            <a:ext cx="2941124" cy="4373418"/>
          </a:xfrm>
          <a:prstGeom prst="rect">
            <a:avLst/>
          </a:prstGeom>
        </p:spPr>
      </p:pic>
      <p:sp>
        <p:nvSpPr>
          <p:cNvPr id="25" name="Rectangle 24">
            <a:extLst>
              <a:ext uri="{FF2B5EF4-FFF2-40B4-BE49-F238E27FC236}">
                <a16:creationId xmlns:a16="http://schemas.microsoft.com/office/drawing/2014/main" id="{865BCC85-4C69-4CFB-A36A-6A489B87F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08139" y="484069"/>
            <a:ext cx="3899229" cy="28642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ECEEA50C-4A55-AA41-4AC4-610CFE0A2256}"/>
              </a:ext>
            </a:extLst>
          </p:cNvPr>
          <p:cNvPicPr>
            <a:picLocks noChangeAspect="1"/>
          </p:cNvPicPr>
          <p:nvPr/>
        </p:nvPicPr>
        <p:blipFill>
          <a:blip r:embed="rId4"/>
          <a:stretch>
            <a:fillRect/>
          </a:stretch>
        </p:blipFill>
        <p:spPr>
          <a:xfrm>
            <a:off x="8658513" y="798656"/>
            <a:ext cx="2198548" cy="2230228"/>
          </a:xfrm>
          <a:prstGeom prst="rect">
            <a:avLst/>
          </a:prstGeom>
        </p:spPr>
      </p:pic>
      <p:sp>
        <p:nvSpPr>
          <p:cNvPr id="27" name="Rectangle 26">
            <a:extLst>
              <a:ext uri="{FF2B5EF4-FFF2-40B4-BE49-F238E27FC236}">
                <a16:creationId xmlns:a16="http://schemas.microsoft.com/office/drawing/2014/main" id="{3A14BDAC-394B-4E9A-8ECE-61AA1A7C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08139" y="3509152"/>
            <a:ext cx="3899229" cy="2847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n 13">
            <a:extLst>
              <a:ext uri="{FF2B5EF4-FFF2-40B4-BE49-F238E27FC236}">
                <a16:creationId xmlns:a16="http://schemas.microsoft.com/office/drawing/2014/main" id="{E71DA083-8BC0-2B68-62CE-A51F9CEA4FA6}"/>
              </a:ext>
            </a:extLst>
          </p:cNvPr>
          <p:cNvPicPr>
            <a:picLocks noChangeAspect="1"/>
          </p:cNvPicPr>
          <p:nvPr/>
        </p:nvPicPr>
        <p:blipFill>
          <a:blip r:embed="rId5"/>
          <a:stretch>
            <a:fillRect/>
          </a:stretch>
        </p:blipFill>
        <p:spPr>
          <a:xfrm>
            <a:off x="8129873" y="4061119"/>
            <a:ext cx="3255829" cy="1763574"/>
          </a:xfrm>
          <a:prstGeom prst="rect">
            <a:avLst/>
          </a:prstGeom>
        </p:spPr>
      </p:pic>
    </p:spTree>
    <p:extLst>
      <p:ext uri="{BB962C8B-B14F-4D97-AF65-F5344CB8AC3E}">
        <p14:creationId xmlns:p14="http://schemas.microsoft.com/office/powerpoint/2010/main" val="109475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8">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CuadroTexto 11">
            <a:extLst>
              <a:ext uri="{FF2B5EF4-FFF2-40B4-BE49-F238E27FC236}">
                <a16:creationId xmlns:a16="http://schemas.microsoft.com/office/drawing/2014/main" id="{7AE82083-8CBC-B958-3C0C-4DC7BE1C8A22}"/>
              </a:ext>
            </a:extLst>
          </p:cNvPr>
          <p:cNvSpPr txBox="1"/>
          <p:nvPr/>
        </p:nvSpPr>
        <p:spPr>
          <a:xfrm>
            <a:off x="733427" y="2194101"/>
            <a:ext cx="3543298" cy="397333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dirty="0">
                <a:effectLst/>
              </a:rPr>
              <a:t>Tercero </a:t>
            </a:r>
            <a:r>
              <a:rPr lang="en-US" sz="2000" b="0" i="0" dirty="0" err="1">
                <a:effectLst/>
              </a:rPr>
              <a:t>nocturno</a:t>
            </a:r>
            <a:r>
              <a:rPr lang="en-US" sz="2000" b="0" i="0" dirty="0">
                <a:effectLst/>
              </a:rPr>
              <a:t>, villancico XIII:  </a:t>
            </a:r>
            <a:r>
              <a:rPr lang="en-US" sz="2000" dirty="0"/>
              <a:t>L</a:t>
            </a:r>
            <a:r>
              <a:rPr lang="en-US" sz="2000" b="0" i="0" dirty="0">
                <a:effectLst/>
              </a:rPr>
              <a:t>a </a:t>
            </a:r>
            <a:r>
              <a:rPr lang="en-US" sz="2000" b="0" i="0" dirty="0" err="1">
                <a:effectLst/>
              </a:rPr>
              <a:t>voz</a:t>
            </a:r>
            <a:r>
              <a:rPr lang="en-US" sz="2000" b="0" i="0" dirty="0">
                <a:effectLst/>
              </a:rPr>
              <a:t> </a:t>
            </a:r>
            <a:r>
              <a:rPr lang="en-US" sz="2000" b="0" i="0" dirty="0" err="1">
                <a:effectLst/>
              </a:rPr>
              <a:t>autoral</a:t>
            </a:r>
            <a:r>
              <a:rPr lang="en-US" sz="2000" b="0" i="0" dirty="0">
                <a:effectLst/>
              </a:rPr>
              <a:t> indica que un </a:t>
            </a:r>
            <a:r>
              <a:rPr lang="en-US" sz="2000" b="0" i="0" dirty="0" err="1">
                <a:effectLst/>
              </a:rPr>
              <a:t>indio</a:t>
            </a:r>
            <a:r>
              <a:rPr lang="en-US" sz="2000" b="0" i="0" dirty="0">
                <a:effectLst/>
              </a:rPr>
              <a:t> </a:t>
            </a:r>
            <a:r>
              <a:rPr lang="en-US" sz="2000" b="0" i="0" dirty="0" err="1">
                <a:effectLst/>
              </a:rPr>
              <a:t>entra</a:t>
            </a:r>
            <a:r>
              <a:rPr lang="en-US" sz="2000" b="0" i="0" dirty="0">
                <a:effectLst/>
              </a:rPr>
              <a:t> con </a:t>
            </a:r>
            <a:r>
              <a:rPr lang="en-US" sz="2000" b="0" i="0" dirty="0" err="1">
                <a:effectLst/>
              </a:rPr>
              <a:t>una</a:t>
            </a:r>
            <a:r>
              <a:rPr lang="en-US" sz="2000" b="0" i="0" dirty="0">
                <a:effectLst/>
              </a:rPr>
              <a:t> </a:t>
            </a:r>
            <a:r>
              <a:rPr lang="en-US" sz="2000" b="0" i="0" dirty="0" err="1">
                <a:effectLst/>
              </a:rPr>
              <a:t>función</a:t>
            </a:r>
            <a:r>
              <a:rPr lang="en-US" sz="2000" b="0" i="0" dirty="0">
                <a:effectLst/>
              </a:rPr>
              <a:t> </a:t>
            </a:r>
            <a:r>
              <a:rPr lang="en-US" sz="2000" b="0" i="0" dirty="0" err="1">
                <a:effectLst/>
              </a:rPr>
              <a:t>conciliadora</a:t>
            </a:r>
            <a:r>
              <a:rPr lang="en-US" sz="2000" b="0" i="0" dirty="0">
                <a:effectLst/>
              </a:rPr>
              <a:t> a resolver un contrapunto entre </a:t>
            </a:r>
            <a:r>
              <a:rPr lang="en-US" sz="2000" b="0" i="0" dirty="0" err="1">
                <a:effectLst/>
              </a:rPr>
              <a:t>el</a:t>
            </a:r>
            <a:r>
              <a:rPr lang="en-US" sz="2000" b="0" i="0" dirty="0">
                <a:effectLst/>
              </a:rPr>
              <a:t> </a:t>
            </a:r>
            <a:r>
              <a:rPr lang="en-US" sz="2000" b="0" i="0" dirty="0" err="1">
                <a:effectLst/>
              </a:rPr>
              <a:t>estudiantón</a:t>
            </a:r>
            <a:r>
              <a:rPr lang="en-US" sz="2000" b="0" i="0" dirty="0">
                <a:effectLst/>
              </a:rPr>
              <a:t> y </a:t>
            </a:r>
            <a:r>
              <a:rPr lang="en-US" sz="2000" b="0" i="0" dirty="0" err="1">
                <a:effectLst/>
              </a:rPr>
              <a:t>el</a:t>
            </a:r>
            <a:r>
              <a:rPr lang="en-US" sz="2000" b="0" i="0" dirty="0">
                <a:effectLst/>
              </a:rPr>
              <a:t> </a:t>
            </a:r>
            <a:r>
              <a:rPr lang="en-US" sz="2000" b="0" i="0" dirty="0" err="1">
                <a:effectLst/>
              </a:rPr>
              <a:t>bárbaro</a:t>
            </a:r>
            <a:r>
              <a:rPr lang="en-US" sz="2000" b="0" i="0" dirty="0">
                <a:effectLst/>
              </a:rPr>
              <a:t>. Más </a:t>
            </a:r>
            <a:r>
              <a:rPr lang="en-US" sz="2000" b="0" i="0" dirty="0" err="1">
                <a:effectLst/>
              </a:rPr>
              <a:t>adelante</a:t>
            </a:r>
            <a:r>
              <a:rPr lang="en-US" sz="2000" b="0" i="0" dirty="0">
                <a:effectLst/>
              </a:rPr>
              <a:t>, </a:t>
            </a:r>
            <a:r>
              <a:rPr lang="en-US" sz="2000" b="0" i="0" dirty="0" err="1">
                <a:effectLst/>
              </a:rPr>
              <a:t>refiere</a:t>
            </a:r>
            <a:r>
              <a:rPr lang="en-US" sz="2000" b="0" i="0" dirty="0">
                <a:effectLst/>
              </a:rPr>
              <a:t> </a:t>
            </a:r>
            <a:r>
              <a:rPr lang="en-US" sz="2000" b="0" i="0" dirty="0" err="1">
                <a:effectLst/>
              </a:rPr>
              <a:t>el</a:t>
            </a:r>
            <a:r>
              <a:rPr lang="en-US" sz="2000" b="0" i="0" dirty="0">
                <a:effectLst/>
              </a:rPr>
              <a:t> </a:t>
            </a:r>
            <a:r>
              <a:rPr lang="en-US" sz="2000" b="0" i="0" dirty="0" err="1">
                <a:effectLst/>
              </a:rPr>
              <a:t>enfrentamiento</a:t>
            </a:r>
            <a:r>
              <a:rPr lang="en-US" sz="2000" b="0" i="0" dirty="0">
                <a:effectLst/>
              </a:rPr>
              <a:t> de un </a:t>
            </a:r>
            <a:r>
              <a:rPr lang="en-US" sz="2000" b="0" i="0" dirty="0" err="1">
                <a:effectLst/>
              </a:rPr>
              <a:t>indio</a:t>
            </a:r>
            <a:r>
              <a:rPr lang="en-US" sz="2000" b="0" i="0" dirty="0">
                <a:effectLst/>
              </a:rPr>
              <a:t> con un alguacil del </a:t>
            </a:r>
            <a:r>
              <a:rPr lang="en-US" sz="2000" b="0" i="0" dirty="0" err="1">
                <a:effectLst/>
              </a:rPr>
              <a:t>gobernador</a:t>
            </a:r>
            <a:r>
              <a:rPr lang="en-US" sz="2000" b="0" i="0" dirty="0">
                <a:effectLst/>
              </a:rPr>
              <a:t> que </a:t>
            </a:r>
            <a:r>
              <a:rPr lang="en-US" sz="2000" b="0" i="0" dirty="0" err="1">
                <a:effectLst/>
              </a:rPr>
              <a:t>viene</a:t>
            </a:r>
            <a:r>
              <a:rPr lang="en-US" sz="2000" b="0" i="0" dirty="0">
                <a:effectLst/>
              </a:rPr>
              <a:t> a </a:t>
            </a:r>
            <a:r>
              <a:rPr lang="en-US" sz="2000" b="0" i="0" dirty="0" err="1">
                <a:effectLst/>
              </a:rPr>
              <a:t>cobrarle</a:t>
            </a:r>
            <a:r>
              <a:rPr lang="en-US" sz="2000" b="0" i="0" dirty="0">
                <a:effectLst/>
              </a:rPr>
              <a:t> </a:t>
            </a:r>
            <a:r>
              <a:rPr lang="en-US" sz="2000" b="0" i="0" dirty="0" err="1">
                <a:effectLst/>
              </a:rPr>
              <a:t>los</a:t>
            </a:r>
            <a:r>
              <a:rPr lang="en-US" sz="2000" b="0" i="0" dirty="0">
                <a:effectLst/>
              </a:rPr>
              <a:t> </a:t>
            </a:r>
            <a:r>
              <a:rPr lang="en-US" sz="2000" b="0" i="0" dirty="0" err="1">
                <a:effectLst/>
              </a:rPr>
              <a:t>tributos</a:t>
            </a:r>
            <a:r>
              <a:rPr lang="en-US" sz="2000" b="0" i="0" dirty="0">
                <a:effectLst/>
              </a:rPr>
              <a:t>:</a:t>
            </a:r>
            <a:endParaRPr lang="en-US" sz="2000" dirty="0"/>
          </a:p>
        </p:txBody>
      </p:sp>
      <p:pic>
        <p:nvPicPr>
          <p:cNvPr id="10" name="Imagen 9">
            <a:extLst>
              <a:ext uri="{FF2B5EF4-FFF2-40B4-BE49-F238E27FC236}">
                <a16:creationId xmlns:a16="http://schemas.microsoft.com/office/drawing/2014/main" id="{01D354D6-F72F-1D8B-9B0A-AD294716A500}"/>
              </a:ext>
            </a:extLst>
          </p:cNvPr>
          <p:cNvPicPr>
            <a:picLocks noChangeAspect="1"/>
          </p:cNvPicPr>
          <p:nvPr/>
        </p:nvPicPr>
        <p:blipFill>
          <a:blip r:embed="rId2"/>
          <a:stretch>
            <a:fillRect/>
          </a:stretch>
        </p:blipFill>
        <p:spPr>
          <a:xfrm>
            <a:off x="5539138" y="2005471"/>
            <a:ext cx="2828925" cy="2847058"/>
          </a:xfrm>
          <a:prstGeom prst="rect">
            <a:avLst/>
          </a:prstGeom>
        </p:spPr>
      </p:pic>
      <p:pic>
        <p:nvPicPr>
          <p:cNvPr id="5" name="Imagen 4">
            <a:extLst>
              <a:ext uri="{FF2B5EF4-FFF2-40B4-BE49-F238E27FC236}">
                <a16:creationId xmlns:a16="http://schemas.microsoft.com/office/drawing/2014/main" id="{DE26E9EF-5396-3867-5A36-F52F2114D1AB}"/>
              </a:ext>
            </a:extLst>
          </p:cNvPr>
          <p:cNvPicPr>
            <a:picLocks noChangeAspect="1"/>
          </p:cNvPicPr>
          <p:nvPr/>
        </p:nvPicPr>
        <p:blipFill>
          <a:blip r:embed="rId3"/>
          <a:stretch>
            <a:fillRect/>
          </a:stretch>
        </p:blipFill>
        <p:spPr>
          <a:xfrm>
            <a:off x="8673211" y="2021736"/>
            <a:ext cx="2828925" cy="2814528"/>
          </a:xfrm>
          <a:prstGeom prst="rect">
            <a:avLst/>
          </a:prstGeom>
        </p:spPr>
      </p:pic>
    </p:spTree>
    <p:extLst>
      <p:ext uri="{BB962C8B-B14F-4D97-AF65-F5344CB8AC3E}">
        <p14:creationId xmlns:p14="http://schemas.microsoft.com/office/powerpoint/2010/main" val="3511585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B223166-688F-134A-4346-98208F26BC40}"/>
              </a:ext>
            </a:extLst>
          </p:cNvPr>
          <p:cNvSpPr>
            <a:spLocks noGrp="1"/>
          </p:cNvSpPr>
          <p:nvPr>
            <p:ph type="title"/>
          </p:nvPr>
        </p:nvSpPr>
        <p:spPr>
          <a:xfrm>
            <a:off x="6234865" y="568517"/>
            <a:ext cx="5248221" cy="1067209"/>
          </a:xfrm>
        </p:spPr>
        <p:txBody>
          <a:bodyPr>
            <a:normAutofit/>
          </a:bodyPr>
          <a:lstStyle/>
          <a:p>
            <a:r>
              <a:rPr lang="es-CL" dirty="0">
                <a:solidFill>
                  <a:srgbClr val="FFC000"/>
                </a:solidFill>
              </a:rPr>
              <a:t>Sor Juana y “Lisi”</a:t>
            </a:r>
          </a:p>
        </p:txBody>
      </p:sp>
      <p:pic>
        <p:nvPicPr>
          <p:cNvPr id="1026" name="Picture 2">
            <a:extLst>
              <a:ext uri="{FF2B5EF4-FFF2-40B4-BE49-F238E27FC236}">
                <a16:creationId xmlns:a16="http://schemas.microsoft.com/office/drawing/2014/main" id="{B68A3407-8949-47C2-DD5A-3E346AB2CD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045" r="19705" b="-1"/>
          <a:stretch/>
        </p:blipFill>
        <p:spPr bwMode="auto">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034" name="Freeform: Shape 1033">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035" name="Freeform: Shape 1034">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Marcador de contenido 2">
            <a:extLst>
              <a:ext uri="{FF2B5EF4-FFF2-40B4-BE49-F238E27FC236}">
                <a16:creationId xmlns:a16="http://schemas.microsoft.com/office/drawing/2014/main" id="{075C242B-BBEE-2460-4392-2A3723BFCE37}"/>
              </a:ext>
            </a:extLst>
          </p:cNvPr>
          <p:cNvSpPr>
            <a:spLocks noGrp="1"/>
          </p:cNvSpPr>
          <p:nvPr>
            <p:ph idx="1"/>
          </p:nvPr>
        </p:nvSpPr>
        <p:spPr>
          <a:xfrm>
            <a:off x="6234868" y="1820369"/>
            <a:ext cx="5217173" cy="4351338"/>
          </a:xfrm>
        </p:spPr>
        <p:txBody>
          <a:bodyPr>
            <a:normAutofit/>
          </a:bodyPr>
          <a:lstStyle/>
          <a:p>
            <a:pPr marL="0" indent="0">
              <a:buNone/>
            </a:pPr>
            <a:r>
              <a:rPr lang="es-MX" sz="1800" b="0" i="0">
                <a:solidFill>
                  <a:schemeClr val="bg1"/>
                </a:solidFill>
                <a:effectLst/>
                <a:latin typeface="georgia" panose="02040502050405020303" pitchFamily="18" charset="0"/>
              </a:rPr>
              <a:t>“Yo adoro a Lisi, pero no pretendo que Lisi corresponda mi fineza; pues si juzgo posible su belleza, a su decoro y mi aprehensión ofendo. No emprender, solamente, es lo que emprendo; pues sé que a merecer tanta grandeza ningún mérito basta, y es simpleza obrar contra lo mismo que yo entiendo. Como cosa concibo tan sagrada su beldad, que no quiere mi osadía a la esperanza dar ni aun leve entrada: pues cediendo a la suya mi alegría, por no llegarla a ver mal empleada, aun pienso que sintiera verla mía”.</a:t>
            </a:r>
          </a:p>
          <a:p>
            <a:pPr marL="0" indent="0">
              <a:buNone/>
            </a:pPr>
            <a:endParaRPr lang="es-MX" sz="1800">
              <a:solidFill>
                <a:schemeClr val="bg1"/>
              </a:solidFill>
              <a:latin typeface="georgia" panose="02040502050405020303" pitchFamily="18" charset="0"/>
            </a:endParaRPr>
          </a:p>
          <a:p>
            <a:pPr marL="0" indent="0">
              <a:buNone/>
            </a:pPr>
            <a:r>
              <a:rPr lang="es-MX" sz="1800" b="0" i="0">
                <a:solidFill>
                  <a:schemeClr val="bg1"/>
                </a:solidFill>
                <a:effectLst/>
                <a:latin typeface="georgia" panose="02040502050405020303" pitchFamily="18" charset="0"/>
              </a:rPr>
              <a:t> “Perdona si me atrevo a llamarte así, cuando aun de ser tuya el nombre no merezco… Así, cuando yo mía te llamo, no pretendo que juzguen que eres mía, sino solo que yo ser tuya quiero”.</a:t>
            </a:r>
            <a:endParaRPr lang="es-CL" sz="1800">
              <a:solidFill>
                <a:schemeClr val="bg1"/>
              </a:solidFill>
            </a:endParaRPr>
          </a:p>
        </p:txBody>
      </p:sp>
      <p:grpSp>
        <p:nvGrpSpPr>
          <p:cNvPr id="1037"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038" name="Freeform: Shape 1037">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39" name="Freeform: Shape 1038">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40" name="Freeform: Shape 1039">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41" name="Freeform: Shape 1040">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42" name="Freeform: Shape 1041">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962526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DB27F5-2F77-54A8-FF02-34467523D86E}"/>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0F57D094-D24F-F94E-F4CA-E2ADBD5A5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817D772-A938-462B-6FB5-3894BCECFC50}"/>
              </a:ext>
            </a:extLst>
          </p:cNvPr>
          <p:cNvSpPr>
            <a:spLocks noGrp="1"/>
          </p:cNvSpPr>
          <p:nvPr>
            <p:ph type="title"/>
          </p:nvPr>
        </p:nvSpPr>
        <p:spPr>
          <a:xfrm>
            <a:off x="739959" y="5923148"/>
            <a:ext cx="5248221" cy="1067209"/>
          </a:xfrm>
        </p:spPr>
        <p:txBody>
          <a:bodyPr>
            <a:normAutofit/>
          </a:bodyPr>
          <a:lstStyle/>
          <a:p>
            <a:r>
              <a:rPr lang="es-CL" dirty="0">
                <a:solidFill>
                  <a:srgbClr val="FFC000"/>
                </a:solidFill>
              </a:rPr>
              <a:t>Sor Juana y “Lisi”</a:t>
            </a:r>
          </a:p>
        </p:txBody>
      </p:sp>
      <p:pic>
        <p:nvPicPr>
          <p:cNvPr id="1026" name="Picture 2">
            <a:extLst>
              <a:ext uri="{FF2B5EF4-FFF2-40B4-BE49-F238E27FC236}">
                <a16:creationId xmlns:a16="http://schemas.microsoft.com/office/drawing/2014/main" id="{D2AF7695-E339-1EAA-2FAA-05D723F03D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045" r="19705" b="-1"/>
          <a:stretch/>
        </p:blipFill>
        <p:spPr bwMode="auto">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F6B31D95-F883-ECF2-6ACA-F712403A75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034" name="Freeform: Shape 1033">
              <a:extLst>
                <a:ext uri="{FF2B5EF4-FFF2-40B4-BE49-F238E27FC236}">
                  <a16:creationId xmlns:a16="http://schemas.microsoft.com/office/drawing/2014/main" id="{1B04D15B-9335-CEFC-F5A6-1D6132A60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035" name="Freeform: Shape 1034">
              <a:extLst>
                <a:ext uri="{FF2B5EF4-FFF2-40B4-BE49-F238E27FC236}">
                  <a16:creationId xmlns:a16="http://schemas.microsoft.com/office/drawing/2014/main" id="{23A1FB71-3C08-36EB-F72E-2BDF67182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Marcador de contenido 2">
            <a:extLst>
              <a:ext uri="{FF2B5EF4-FFF2-40B4-BE49-F238E27FC236}">
                <a16:creationId xmlns:a16="http://schemas.microsoft.com/office/drawing/2014/main" id="{1CF02C9A-EA68-8896-B546-A04B377CFF9E}"/>
              </a:ext>
            </a:extLst>
          </p:cNvPr>
          <p:cNvSpPr>
            <a:spLocks noGrp="1"/>
          </p:cNvSpPr>
          <p:nvPr>
            <p:ph idx="1"/>
          </p:nvPr>
        </p:nvSpPr>
        <p:spPr>
          <a:xfrm>
            <a:off x="6154741" y="367685"/>
            <a:ext cx="5957135" cy="5236856"/>
          </a:xfrm>
        </p:spPr>
        <p:txBody>
          <a:bodyPr>
            <a:noAutofit/>
          </a:bodyPr>
          <a:lstStyle/>
          <a:p>
            <a:pPr marL="0" indent="0">
              <a:buNone/>
            </a:pPr>
            <a:r>
              <a:rPr lang="es-CL" sz="1800" dirty="0">
                <a:solidFill>
                  <a:schemeClr val="bg1"/>
                </a:solidFill>
              </a:rPr>
              <a:t>En muchos de sus poemas, el nombre de la virreina, Luisa,, sor Juana lo convierte en “Lisi” o “</a:t>
            </a:r>
            <a:r>
              <a:rPr lang="es-CL" sz="1800" dirty="0" err="1">
                <a:solidFill>
                  <a:schemeClr val="bg1"/>
                </a:solidFill>
              </a:rPr>
              <a:t>Lísida</a:t>
            </a:r>
            <a:r>
              <a:rPr lang="es-CL" sz="1800" dirty="0">
                <a:solidFill>
                  <a:schemeClr val="bg1"/>
                </a:solidFill>
              </a:rPr>
              <a:t>”, en cambio ella se llamará en masculino, “Filis” o “Fabio”, con lo cual la monja asumía el rol del enamorado en la relación, o simplemente “Celia” o “Julia” </a:t>
            </a:r>
          </a:p>
          <a:p>
            <a:pPr marL="0" indent="0">
              <a:buNone/>
            </a:pPr>
            <a:endParaRPr lang="es-CL" sz="1800" dirty="0">
              <a:solidFill>
                <a:schemeClr val="bg1"/>
              </a:solidFill>
            </a:endParaRPr>
          </a:p>
          <a:p>
            <a:pPr marL="0" indent="0">
              <a:buNone/>
            </a:pPr>
            <a:r>
              <a:rPr lang="es-CL" sz="1800" dirty="0">
                <a:solidFill>
                  <a:schemeClr val="bg1"/>
                </a:solidFill>
              </a:rPr>
              <a:t>Décima acróstica (</a:t>
            </a:r>
            <a:r>
              <a:rPr lang="es-CL" sz="1800" dirty="0" err="1">
                <a:solidFill>
                  <a:schemeClr val="bg1"/>
                </a:solidFill>
              </a:rPr>
              <a:t>atribuída</a:t>
            </a:r>
            <a:r>
              <a:rPr lang="es-CL" sz="1800" dirty="0">
                <a:solidFill>
                  <a:schemeClr val="bg1"/>
                </a:solidFill>
              </a:rPr>
              <a:t> a Lisi)</a:t>
            </a:r>
          </a:p>
          <a:p>
            <a:pPr marL="0" indent="0">
              <a:buNone/>
            </a:pPr>
            <a:endParaRPr lang="es-CL" sz="1800" dirty="0">
              <a:solidFill>
                <a:schemeClr val="bg1"/>
              </a:solidFill>
            </a:endParaRPr>
          </a:p>
          <a:p>
            <a:pPr marL="0" indent="0">
              <a:buNone/>
            </a:pPr>
            <a:r>
              <a:rPr lang="es-CL" sz="1800" dirty="0">
                <a:solidFill>
                  <a:srgbClr val="FFC000"/>
                </a:solidFill>
              </a:rPr>
              <a:t>A</a:t>
            </a:r>
            <a:r>
              <a:rPr lang="es-CL" sz="1800" dirty="0">
                <a:solidFill>
                  <a:schemeClr val="bg1"/>
                </a:solidFill>
              </a:rPr>
              <a:t>suntos las nueve musas</a:t>
            </a:r>
          </a:p>
          <a:p>
            <a:pPr marL="0" indent="0">
              <a:buNone/>
            </a:pPr>
            <a:r>
              <a:rPr lang="es-CL" sz="1800" dirty="0">
                <a:solidFill>
                  <a:srgbClr val="FFC000"/>
                </a:solidFill>
              </a:rPr>
              <a:t>J</a:t>
            </a:r>
            <a:r>
              <a:rPr lang="es-CL" sz="1800" dirty="0">
                <a:solidFill>
                  <a:schemeClr val="bg1"/>
                </a:solidFill>
              </a:rPr>
              <a:t>ocosos dictan, y graves;</a:t>
            </a:r>
          </a:p>
          <a:p>
            <a:pPr marL="0" indent="0">
              <a:buNone/>
            </a:pPr>
            <a:r>
              <a:rPr lang="es-CL" sz="1800" dirty="0">
                <a:solidFill>
                  <a:srgbClr val="FFC000"/>
                </a:solidFill>
              </a:rPr>
              <a:t>Ú</a:t>
            </a:r>
            <a:r>
              <a:rPr lang="es-CL" sz="1800" dirty="0">
                <a:solidFill>
                  <a:schemeClr val="bg1"/>
                </a:solidFill>
              </a:rPr>
              <a:t>nica en todos, tus sabes</a:t>
            </a:r>
          </a:p>
          <a:p>
            <a:pPr marL="0" indent="0">
              <a:buNone/>
            </a:pPr>
            <a:r>
              <a:rPr lang="es-CL" sz="1800" dirty="0">
                <a:solidFill>
                  <a:srgbClr val="FFC000"/>
                </a:solidFill>
              </a:rPr>
              <a:t>A</a:t>
            </a:r>
            <a:r>
              <a:rPr lang="es-CL" sz="1800" dirty="0">
                <a:solidFill>
                  <a:schemeClr val="bg1"/>
                </a:solidFill>
              </a:rPr>
              <a:t>cer te admiren confusas,</a:t>
            </a:r>
          </a:p>
          <a:p>
            <a:pPr marL="0" indent="0">
              <a:buNone/>
            </a:pPr>
            <a:r>
              <a:rPr lang="es-CL" sz="1800" dirty="0">
                <a:solidFill>
                  <a:srgbClr val="FFC000"/>
                </a:solidFill>
              </a:rPr>
              <a:t>N</a:t>
            </a:r>
            <a:r>
              <a:rPr lang="es-CL" sz="1800" dirty="0">
                <a:solidFill>
                  <a:schemeClr val="bg1"/>
                </a:solidFill>
              </a:rPr>
              <a:t>umen de ciencias infusas</a:t>
            </a:r>
          </a:p>
          <a:p>
            <a:pPr marL="0" indent="0">
              <a:buNone/>
            </a:pPr>
            <a:r>
              <a:rPr lang="es-CL" sz="1800" dirty="0">
                <a:solidFill>
                  <a:srgbClr val="FFC000"/>
                </a:solidFill>
              </a:rPr>
              <a:t>A</a:t>
            </a:r>
            <a:r>
              <a:rPr lang="es-CL" sz="1800" dirty="0">
                <a:solidFill>
                  <a:schemeClr val="bg1"/>
                </a:solidFill>
              </a:rPr>
              <a:t>sombro de inteligencias,</a:t>
            </a:r>
          </a:p>
          <a:p>
            <a:pPr marL="0" indent="0">
              <a:buNone/>
            </a:pPr>
            <a:r>
              <a:rPr lang="es-CL" sz="1800" dirty="0">
                <a:solidFill>
                  <a:srgbClr val="FFC000"/>
                </a:solidFill>
              </a:rPr>
              <a:t>I</a:t>
            </a:r>
            <a:r>
              <a:rPr lang="es-CL" sz="1800" dirty="0">
                <a:solidFill>
                  <a:schemeClr val="bg1"/>
                </a:solidFill>
              </a:rPr>
              <a:t>mponderable en cadencias,</a:t>
            </a:r>
          </a:p>
          <a:p>
            <a:pPr marL="0" indent="0">
              <a:buNone/>
            </a:pPr>
            <a:r>
              <a:rPr lang="es-CL" sz="1800" dirty="0">
                <a:solidFill>
                  <a:srgbClr val="FFC000"/>
                </a:solidFill>
              </a:rPr>
              <a:t>N</a:t>
            </a:r>
            <a:r>
              <a:rPr lang="es-CL" sz="1800" dirty="0">
                <a:solidFill>
                  <a:schemeClr val="bg1"/>
                </a:solidFill>
              </a:rPr>
              <a:t>o imitada en consonancias,</a:t>
            </a:r>
          </a:p>
          <a:p>
            <a:pPr marL="0" indent="0">
              <a:buNone/>
            </a:pPr>
            <a:r>
              <a:rPr lang="es-CL" sz="1800" dirty="0">
                <a:solidFill>
                  <a:srgbClr val="FFC000"/>
                </a:solidFill>
              </a:rPr>
              <a:t>E</a:t>
            </a:r>
            <a:r>
              <a:rPr lang="es-CL" sz="1800" dirty="0">
                <a:solidFill>
                  <a:schemeClr val="bg1"/>
                </a:solidFill>
              </a:rPr>
              <a:t>rudita en elegancias,</a:t>
            </a:r>
          </a:p>
          <a:p>
            <a:pPr marL="0" indent="0">
              <a:buNone/>
            </a:pPr>
            <a:r>
              <a:rPr lang="es-CL" sz="1800" dirty="0">
                <a:solidFill>
                  <a:srgbClr val="FFC000"/>
                </a:solidFill>
              </a:rPr>
              <a:t>S</a:t>
            </a:r>
            <a:r>
              <a:rPr lang="es-CL" sz="1800" dirty="0">
                <a:solidFill>
                  <a:schemeClr val="bg1"/>
                </a:solidFill>
              </a:rPr>
              <a:t>ingular en todas ciencias </a:t>
            </a:r>
          </a:p>
        </p:txBody>
      </p:sp>
      <p:grpSp>
        <p:nvGrpSpPr>
          <p:cNvPr id="1037" name="Graphic 185">
            <a:extLst>
              <a:ext uri="{FF2B5EF4-FFF2-40B4-BE49-F238E27FC236}">
                <a16:creationId xmlns:a16="http://schemas.microsoft.com/office/drawing/2014/main" id="{D992374B-68C1-6E35-F045-E890538C5A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038" name="Freeform: Shape 1037">
              <a:extLst>
                <a:ext uri="{FF2B5EF4-FFF2-40B4-BE49-F238E27FC236}">
                  <a16:creationId xmlns:a16="http://schemas.microsoft.com/office/drawing/2014/main" id="{215F2416-B378-52D2-E963-04B72A292A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39" name="Freeform: Shape 1038">
              <a:extLst>
                <a:ext uri="{FF2B5EF4-FFF2-40B4-BE49-F238E27FC236}">
                  <a16:creationId xmlns:a16="http://schemas.microsoft.com/office/drawing/2014/main" id="{723DBE1B-334B-96F8-D8C5-7A1FB1799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40" name="Freeform: Shape 1039">
              <a:extLst>
                <a:ext uri="{FF2B5EF4-FFF2-40B4-BE49-F238E27FC236}">
                  <a16:creationId xmlns:a16="http://schemas.microsoft.com/office/drawing/2014/main" id="{B67E23F8-59D6-F28C-9CA2-C2D9666CE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41" name="Freeform: Shape 1040">
              <a:extLst>
                <a:ext uri="{FF2B5EF4-FFF2-40B4-BE49-F238E27FC236}">
                  <a16:creationId xmlns:a16="http://schemas.microsoft.com/office/drawing/2014/main" id="{C7D8F83D-3F83-D20C-F429-126B11E9D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42" name="Freeform: Shape 1041">
              <a:extLst>
                <a:ext uri="{FF2B5EF4-FFF2-40B4-BE49-F238E27FC236}">
                  <a16:creationId xmlns:a16="http://schemas.microsoft.com/office/drawing/2014/main" id="{324DBEFE-A941-5297-4255-4370C217D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605039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F0E55F-4EAA-FF32-5FA2-33B9C220670A}"/>
            </a:ext>
          </a:extLst>
        </p:cNvPr>
        <p:cNvGrpSpPr/>
        <p:nvPr/>
      </p:nvGrpSpPr>
      <p:grpSpPr>
        <a:xfrm>
          <a:off x="0" y="0"/>
          <a:ext cx="0" cy="0"/>
          <a:chOff x="0" y="0"/>
          <a:chExt cx="0" cy="0"/>
        </a:xfrm>
      </p:grpSpPr>
      <p:sp useBgFill="1">
        <p:nvSpPr>
          <p:cNvPr id="1047" name="Rectangle 1046">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9" name="Rectangle 1048">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C185D692-E84F-6312-4A79-B4BF7237A3DB}"/>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b="9639"/>
          <a:stretch>
            <a:fillRect/>
          </a:stretch>
        </p:blipFill>
        <p:spPr bwMode="auto">
          <a:xfrm>
            <a:off x="-1" y="10"/>
            <a:ext cx="12192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55A1C7B-59E6-966B-0C19-4615FC5ADCE4}"/>
              </a:ext>
            </a:extLst>
          </p:cNvPr>
          <p:cNvSpPr>
            <a:spLocks noGrp="1"/>
          </p:cNvSpPr>
          <p:nvPr>
            <p:ph type="title"/>
          </p:nvPr>
        </p:nvSpPr>
        <p:spPr>
          <a:xfrm>
            <a:off x="1198181" y="728906"/>
            <a:ext cx="9792471" cy="2057037"/>
          </a:xfrm>
        </p:spPr>
        <p:txBody>
          <a:bodyPr>
            <a:normAutofit/>
          </a:bodyPr>
          <a:lstStyle/>
          <a:p>
            <a:r>
              <a:rPr lang="es-CL" dirty="0">
                <a:solidFill>
                  <a:srgbClr val="FFFFFF"/>
                </a:solidFill>
              </a:rPr>
              <a:t>Sor Juana y “Lisi”</a:t>
            </a:r>
          </a:p>
        </p:txBody>
      </p:sp>
      <p:sp>
        <p:nvSpPr>
          <p:cNvPr id="3" name="Marcador de contenido 2">
            <a:extLst>
              <a:ext uri="{FF2B5EF4-FFF2-40B4-BE49-F238E27FC236}">
                <a16:creationId xmlns:a16="http://schemas.microsoft.com/office/drawing/2014/main" id="{EA74786F-E6C6-F09A-CD66-6C2BE73166A3}"/>
              </a:ext>
            </a:extLst>
          </p:cNvPr>
          <p:cNvSpPr>
            <a:spLocks noGrp="1"/>
          </p:cNvSpPr>
          <p:nvPr>
            <p:ph idx="1"/>
          </p:nvPr>
        </p:nvSpPr>
        <p:spPr>
          <a:xfrm>
            <a:off x="1198181" y="2957665"/>
            <a:ext cx="9792471" cy="3171423"/>
          </a:xfrm>
        </p:spPr>
        <p:txBody>
          <a:bodyPr>
            <a:normAutofit/>
          </a:bodyPr>
          <a:lstStyle/>
          <a:p>
            <a:pPr marL="0" indent="0">
              <a:buNone/>
            </a:pPr>
            <a:r>
              <a:rPr lang="es-MX" sz="3200" b="0" i="0" dirty="0">
                <a:solidFill>
                  <a:srgbClr val="FFFFFF"/>
                </a:solidFill>
                <a:effectLst/>
              </a:rPr>
              <a:t>Ser mujer, ni estar ausente,</a:t>
            </a:r>
            <a:br>
              <a:rPr lang="es-MX" sz="3200" dirty="0">
                <a:solidFill>
                  <a:srgbClr val="FFFFFF"/>
                </a:solidFill>
              </a:rPr>
            </a:br>
            <a:r>
              <a:rPr lang="es-MX" sz="3200" b="0" i="0" dirty="0">
                <a:solidFill>
                  <a:srgbClr val="FFFFFF"/>
                </a:solidFill>
                <a:effectLst/>
              </a:rPr>
              <a:t>no es de amarte impedimento;</a:t>
            </a:r>
            <a:br>
              <a:rPr lang="es-MX" sz="3200" dirty="0">
                <a:solidFill>
                  <a:srgbClr val="FFFFFF"/>
                </a:solidFill>
              </a:rPr>
            </a:br>
            <a:r>
              <a:rPr lang="es-MX" sz="3200" b="0" i="0" dirty="0">
                <a:solidFill>
                  <a:srgbClr val="FFFFFF"/>
                </a:solidFill>
                <a:effectLst/>
              </a:rPr>
              <a:t>pues sabes tú que las almas</a:t>
            </a:r>
            <a:br>
              <a:rPr lang="es-MX" sz="3200" dirty="0">
                <a:solidFill>
                  <a:srgbClr val="FFFFFF"/>
                </a:solidFill>
              </a:rPr>
            </a:br>
            <a:r>
              <a:rPr lang="es-MX" sz="3200" b="0" i="0" dirty="0">
                <a:solidFill>
                  <a:srgbClr val="FFFFFF"/>
                </a:solidFill>
                <a:effectLst/>
              </a:rPr>
              <a:t>distancia ignoran y sexo.</a:t>
            </a:r>
            <a:endParaRPr lang="es-CL" sz="3200" dirty="0">
              <a:solidFill>
                <a:srgbClr val="FFFFFF"/>
              </a:solidFill>
            </a:endParaRPr>
          </a:p>
        </p:txBody>
      </p:sp>
    </p:spTree>
    <p:extLst>
      <p:ext uri="{BB962C8B-B14F-4D97-AF65-F5344CB8AC3E}">
        <p14:creationId xmlns:p14="http://schemas.microsoft.com/office/powerpoint/2010/main" val="2537118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85EE0B68-B8E1-D068-6DCD-BD0C8D267A80}"/>
              </a:ext>
            </a:extLst>
          </p:cNvPr>
          <p:cNvPicPr>
            <a:picLocks noGrp="1" noChangeAspect="1"/>
          </p:cNvPicPr>
          <p:nvPr>
            <p:ph idx="1"/>
          </p:nvPr>
        </p:nvPicPr>
        <p:blipFill>
          <a:blip r:embed="rId2"/>
          <a:srcRect l="10577" b="20435"/>
          <a:stretch/>
        </p:blipFill>
        <p:spPr>
          <a:xfrm rot="5400000">
            <a:off x="3310467" y="-86537"/>
            <a:ext cx="5571066" cy="7031075"/>
          </a:xfrm>
          <a:prstGeom prst="rect">
            <a:avLst/>
          </a:prstGeom>
        </p:spPr>
      </p:pic>
    </p:spTree>
    <p:extLst>
      <p:ext uri="{BB962C8B-B14F-4D97-AF65-F5344CB8AC3E}">
        <p14:creationId xmlns:p14="http://schemas.microsoft.com/office/powerpoint/2010/main" val="4170895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09AF12-CA9D-A7EF-F07F-D81F88FE405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CF3DE03-622A-C009-B3E9-CFDEC7B8D4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E7E0384-4EFA-9A7A-F1E1-9C6C34DA3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a:extLst>
              <a:ext uri="{FF2B5EF4-FFF2-40B4-BE49-F238E27FC236}">
                <a16:creationId xmlns:a16="http://schemas.microsoft.com/office/drawing/2014/main" id="{A0445F5E-C2C3-5580-C799-D27527740008}"/>
              </a:ext>
            </a:extLst>
          </p:cNvPr>
          <p:cNvPicPr>
            <a:picLocks noGrp="1" noChangeAspect="1"/>
          </p:cNvPicPr>
          <p:nvPr>
            <p:ph idx="1"/>
          </p:nvPr>
        </p:nvPicPr>
        <p:blipFill>
          <a:blip r:embed="rId2"/>
          <a:srcRect l="9972" t="3877" r="3861" b="19128"/>
          <a:stretch/>
        </p:blipFill>
        <p:spPr>
          <a:xfrm rot="5400000">
            <a:off x="2915424" y="-307840"/>
            <a:ext cx="5897880" cy="7473679"/>
          </a:xfrm>
        </p:spPr>
      </p:pic>
    </p:spTree>
    <p:extLst>
      <p:ext uri="{BB962C8B-B14F-4D97-AF65-F5344CB8AC3E}">
        <p14:creationId xmlns:p14="http://schemas.microsoft.com/office/powerpoint/2010/main" val="538649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F7F40F-4F57-0832-AED8-3ABCBCD0170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1F6F4F5-9364-336D-0345-2C2CB7434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AB7A7F-5800-5ACC-A1DC-C6453CD07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533F3F6E-6A03-7D1E-DF2C-FA5607325DB4}"/>
              </a:ext>
            </a:extLst>
          </p:cNvPr>
          <p:cNvPicPr>
            <a:picLocks noGrp="1" noChangeAspect="1"/>
          </p:cNvPicPr>
          <p:nvPr>
            <p:ph idx="1"/>
          </p:nvPr>
        </p:nvPicPr>
        <p:blipFill>
          <a:blip r:embed="rId2"/>
          <a:srcRect l="13034" t="3855" r="1803" b="21120"/>
          <a:stretch/>
        </p:blipFill>
        <p:spPr>
          <a:xfrm rot="5400000">
            <a:off x="2643266" y="-271489"/>
            <a:ext cx="5938756" cy="7419552"/>
          </a:xfrm>
        </p:spPr>
      </p:pic>
    </p:spTree>
    <p:extLst>
      <p:ext uri="{BB962C8B-B14F-4D97-AF65-F5344CB8AC3E}">
        <p14:creationId xmlns:p14="http://schemas.microsoft.com/office/powerpoint/2010/main" val="2959238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913086-1673-778C-3617-1A9F4F51137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D8FE50C-7560-A7B0-1515-F74516A476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7F1E24E-4178-3A4C-10C4-80C23D735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a:extLst>
              <a:ext uri="{FF2B5EF4-FFF2-40B4-BE49-F238E27FC236}">
                <a16:creationId xmlns:a16="http://schemas.microsoft.com/office/drawing/2014/main" id="{A0846D25-7ECA-DAFA-26E1-005E0D31448A}"/>
              </a:ext>
            </a:extLst>
          </p:cNvPr>
          <p:cNvPicPr>
            <a:picLocks noGrp="1" noChangeAspect="1"/>
          </p:cNvPicPr>
          <p:nvPr>
            <p:ph idx="1"/>
          </p:nvPr>
        </p:nvPicPr>
        <p:blipFill>
          <a:blip r:embed="rId2"/>
          <a:srcRect l="15699" t="3875" r="6678" b="19894"/>
          <a:stretch/>
        </p:blipFill>
        <p:spPr>
          <a:xfrm rot="5400000">
            <a:off x="2571048" y="-679342"/>
            <a:ext cx="5904206" cy="8223011"/>
          </a:xfrm>
        </p:spPr>
      </p:pic>
    </p:spTree>
    <p:extLst>
      <p:ext uri="{BB962C8B-B14F-4D97-AF65-F5344CB8AC3E}">
        <p14:creationId xmlns:p14="http://schemas.microsoft.com/office/powerpoint/2010/main" val="3585151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34CAFF-CA01-FC56-30E4-6580F464ABB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BE64939-8655-A1A9-E570-E66F20D0D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88E832-35F5-876A-E8C3-D27E47E8D8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FA2F44C3-E756-CAE5-5271-AA2488F1E10A}"/>
              </a:ext>
            </a:extLst>
          </p:cNvPr>
          <p:cNvPicPr>
            <a:picLocks noGrp="1" noChangeAspect="1"/>
          </p:cNvPicPr>
          <p:nvPr>
            <p:ph idx="1"/>
          </p:nvPr>
        </p:nvPicPr>
        <p:blipFill>
          <a:blip r:embed="rId2"/>
          <a:srcRect l="15253" t="5250" r="1" b="21862"/>
          <a:stretch/>
        </p:blipFill>
        <p:spPr>
          <a:xfrm rot="5400000">
            <a:off x="2888068" y="-60676"/>
            <a:ext cx="5776528" cy="6936058"/>
          </a:xfrm>
        </p:spPr>
      </p:pic>
    </p:spTree>
    <p:extLst>
      <p:ext uri="{BB962C8B-B14F-4D97-AF65-F5344CB8AC3E}">
        <p14:creationId xmlns:p14="http://schemas.microsoft.com/office/powerpoint/2010/main" val="4271655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CEA9CB-44F8-747D-97D5-17731EB2CFD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6455A48-5AA1-B8E4-8BE5-0DB65FDF4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BBFC1E3-F141-F126-B941-BABF78E11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a:extLst>
              <a:ext uri="{FF2B5EF4-FFF2-40B4-BE49-F238E27FC236}">
                <a16:creationId xmlns:a16="http://schemas.microsoft.com/office/drawing/2014/main" id="{BD8E9C84-5BFD-B510-429F-88FAC25A2194}"/>
              </a:ext>
            </a:extLst>
          </p:cNvPr>
          <p:cNvPicPr>
            <a:picLocks noGrp="1" noChangeAspect="1"/>
          </p:cNvPicPr>
          <p:nvPr>
            <p:ph idx="1"/>
          </p:nvPr>
        </p:nvPicPr>
        <p:blipFill>
          <a:blip r:embed="rId2"/>
          <a:srcRect l="17168" t="4960" r="5006" b="18990"/>
          <a:stretch/>
        </p:blipFill>
        <p:spPr>
          <a:xfrm rot="5400000">
            <a:off x="3044732" y="-657814"/>
            <a:ext cx="5898635" cy="8174383"/>
          </a:xfrm>
        </p:spPr>
      </p:pic>
    </p:spTree>
    <p:extLst>
      <p:ext uri="{BB962C8B-B14F-4D97-AF65-F5344CB8AC3E}">
        <p14:creationId xmlns:p14="http://schemas.microsoft.com/office/powerpoint/2010/main" val="1370029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4A06ED-120C-A5A5-D083-E4D6B4A4BBD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B81BDFC-FC50-CF4D-62CE-BCB750F32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88E4898-6972-5E65-E782-3C6315A8F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2572D02D-4702-7804-9EB2-2D49F4536D26}"/>
              </a:ext>
            </a:extLst>
          </p:cNvPr>
          <p:cNvPicPr>
            <a:picLocks noGrp="1" noChangeAspect="1"/>
          </p:cNvPicPr>
          <p:nvPr>
            <p:ph idx="1"/>
          </p:nvPr>
        </p:nvPicPr>
        <p:blipFill>
          <a:blip r:embed="rId2"/>
          <a:srcRect l="16981" t="2955" r="6678" b="18448"/>
          <a:stretch/>
        </p:blipFill>
        <p:spPr>
          <a:xfrm rot="5400000">
            <a:off x="2456416" y="-874871"/>
            <a:ext cx="5890217" cy="8600080"/>
          </a:xfrm>
        </p:spPr>
      </p:pic>
    </p:spTree>
    <p:extLst>
      <p:ext uri="{BB962C8B-B14F-4D97-AF65-F5344CB8AC3E}">
        <p14:creationId xmlns:p14="http://schemas.microsoft.com/office/powerpoint/2010/main" val="3342357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12C125-3C42-805E-4761-52FC709472F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2661C91-8158-6D67-3FFC-413425BA0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09A83C-5B55-50F4-5ACA-D4D2B60D1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a:extLst>
              <a:ext uri="{FF2B5EF4-FFF2-40B4-BE49-F238E27FC236}">
                <a16:creationId xmlns:a16="http://schemas.microsoft.com/office/drawing/2014/main" id="{6394F54B-CBF6-4B27-EF88-35D625CBB566}"/>
              </a:ext>
            </a:extLst>
          </p:cNvPr>
          <p:cNvPicPr>
            <a:picLocks noGrp="1" noChangeAspect="1"/>
          </p:cNvPicPr>
          <p:nvPr>
            <p:ph idx="1"/>
          </p:nvPr>
        </p:nvPicPr>
        <p:blipFill>
          <a:blip r:embed="rId2"/>
          <a:srcRect l="16980" t="1889" r="22561" b="20255"/>
          <a:stretch/>
        </p:blipFill>
        <p:spPr>
          <a:xfrm rot="5400000">
            <a:off x="3062724" y="-1956560"/>
            <a:ext cx="5897878" cy="10771122"/>
          </a:xfrm>
        </p:spPr>
      </p:pic>
    </p:spTree>
    <p:extLst>
      <p:ext uri="{BB962C8B-B14F-4D97-AF65-F5344CB8AC3E}">
        <p14:creationId xmlns:p14="http://schemas.microsoft.com/office/powerpoint/2010/main" val="23796267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499584-D873-3D5A-F07F-953422865C6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08CE2A7-9FA8-A6FE-6141-F59ECB8B8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8BBF61-5DB3-7C6E-5060-8E9F9223D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9DF5278B-C9C1-2A66-ECD5-F75DD478943D}"/>
              </a:ext>
            </a:extLst>
          </p:cNvPr>
          <p:cNvPicPr>
            <a:picLocks noGrp="1" noChangeAspect="1"/>
          </p:cNvPicPr>
          <p:nvPr>
            <p:ph idx="1"/>
          </p:nvPr>
        </p:nvPicPr>
        <p:blipFill>
          <a:blip r:embed="rId2"/>
          <a:srcRect l="13650" b="21700"/>
          <a:stretch/>
        </p:blipFill>
        <p:spPr>
          <a:xfrm rot="5400000">
            <a:off x="2943813" y="-363911"/>
            <a:ext cx="5902625" cy="7590567"/>
          </a:xfrm>
        </p:spPr>
      </p:pic>
    </p:spTree>
    <p:extLst>
      <p:ext uri="{BB962C8B-B14F-4D97-AF65-F5344CB8AC3E}">
        <p14:creationId xmlns:p14="http://schemas.microsoft.com/office/powerpoint/2010/main" val="624525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B0869D-161A-7FA5-1BD9-D1B1E2F016A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206A9EE-39A3-8687-F374-295F15D4E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732D348-C1E5-B8BD-B36C-FB9F35F3F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CDD762C5-0EF0-3C5C-71CE-96559795449C}"/>
              </a:ext>
            </a:extLst>
          </p:cNvPr>
          <p:cNvPicPr>
            <a:picLocks noGrp="1" noChangeAspect="1"/>
          </p:cNvPicPr>
          <p:nvPr>
            <p:ph idx="1"/>
          </p:nvPr>
        </p:nvPicPr>
        <p:blipFill>
          <a:blip r:embed="rId2"/>
          <a:srcRect l="13650" b="21700"/>
          <a:stretch/>
        </p:blipFill>
        <p:spPr>
          <a:xfrm rot="5400000">
            <a:off x="2943813" y="-363911"/>
            <a:ext cx="5902625" cy="7590567"/>
          </a:xfrm>
        </p:spPr>
      </p:pic>
    </p:spTree>
    <p:extLst>
      <p:ext uri="{BB962C8B-B14F-4D97-AF65-F5344CB8AC3E}">
        <p14:creationId xmlns:p14="http://schemas.microsoft.com/office/powerpoint/2010/main" val="3879139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2800C6DF-00E5-5387-A8DA-0E89A20D45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990" r="18483"/>
          <a:stretch>
            <a:fillRect/>
          </a:stretch>
        </p:blipFill>
        <p:spPr bwMode="auto">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3F21776-476D-DA7B-6C61-B9F48988B63A}"/>
              </a:ext>
            </a:extLst>
          </p:cNvPr>
          <p:cNvSpPr>
            <a:spLocks noGrp="1"/>
          </p:cNvSpPr>
          <p:nvPr>
            <p:ph type="title"/>
          </p:nvPr>
        </p:nvSpPr>
        <p:spPr>
          <a:xfrm>
            <a:off x="1137034" y="609600"/>
            <a:ext cx="6831188" cy="1322887"/>
          </a:xfrm>
        </p:spPr>
        <p:txBody>
          <a:bodyPr>
            <a:normAutofit/>
          </a:bodyPr>
          <a:lstStyle/>
          <a:p>
            <a:r>
              <a:rPr lang="es-CL" dirty="0"/>
              <a:t>Respuesta a Sor Filotea de la Cruz</a:t>
            </a:r>
          </a:p>
        </p:txBody>
      </p:sp>
      <p:sp>
        <p:nvSpPr>
          <p:cNvPr id="3" name="Marcador de contenido 2">
            <a:extLst>
              <a:ext uri="{FF2B5EF4-FFF2-40B4-BE49-F238E27FC236}">
                <a16:creationId xmlns:a16="http://schemas.microsoft.com/office/drawing/2014/main" id="{DE7B3A34-F463-A4F7-AF1D-25C359EA01F8}"/>
              </a:ext>
            </a:extLst>
          </p:cNvPr>
          <p:cNvSpPr>
            <a:spLocks noGrp="1"/>
          </p:cNvSpPr>
          <p:nvPr>
            <p:ph idx="1"/>
          </p:nvPr>
        </p:nvSpPr>
        <p:spPr>
          <a:xfrm>
            <a:off x="1137035" y="2194102"/>
            <a:ext cx="6516216" cy="3908585"/>
          </a:xfrm>
        </p:spPr>
        <p:txBody>
          <a:bodyPr>
            <a:normAutofit/>
          </a:bodyPr>
          <a:lstStyle/>
          <a:p>
            <a:r>
              <a:rPr lang="es-CL" sz="2000"/>
              <a:t>Contestación a una carta escrita por el obispo de Puebla, Manuel Fernández de Santa Cruz (bajo seudónimo Sor Filotea de la Cruz)</a:t>
            </a:r>
          </a:p>
          <a:p>
            <a:r>
              <a:rPr lang="es-CL" sz="2000"/>
              <a:t>En su carta, el obispo le recomienda a Sor Juana que se dedique a la vida monástica, más acorde a su condición de monja y mujer. Y que deje a un lado l reflexión teológica y filosófica, pues este es un papel reservado a los hombres</a:t>
            </a:r>
          </a:p>
        </p:txBody>
      </p:sp>
    </p:spTree>
    <p:extLst>
      <p:ext uri="{BB962C8B-B14F-4D97-AF65-F5344CB8AC3E}">
        <p14:creationId xmlns:p14="http://schemas.microsoft.com/office/powerpoint/2010/main" val="34211974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6">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214F4906-107A-8721-26CA-298A10E03A31}"/>
              </a:ext>
            </a:extLst>
          </p:cNvPr>
          <p:cNvSpPr>
            <a:spLocks noGrp="1"/>
          </p:cNvSpPr>
          <p:nvPr>
            <p:ph type="title"/>
          </p:nvPr>
        </p:nvSpPr>
        <p:spPr>
          <a:xfrm>
            <a:off x="1295400" y="669925"/>
            <a:ext cx="4800600" cy="1325563"/>
          </a:xfrm>
        </p:spPr>
        <p:txBody>
          <a:bodyPr anchor="b">
            <a:noAutofit/>
          </a:bodyPr>
          <a:lstStyle/>
          <a:p>
            <a:pPr marL="0" indent="0" algn="just">
              <a:buNone/>
            </a:pPr>
            <a:r>
              <a:rPr lang="es-MX" sz="3200" i="1" dirty="0">
                <a:solidFill>
                  <a:schemeClr val="bg1"/>
                </a:solidFill>
                <a:effectLst/>
                <a:latin typeface="+mj-lt"/>
              </a:rPr>
              <a:t>Respuesta de la poetisa a la muy ilustre sor Filotea de la Cruz (1691)</a:t>
            </a:r>
          </a:p>
        </p:txBody>
      </p:sp>
      <p:cxnSp>
        <p:nvCxnSpPr>
          <p:cNvPr id="24" name="Straight Connector 18">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5D1DB53-60E4-E571-EE2F-0CA36D6E04ED}"/>
              </a:ext>
            </a:extLst>
          </p:cNvPr>
          <p:cNvSpPr>
            <a:spLocks noGrp="1"/>
          </p:cNvSpPr>
          <p:nvPr>
            <p:ph idx="1"/>
          </p:nvPr>
        </p:nvSpPr>
        <p:spPr>
          <a:xfrm>
            <a:off x="362945" y="2288833"/>
            <a:ext cx="7094495" cy="4424200"/>
          </a:xfrm>
        </p:spPr>
        <p:txBody>
          <a:bodyPr>
            <a:normAutofit fontScale="92500"/>
          </a:bodyPr>
          <a:lstStyle/>
          <a:p>
            <a:pPr algn="just">
              <a:lnSpc>
                <a:spcPts val="1800"/>
              </a:lnSpc>
              <a:buNone/>
            </a:pPr>
            <a:r>
              <a:rPr lang="es-MX" sz="1800" b="0" i="0" dirty="0">
                <a:solidFill>
                  <a:schemeClr val="bg1"/>
                </a:solidFill>
                <a:effectLst/>
              </a:rPr>
              <a:t>Muy ilustre Señora, mi Señora: </a:t>
            </a:r>
          </a:p>
          <a:p>
            <a:pPr marL="0" indent="0" algn="just">
              <a:lnSpc>
                <a:spcPts val="1800"/>
              </a:lnSpc>
              <a:buNone/>
            </a:pPr>
            <a:r>
              <a:rPr lang="es-MX" sz="1800" b="0" i="0" dirty="0">
                <a:solidFill>
                  <a:schemeClr val="bg1"/>
                </a:solidFill>
                <a:effectLst/>
              </a:rPr>
              <a:t>No mi voluntad, mi poca salud y mi justo temor han suspendido tantos días mi respuesta. ¿Qué mucho si, al primer paso, encontraba para tropezar mi torpe pluma dos imposibles? El primero (y para mí el más riguroso) es saber responder a vuestra doctísima, discretísima, santísima y amorosísima carta. Y si veo que preguntado el Ángel de las Escuelas, Santo Tomás, de su silencio con Alberto Magno, su maestro, respondió que callaba porque nada sabía decir digno de Alberto, con cuánta mayor razón callaría, no como el Santo, de humildad, sino que en la realidad es no saber algo digno de vos. El segundo imposible es saber agradeceros tan excesivo como no esperado favor, de dar a las prensas mis borrones: merced tan sin medida que aun se le pasara por alto a la esperanza más ambiciosa y al deseo más fantástico; y que ni aun como ente de razón pudiera caber en mis pensamientos; y en fin, de tal magnitud que no sólo no se puede estrechar a lo limitado de las voces, pero excede a la capacidad del agradecimiento, tanto por grande como por no esperado, que es lo que dijo Quintiliano: </a:t>
            </a:r>
            <a:r>
              <a:rPr lang="es-MX" sz="1800" b="0" i="0" dirty="0" err="1">
                <a:solidFill>
                  <a:schemeClr val="bg1"/>
                </a:solidFill>
                <a:effectLst/>
              </a:rPr>
              <a:t>Minorem</a:t>
            </a:r>
            <a:r>
              <a:rPr lang="es-MX" sz="1800" b="0" i="0" dirty="0">
                <a:solidFill>
                  <a:schemeClr val="bg1"/>
                </a:solidFill>
                <a:effectLst/>
              </a:rPr>
              <a:t> </a:t>
            </a:r>
            <a:r>
              <a:rPr lang="es-MX" sz="1800" b="0" i="0" dirty="0" err="1">
                <a:solidFill>
                  <a:schemeClr val="bg1"/>
                </a:solidFill>
                <a:effectLst/>
              </a:rPr>
              <a:t>spei</a:t>
            </a:r>
            <a:r>
              <a:rPr lang="es-MX" sz="1800" b="0" i="0" dirty="0">
                <a:solidFill>
                  <a:schemeClr val="bg1"/>
                </a:solidFill>
                <a:effectLst/>
              </a:rPr>
              <a:t>, maiorem </a:t>
            </a:r>
            <a:r>
              <a:rPr lang="es-MX" sz="1800" b="0" i="0" dirty="0" err="1">
                <a:solidFill>
                  <a:schemeClr val="bg1"/>
                </a:solidFill>
                <a:effectLst/>
              </a:rPr>
              <a:t>benefacti</a:t>
            </a:r>
            <a:r>
              <a:rPr lang="es-MX" sz="1800" b="0" i="0" dirty="0">
                <a:solidFill>
                  <a:schemeClr val="bg1"/>
                </a:solidFill>
                <a:effectLst/>
              </a:rPr>
              <a:t> gloriam </a:t>
            </a:r>
            <a:r>
              <a:rPr lang="es-MX" sz="1800" b="0" i="0" dirty="0" err="1">
                <a:solidFill>
                  <a:schemeClr val="bg1"/>
                </a:solidFill>
                <a:effectLst/>
              </a:rPr>
              <a:t>pereunt</a:t>
            </a:r>
            <a:r>
              <a:rPr lang="es-MX" sz="1800" b="0" i="0" dirty="0">
                <a:solidFill>
                  <a:schemeClr val="bg1"/>
                </a:solidFill>
                <a:effectLst/>
              </a:rPr>
              <a:t> (Cuanta menos esperanza tienen, mayor es la gloria de su acción). Y tal que enmudecen al beneficiado.</a:t>
            </a:r>
          </a:p>
        </p:txBody>
      </p:sp>
      <p:pic>
        <p:nvPicPr>
          <p:cNvPr id="7" name="Imagen 6">
            <a:extLst>
              <a:ext uri="{FF2B5EF4-FFF2-40B4-BE49-F238E27FC236}">
                <a16:creationId xmlns:a16="http://schemas.microsoft.com/office/drawing/2014/main" id="{6A76563B-B44B-1202-4922-5D05E3DE287D}"/>
              </a:ext>
            </a:extLst>
          </p:cNvPr>
          <p:cNvPicPr>
            <a:picLocks noChangeAspect="1"/>
          </p:cNvPicPr>
          <p:nvPr/>
        </p:nvPicPr>
        <p:blipFill>
          <a:blip r:embed="rId2"/>
          <a:srcRect l="10941" r="2112"/>
          <a:stretch/>
        </p:blipFill>
        <p:spPr>
          <a:xfrm>
            <a:off x="7629727" y="805404"/>
            <a:ext cx="4562263" cy="5247178"/>
          </a:xfrm>
          <a:prstGeom prst="rect">
            <a:avLst/>
          </a:prstGeom>
        </p:spPr>
      </p:pic>
      <p:cxnSp>
        <p:nvCxnSpPr>
          <p:cNvPr id="25" name="Straight Connector 20">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8004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9D0101-E9CC-6A61-BD85-8240692F4BB2}"/>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075FD23F-6C11-6160-BA81-A82003EB7087}"/>
              </a:ext>
            </a:extLst>
          </p:cNvPr>
          <p:cNvPicPr>
            <a:picLocks noChangeAspect="1"/>
          </p:cNvPicPr>
          <p:nvPr/>
        </p:nvPicPr>
        <p:blipFill>
          <a:blip r:embed="rId2"/>
          <a:srcRect l="24121" r="14290"/>
          <a:stretch>
            <a:fillRect/>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8A990A43-54BF-A997-1BDE-C3D04EB50F06}"/>
              </a:ext>
            </a:extLst>
          </p:cNvPr>
          <p:cNvSpPr>
            <a:spLocks noGrp="1"/>
          </p:cNvSpPr>
          <p:nvPr>
            <p:ph idx="1"/>
          </p:nvPr>
        </p:nvSpPr>
        <p:spPr>
          <a:xfrm>
            <a:off x="156117" y="100362"/>
            <a:ext cx="7497134" cy="6634976"/>
          </a:xfrm>
        </p:spPr>
        <p:txBody>
          <a:bodyPr>
            <a:normAutofit fontScale="92500" lnSpcReduction="10000"/>
          </a:bodyPr>
          <a:lstStyle/>
          <a:p>
            <a:pPr marL="0" indent="0" algn="just">
              <a:buNone/>
            </a:pPr>
            <a:r>
              <a:rPr lang="es-MX" sz="2000" b="0" i="0" dirty="0">
                <a:effectLst/>
                <a:latin typeface="Calibri "/>
              </a:rPr>
              <a:t>Todo esto pide más lección de lo que piensan algunos que, de meros gramáticos, o cuando mucho con cuatro términos de Súmulas, quieren interpretar las Escrituras y se aferran del </a:t>
            </a:r>
            <a:r>
              <a:rPr lang="es-MX" sz="2000" b="0" i="0" dirty="0" err="1">
                <a:effectLst/>
                <a:latin typeface="Calibri "/>
              </a:rPr>
              <a:t>Mulieres</a:t>
            </a:r>
            <a:r>
              <a:rPr lang="es-MX" sz="2000" b="0" i="0" dirty="0">
                <a:effectLst/>
                <a:latin typeface="Calibri "/>
              </a:rPr>
              <a:t> in </a:t>
            </a:r>
            <a:r>
              <a:rPr lang="es-MX" sz="2000" b="0" i="0" dirty="0" err="1">
                <a:effectLst/>
                <a:latin typeface="Calibri "/>
              </a:rPr>
              <a:t>Ecclesiis</a:t>
            </a:r>
            <a:r>
              <a:rPr lang="es-MX" sz="2000" b="0" i="0" dirty="0">
                <a:effectLst/>
                <a:latin typeface="Calibri "/>
              </a:rPr>
              <a:t> </a:t>
            </a:r>
            <a:r>
              <a:rPr lang="es-MX" sz="2000" b="0" i="0" dirty="0" err="1">
                <a:effectLst/>
                <a:latin typeface="Calibri "/>
              </a:rPr>
              <a:t>taceant</a:t>
            </a:r>
            <a:r>
              <a:rPr lang="es-MX" sz="2000" b="0" i="0" dirty="0">
                <a:effectLst/>
                <a:latin typeface="Calibri "/>
              </a:rPr>
              <a:t>, sin saber cómo se ha de entender. Y de otro lugar: </a:t>
            </a:r>
            <a:r>
              <a:rPr lang="es-MX" sz="2000" b="0" i="0" dirty="0" err="1">
                <a:effectLst/>
                <a:latin typeface="Calibri "/>
              </a:rPr>
              <a:t>Mulier</a:t>
            </a:r>
            <a:r>
              <a:rPr lang="es-MX" sz="2000" b="0" i="0" dirty="0">
                <a:effectLst/>
                <a:latin typeface="Calibri "/>
              </a:rPr>
              <a:t> in </a:t>
            </a:r>
            <a:r>
              <a:rPr lang="es-MX" sz="2000" b="0" i="0" dirty="0" err="1">
                <a:effectLst/>
                <a:latin typeface="Calibri "/>
              </a:rPr>
              <a:t>silentio</a:t>
            </a:r>
            <a:r>
              <a:rPr lang="es-MX" sz="2000" b="0" i="0" dirty="0">
                <a:effectLst/>
                <a:latin typeface="Calibri "/>
              </a:rPr>
              <a:t> </a:t>
            </a:r>
            <a:r>
              <a:rPr lang="es-MX" sz="2000" b="0" i="0" dirty="0" err="1">
                <a:effectLst/>
                <a:latin typeface="Calibri "/>
              </a:rPr>
              <a:t>discat</a:t>
            </a:r>
            <a:r>
              <a:rPr lang="es-MX" sz="2000" b="0" i="0" dirty="0">
                <a:effectLst/>
                <a:latin typeface="Calibri "/>
              </a:rPr>
              <a:t>; siendo este lugar más en favor que en contra de las mujeres, pues manda que aprendan, y mientras aprenden claro está que es necesario que callen. Y también está escrito: </a:t>
            </a:r>
            <a:r>
              <a:rPr lang="es-MX" sz="2000" b="0" i="1" dirty="0">
                <a:effectLst/>
                <a:latin typeface="Calibri "/>
              </a:rPr>
              <a:t>Audi Israel, et tace</a:t>
            </a:r>
            <a:r>
              <a:rPr lang="es-MX" sz="2000" b="0" i="0" dirty="0">
                <a:effectLst/>
                <a:latin typeface="Calibri "/>
              </a:rPr>
              <a:t>; donde se habla con toda la colección de los hombres y mujeres, y a todos se manda callar, porque quien oye y aprende es mucha razón que atienda y calle. Y si no, yo quisiera que estos intérpretes y expositores de San Pablo me explicaran cómo entienden aquel lugar: </a:t>
            </a:r>
            <a:r>
              <a:rPr lang="es-MX" sz="2000" b="0" i="0" dirty="0" err="1">
                <a:effectLst/>
                <a:latin typeface="Calibri "/>
              </a:rPr>
              <a:t>Mulieres</a:t>
            </a:r>
            <a:r>
              <a:rPr lang="es-MX" sz="2000" b="0" i="0" dirty="0">
                <a:effectLst/>
                <a:latin typeface="Calibri "/>
              </a:rPr>
              <a:t> in </a:t>
            </a:r>
            <a:r>
              <a:rPr lang="es-MX" sz="2000" b="0" i="0" dirty="0" err="1">
                <a:effectLst/>
                <a:latin typeface="Calibri "/>
              </a:rPr>
              <a:t>Ecclesia</a:t>
            </a:r>
            <a:r>
              <a:rPr lang="es-MX" sz="2000" b="0" i="0" dirty="0">
                <a:effectLst/>
                <a:latin typeface="Calibri "/>
              </a:rPr>
              <a:t> </a:t>
            </a:r>
            <a:r>
              <a:rPr lang="es-MX" sz="2000" b="0" i="0" dirty="0" err="1">
                <a:effectLst/>
                <a:latin typeface="Calibri "/>
              </a:rPr>
              <a:t>taceant</a:t>
            </a:r>
            <a:r>
              <a:rPr lang="es-MX" sz="2000" b="0" i="0" dirty="0">
                <a:effectLst/>
                <a:latin typeface="Calibri "/>
              </a:rPr>
              <a:t>. Porque o lo han de entender de lo material de los púlpitos y cátedras, o de lo formal de la universalidad de los fieles, que es la Iglesia. Si lo entienden de lo primero (que es, en mi sentir, su verdadero sentido, pues vemos que, con efecto, no se permite en la Iglesia que las mujeres lean públicamente ni prediquen), ¿por qué reprenden a las que privadamente estudian? Y si lo entienden de lo segundo y quieren que la prohibición del Apóstol sea trascendentalmente, que ni en lo secreto se permita escribir ni estudiar a las mujeres, ¿cómo vemos que la Iglesia ha permitido que escriba una Gertrudis, una Teresa, una Brígida, la monja de Ágreda y otras muchas? Y si me dicen que éstas eran santas, es verdad, pero no obsta a mi argumento; lo primero, porque la proposición de San Pablo es absoluta y comprende a todas las mujeres sin excepción de santas, pues también en su tiempo lo eran Marta y María, Marcela, María madre de Jacob, y Salomé, y otras muchas que había en el fervor de la primitiva Iglesia, y no las exceptúa</a:t>
            </a:r>
          </a:p>
        </p:txBody>
      </p:sp>
    </p:spTree>
    <p:extLst>
      <p:ext uri="{BB962C8B-B14F-4D97-AF65-F5344CB8AC3E}">
        <p14:creationId xmlns:p14="http://schemas.microsoft.com/office/powerpoint/2010/main" val="39486577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B7E48B-ACB3-F277-1E8C-AF43ED3A2893}"/>
            </a:ext>
          </a:extLst>
        </p:cNvPr>
        <p:cNvGrpSpPr/>
        <p:nvPr/>
      </p:nvGrpSpPr>
      <p:grpSpPr>
        <a:xfrm>
          <a:off x="0" y="0"/>
          <a:ext cx="0" cy="0"/>
          <a:chOff x="0" y="0"/>
          <a:chExt cx="0" cy="0"/>
        </a:xfrm>
      </p:grpSpPr>
      <p:sp>
        <p:nvSpPr>
          <p:cNvPr id="23" name="Rectangle 16">
            <a:extLst>
              <a:ext uri="{FF2B5EF4-FFF2-40B4-BE49-F238E27FC236}">
                <a16:creationId xmlns:a16="http://schemas.microsoft.com/office/drawing/2014/main" id="{CAA5BAB4-2AD3-10BE-3A27-BB3312F2D0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DBC5F1EB-8CDE-B944-F078-BB1B5DC1D0D1}"/>
              </a:ext>
            </a:extLst>
          </p:cNvPr>
          <p:cNvSpPr>
            <a:spLocks noGrp="1"/>
          </p:cNvSpPr>
          <p:nvPr>
            <p:ph type="title"/>
          </p:nvPr>
        </p:nvSpPr>
        <p:spPr>
          <a:xfrm>
            <a:off x="1295400" y="669925"/>
            <a:ext cx="4800600" cy="1325563"/>
          </a:xfrm>
        </p:spPr>
        <p:txBody>
          <a:bodyPr anchor="b">
            <a:normAutofit/>
          </a:bodyPr>
          <a:lstStyle/>
          <a:p>
            <a:r>
              <a:rPr lang="es-CL">
                <a:solidFill>
                  <a:schemeClr val="bg1"/>
                </a:solidFill>
              </a:rPr>
              <a:t>Sor Juana Inés de la Cruz</a:t>
            </a:r>
          </a:p>
        </p:txBody>
      </p:sp>
      <p:cxnSp>
        <p:nvCxnSpPr>
          <p:cNvPr id="24" name="Straight Connector 18">
            <a:extLst>
              <a:ext uri="{FF2B5EF4-FFF2-40B4-BE49-F238E27FC236}">
                <a16:creationId xmlns:a16="http://schemas.microsoft.com/office/drawing/2014/main" id="{258C2E53-37EB-0002-AF29-8A2CB99CF2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A4F8E760-50C4-1320-2B99-3DA6E33DE9CF}"/>
              </a:ext>
            </a:extLst>
          </p:cNvPr>
          <p:cNvSpPr>
            <a:spLocks noGrp="1"/>
          </p:cNvSpPr>
          <p:nvPr>
            <p:ph idx="1"/>
          </p:nvPr>
        </p:nvSpPr>
        <p:spPr>
          <a:xfrm>
            <a:off x="362945" y="2288833"/>
            <a:ext cx="6573111" cy="4424200"/>
          </a:xfrm>
        </p:spPr>
        <p:txBody>
          <a:bodyPr>
            <a:normAutofit/>
          </a:bodyPr>
          <a:lstStyle/>
          <a:p>
            <a:pPr marL="0" indent="0" algn="just">
              <a:buNone/>
            </a:pPr>
            <a:r>
              <a:rPr lang="es-MX" sz="1800" b="0" i="0" dirty="0">
                <a:solidFill>
                  <a:schemeClr val="bg1"/>
                </a:solidFill>
                <a:effectLst/>
                <a:latin typeface="+mj-lt"/>
              </a:rPr>
              <a:t>Pues ¿qué os pudiera contar, Señora, de los secretos naturales que he descubierto estando guisando? Veo que un huevo se une y fríe en la manteca o aceite y, por contrario, se despedaza en el almíbar; ver que para que el azúcar se conserve fluida basta echarle una muy mínima parte de agua en que haya estado membrillo a otra fruta agria; ver que la yema y clara de un mismo huevo son tan contrarias, que en los unos, que sirven para el azúcar, sirve cada una de por sí y juntos no. Por no cansaros con tales frialdades, que sólo refiero por daros entera noticia de mi natural y creo que os causará risa; pero, señora, ¿qué podemos saber las mujeres sino filosofías de cocina? Bien dijo Lupercio Leonardo, que bien se puede filosofar y aderezar la cena. Y yo suelo decir viendo estas cosillas: </a:t>
            </a:r>
            <a:r>
              <a:rPr lang="es-MX" sz="1800" b="1" i="0" dirty="0">
                <a:solidFill>
                  <a:schemeClr val="bg1"/>
                </a:solidFill>
                <a:effectLst/>
                <a:latin typeface="+mj-lt"/>
              </a:rPr>
              <a:t>Si Aristóteles hubiera guisado, mucho más hubiera escrito. </a:t>
            </a:r>
          </a:p>
          <a:p>
            <a:pPr marL="0" indent="0" algn="just">
              <a:buNone/>
            </a:pPr>
            <a:endParaRPr lang="es-MX" sz="1800" i="1" dirty="0">
              <a:solidFill>
                <a:schemeClr val="bg1"/>
              </a:solidFill>
              <a:latin typeface="+mj-lt"/>
            </a:endParaRPr>
          </a:p>
          <a:p>
            <a:pPr marL="0" indent="0" algn="just">
              <a:buNone/>
            </a:pPr>
            <a:r>
              <a:rPr lang="es-MX" sz="1800" i="1" dirty="0">
                <a:solidFill>
                  <a:schemeClr val="bg1"/>
                </a:solidFill>
                <a:effectLst/>
                <a:latin typeface="+mj-lt"/>
              </a:rPr>
              <a:t>Respuesta de la poetisa a la muy ilustre sor Filotea de la Cruz (1691)</a:t>
            </a:r>
          </a:p>
          <a:p>
            <a:pPr marL="0" indent="0">
              <a:buNone/>
            </a:pPr>
            <a:endParaRPr lang="es-CL" sz="1400" dirty="0">
              <a:solidFill>
                <a:schemeClr val="bg1"/>
              </a:solidFill>
            </a:endParaRPr>
          </a:p>
        </p:txBody>
      </p:sp>
      <p:pic>
        <p:nvPicPr>
          <p:cNvPr id="7" name="Imagen 6">
            <a:extLst>
              <a:ext uri="{FF2B5EF4-FFF2-40B4-BE49-F238E27FC236}">
                <a16:creationId xmlns:a16="http://schemas.microsoft.com/office/drawing/2014/main" id="{5328E487-07D9-80C1-7B67-0182EC457A14}"/>
              </a:ext>
            </a:extLst>
          </p:cNvPr>
          <p:cNvPicPr>
            <a:picLocks noChangeAspect="1"/>
          </p:cNvPicPr>
          <p:nvPr/>
        </p:nvPicPr>
        <p:blipFill>
          <a:blip r:embed="rId2"/>
          <a:srcRect l="10941" r="2112"/>
          <a:stretch/>
        </p:blipFill>
        <p:spPr>
          <a:xfrm>
            <a:off x="7629727" y="805404"/>
            <a:ext cx="4562263" cy="5247178"/>
          </a:xfrm>
          <a:prstGeom prst="rect">
            <a:avLst/>
          </a:prstGeom>
        </p:spPr>
      </p:pic>
      <p:cxnSp>
        <p:nvCxnSpPr>
          <p:cNvPr id="25" name="Straight Connector 20">
            <a:extLst>
              <a:ext uri="{FF2B5EF4-FFF2-40B4-BE49-F238E27FC236}">
                <a16:creationId xmlns:a16="http://schemas.microsoft.com/office/drawing/2014/main" id="{6E775469-2631-7F8E-3482-9392EB771D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5121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76279</TotalTime>
  <Words>3640</Words>
  <Application>Microsoft Office PowerPoint</Application>
  <PresentationFormat>Panorámica</PresentationFormat>
  <Paragraphs>125</Paragraphs>
  <Slides>49</Slides>
  <Notes>0</Notes>
  <HiddenSlides>0</HiddenSlides>
  <MMClips>2</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49</vt:i4>
      </vt:variant>
    </vt:vector>
  </HeadingPairs>
  <TitlesOfParts>
    <vt:vector size="59" baseType="lpstr">
      <vt:lpstr>AGaramondPro-Regular</vt:lpstr>
      <vt:lpstr>Aptos</vt:lpstr>
      <vt:lpstr>Arial</vt:lpstr>
      <vt:lpstr>Calibri</vt:lpstr>
      <vt:lpstr>Calibri </vt:lpstr>
      <vt:lpstr>Calibri Light</vt:lpstr>
      <vt:lpstr>Georgia</vt:lpstr>
      <vt:lpstr>Gotham-Light</vt:lpstr>
      <vt:lpstr>Open Sans</vt:lpstr>
      <vt:lpstr>Office Theme</vt:lpstr>
      <vt:lpstr>El Barroco</vt:lpstr>
      <vt:lpstr>Presentación de PowerPoint</vt:lpstr>
      <vt:lpstr>Presentación de PowerPoint</vt:lpstr>
      <vt:lpstr>Presentación de PowerPoint</vt:lpstr>
      <vt:lpstr>Presentación de PowerPoint</vt:lpstr>
      <vt:lpstr>Presentación de PowerPoint</vt:lpstr>
      <vt:lpstr>Transverberación de Santa Teresa de Ávila (1515-1582)</vt:lpstr>
      <vt:lpstr>Presentación de PowerPoint</vt:lpstr>
      <vt:lpstr>Presentación de PowerPoint</vt:lpstr>
      <vt:lpstr>Presentación de PowerPoint</vt:lpstr>
      <vt:lpstr>Presentación de PowerPoint</vt:lpstr>
      <vt:lpstr>Barroco (s XVI-XVII) y neobarroco (s. XX)</vt:lpstr>
      <vt:lpstr>Presentación de PowerPoint</vt:lpstr>
      <vt:lpstr>Presentación de PowerPoint</vt:lpstr>
      <vt:lpstr>MELANCOLÍA I</vt:lpstr>
      <vt:lpstr>Presentación de PowerPoint</vt:lpstr>
      <vt:lpstr>EL BARROCO (s.XVII)</vt:lpstr>
      <vt:lpstr>Arte Barroco</vt:lpstr>
      <vt:lpstr>Presentación de PowerPoint</vt:lpstr>
      <vt:lpstr>Tensiones y ambigüedades del arte barroco</vt:lpstr>
      <vt:lpstr>Barroco Hispanoamericano</vt:lpstr>
      <vt:lpstr>Barroco Hispanoamericano</vt:lpstr>
      <vt:lpstr>BARROCO Y EROTISMO EN LA POESÍA DE SOR JUANA INÉS DE LA CRUZ</vt:lpstr>
      <vt:lpstr>BARROCO HISPANOAMERICANO</vt:lpstr>
      <vt:lpstr>BARROCO HISPANOAMERICANO</vt:lpstr>
      <vt:lpstr>SOR JUANA INÉS DE LA CRUZ, LA PEOR MONJA DEL MUNDO </vt:lpstr>
      <vt:lpstr>Presentación de PowerPoint</vt:lpstr>
      <vt:lpstr>Presentación de PowerPoint</vt:lpstr>
      <vt:lpstr>Villancicos de Sor Juana</vt:lpstr>
      <vt:lpstr>Presentación de PowerPoint</vt:lpstr>
      <vt:lpstr>Presentación de PowerPoint</vt:lpstr>
      <vt:lpstr>Presentación de PowerPoint</vt:lpstr>
      <vt:lpstr>Sor Juana y “Lisi”</vt:lpstr>
      <vt:lpstr>Sor Juana y “Lisi”</vt:lpstr>
      <vt:lpstr>Sor Juana y “Lisi”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Respuesta a Sor Filotea de la Cruz</vt:lpstr>
      <vt:lpstr>Respuesta de la poetisa a la muy ilustre sor Filotea de la Cruz (1691)</vt:lpstr>
      <vt:lpstr>Presentación de PowerPoint</vt:lpstr>
      <vt:lpstr>Sor Juana Inés de la Cruz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representación de lo femenino en la tradición literaria occidental</dc:title>
  <dc:creator>Roberto Suazo</dc:creator>
  <cp:lastModifiedBy>Roberto Suazo</cp:lastModifiedBy>
  <cp:revision>82</cp:revision>
  <dcterms:created xsi:type="dcterms:W3CDTF">2023-07-04T23:00:11Z</dcterms:created>
  <dcterms:modified xsi:type="dcterms:W3CDTF">2025-06-09T04:31:32Z</dcterms:modified>
</cp:coreProperties>
</file>