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554" r:id="rId2"/>
    <p:sldId id="536" r:id="rId3"/>
    <p:sldId id="537" r:id="rId4"/>
    <p:sldId id="538" r:id="rId5"/>
    <p:sldId id="344" r:id="rId6"/>
    <p:sldId id="322" r:id="rId7"/>
    <p:sldId id="347" r:id="rId8"/>
    <p:sldId id="548" r:id="rId9"/>
    <p:sldId id="529" r:id="rId10"/>
    <p:sldId id="549" r:id="rId11"/>
    <p:sldId id="547" r:id="rId12"/>
    <p:sldId id="530" r:id="rId13"/>
    <p:sldId id="531" r:id="rId14"/>
    <p:sldId id="546" r:id="rId15"/>
    <p:sldId id="532" r:id="rId16"/>
    <p:sldId id="256" r:id="rId17"/>
    <p:sldId id="267" r:id="rId18"/>
    <p:sldId id="257" r:id="rId19"/>
    <p:sldId id="258" r:id="rId20"/>
    <p:sldId id="550" r:id="rId21"/>
    <p:sldId id="551" r:id="rId22"/>
    <p:sldId id="552" r:id="rId23"/>
    <p:sldId id="553" r:id="rId24"/>
    <p:sldId id="555" r:id="rId25"/>
    <p:sldId id="556" r:id="rId26"/>
    <p:sldId id="557" r:id="rId27"/>
    <p:sldId id="558" r:id="rId28"/>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326252-6D75-4C2C-8772-146ECA138B4F}" type="datetimeFigureOut">
              <a:rPr lang="es-CL" smtClean="0"/>
              <a:t>02-06-2025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B9795-E5D6-4E86-A3F8-94D067EED8F2}" type="slidenum">
              <a:rPr lang="es-CL" smtClean="0"/>
              <a:t>‹Nº›</a:t>
            </a:fld>
            <a:endParaRPr lang="es-CL"/>
          </a:p>
        </p:txBody>
      </p:sp>
    </p:spTree>
    <p:extLst>
      <p:ext uri="{BB962C8B-B14F-4D97-AF65-F5344CB8AC3E}">
        <p14:creationId xmlns:p14="http://schemas.microsoft.com/office/powerpoint/2010/main" val="113261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F1B2EF37-0D6C-4B31-8403-0398D35245CB}" type="slidenum">
              <a:rPr lang="es-ES" smtClean="0"/>
              <a:pPr/>
              <a:t>17</a:t>
            </a:fld>
            <a:endParaRPr lang="es-E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s-MX"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F558AD-C20B-D842-40F4-DA1FB73896C0}"/>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987FAD67-80DF-2EEE-4F43-40D387CAF1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AA3D0F69-B219-A1DE-636C-B938C94E382A}"/>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5" name="Marcador de pie de página 4">
            <a:extLst>
              <a:ext uri="{FF2B5EF4-FFF2-40B4-BE49-F238E27FC236}">
                <a16:creationId xmlns:a16="http://schemas.microsoft.com/office/drawing/2014/main" id="{00594A40-17EF-71E0-DA5B-DC6992E4C9A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56C9BB2-8E2F-C46E-F16B-ADD2FEFAB27A}"/>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2952926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D2099E-1C75-307B-8BCA-7FE08E0272B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B346735B-37AE-4709-E916-01F2A11B1A58}"/>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66121BEF-8290-ADB1-6A52-1DFEF2E86604}"/>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5" name="Marcador de pie de página 4">
            <a:extLst>
              <a:ext uri="{FF2B5EF4-FFF2-40B4-BE49-F238E27FC236}">
                <a16:creationId xmlns:a16="http://schemas.microsoft.com/office/drawing/2014/main" id="{B903D3DF-E198-2FCB-5993-1653A3759B9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504F6FC-EE43-BDB3-E3C5-8DD16FB9AA6E}"/>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3458666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9F7C01-F6C5-A8FD-B210-6E9F8D5F1A8E}"/>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D897BFA4-DB2B-9AC4-E31C-2FA3E250725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0E31C2BD-D25C-032D-023A-108771C8AB8A}"/>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5" name="Marcador de pie de página 4">
            <a:extLst>
              <a:ext uri="{FF2B5EF4-FFF2-40B4-BE49-F238E27FC236}">
                <a16:creationId xmlns:a16="http://schemas.microsoft.com/office/drawing/2014/main" id="{9C98A70F-3B25-7FFD-3144-1F3592F47B2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337569C-A731-177F-C63E-F855DBE9E1E2}"/>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1106622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0E2914-5E99-5CBA-3D2A-63EC8E07A0C2}"/>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B2C1E79D-878B-4FCF-4EE7-94BBBC715156}"/>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C4A212B9-E5EC-7BB3-D652-40AC68F3DCE1}"/>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68537D9E-4EF8-123B-2292-AFF7BF56391B}"/>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6" name="Marcador de pie de página 5">
            <a:extLst>
              <a:ext uri="{FF2B5EF4-FFF2-40B4-BE49-F238E27FC236}">
                <a16:creationId xmlns:a16="http://schemas.microsoft.com/office/drawing/2014/main" id="{ED71E085-82A6-C01E-88C5-6DEC3C039E0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6361F472-B56B-5B4F-ED89-389D8882BAE3}"/>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2530370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4B24C5-DD27-B9B9-3466-4D907C29B2E6}"/>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6D30760E-FAA1-2E6B-68C7-2E90E7EAE4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4C35066E-9DB4-47E7-01CA-C2E30EB779E7}"/>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B2FFB657-D254-5D78-9050-B06987B870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65F6630E-1295-20FB-272B-E9D0CC5E6ABA}"/>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659B3CCA-CB97-79DC-BDAB-58CE7DB8C216}"/>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8" name="Marcador de pie de página 7">
            <a:extLst>
              <a:ext uri="{FF2B5EF4-FFF2-40B4-BE49-F238E27FC236}">
                <a16:creationId xmlns:a16="http://schemas.microsoft.com/office/drawing/2014/main" id="{99E9DF1E-063D-E780-C8D5-105090C33ED8}"/>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984AC962-DD19-7A7A-25BD-247EDCC913E5}"/>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4092922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FA53AF-C07C-C1A2-2B1C-554294FFAB03}"/>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B1772C87-ED03-7185-085F-E36D785BC787}"/>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4" name="Marcador de pie de página 3">
            <a:extLst>
              <a:ext uri="{FF2B5EF4-FFF2-40B4-BE49-F238E27FC236}">
                <a16:creationId xmlns:a16="http://schemas.microsoft.com/office/drawing/2014/main" id="{A4BFF53E-9E80-5425-C63B-E00BA2D0C673}"/>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190E33B8-C3E6-0A8B-9439-5719819D35BC}"/>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1790420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7F6A85B-1A6A-9444-1B72-D77F36418AD7}"/>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3" name="Marcador de pie de página 2">
            <a:extLst>
              <a:ext uri="{FF2B5EF4-FFF2-40B4-BE49-F238E27FC236}">
                <a16:creationId xmlns:a16="http://schemas.microsoft.com/office/drawing/2014/main" id="{88E77518-B0EE-FCA3-28E3-6680EFFFE89F}"/>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C31CD8F1-76B4-28C7-8F99-3C89BBECA630}"/>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1090598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17F009-0A2A-9A51-05A3-CAB1673BCE53}"/>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B84F4F1D-3458-81D1-89FA-2AC984239D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D4AAE5AA-F721-E77E-6B10-C9345D4195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CC4236F4-B401-C9B1-C240-0CB804175239}"/>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6" name="Marcador de pie de página 5">
            <a:extLst>
              <a:ext uri="{FF2B5EF4-FFF2-40B4-BE49-F238E27FC236}">
                <a16:creationId xmlns:a16="http://schemas.microsoft.com/office/drawing/2014/main" id="{FDE11BCE-2999-C258-1B6B-1804CB33063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8A36D6D3-920C-EFC5-094F-034BB7214299}"/>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4142567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52F7FF-746F-9321-BF0E-4AD60CB041F4}"/>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1534968B-137F-C898-8134-E590B6B53C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675C268A-692A-9C04-B797-34F0B2149E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14289B52-55CC-3703-202B-9D216FFE1A45}"/>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6" name="Marcador de pie de página 5">
            <a:extLst>
              <a:ext uri="{FF2B5EF4-FFF2-40B4-BE49-F238E27FC236}">
                <a16:creationId xmlns:a16="http://schemas.microsoft.com/office/drawing/2014/main" id="{BFBE32F1-8F9E-78AC-3210-A6F75F3805FC}"/>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BB328920-A273-305D-1762-92443F28202A}"/>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3891617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21937E-E932-86AF-C5B6-D769F7D3F9CB}"/>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91143783-5246-84CA-F320-2784A32DA885}"/>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75507603-42FC-40AE-6E21-C83F063DB1AD}"/>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5" name="Marcador de pie de página 4">
            <a:extLst>
              <a:ext uri="{FF2B5EF4-FFF2-40B4-BE49-F238E27FC236}">
                <a16:creationId xmlns:a16="http://schemas.microsoft.com/office/drawing/2014/main" id="{7987A1FC-537C-CD93-7923-071DD7BE23F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8AD6FE2-BDE8-6BD1-F727-D87CE49FEA17}"/>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2452544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32299C7-C6AD-ED43-54A0-EBBDC74495BA}"/>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F83EF367-9E15-5C81-CAED-4F4C8A81660F}"/>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94893F52-C1AB-3FFA-7373-95A5190765C9}"/>
              </a:ext>
            </a:extLst>
          </p:cNvPr>
          <p:cNvSpPr>
            <a:spLocks noGrp="1"/>
          </p:cNvSpPr>
          <p:nvPr>
            <p:ph type="dt" sz="half" idx="10"/>
          </p:nvPr>
        </p:nvSpPr>
        <p:spPr/>
        <p:txBody>
          <a:bodyPr/>
          <a:lstStyle/>
          <a:p>
            <a:fld id="{2536AAB0-B78B-45EB-B179-D3438C7F3DAA}" type="datetimeFigureOut">
              <a:rPr lang="es-CL" smtClean="0"/>
              <a:t>02-06-2025</a:t>
            </a:fld>
            <a:endParaRPr lang="es-CL"/>
          </a:p>
        </p:txBody>
      </p:sp>
      <p:sp>
        <p:nvSpPr>
          <p:cNvPr id="5" name="Marcador de pie de página 4">
            <a:extLst>
              <a:ext uri="{FF2B5EF4-FFF2-40B4-BE49-F238E27FC236}">
                <a16:creationId xmlns:a16="http://schemas.microsoft.com/office/drawing/2014/main" id="{A1CA06D3-E37E-E61A-6D46-E76BEAC926B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9409669-C364-CF14-9D8B-A602BB022CDC}"/>
              </a:ext>
            </a:extLst>
          </p:cNvPr>
          <p:cNvSpPr>
            <a:spLocks noGrp="1"/>
          </p:cNvSpPr>
          <p:nvPr>
            <p:ph type="sldNum" sz="quarter" idx="12"/>
          </p:nvPr>
        </p:nvSpPr>
        <p:spPr/>
        <p:txBody>
          <a:bodyPr/>
          <a:lstStyle/>
          <a:p>
            <a:fld id="{85A6EFB7-5CEB-4708-A160-54370EDA6E03}" type="slidenum">
              <a:rPr lang="es-CL" smtClean="0"/>
              <a:t>‹Nº›</a:t>
            </a:fld>
            <a:endParaRPr lang="es-CL"/>
          </a:p>
        </p:txBody>
      </p:sp>
    </p:spTree>
    <p:extLst>
      <p:ext uri="{BB962C8B-B14F-4D97-AF65-F5344CB8AC3E}">
        <p14:creationId xmlns:p14="http://schemas.microsoft.com/office/powerpoint/2010/main" val="967639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4639"/>
            <a:ext cx="10972800" cy="58515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AFFC4676-5175-4AED-97C0-73215C252318}" type="slidenum">
              <a:rPr lang="es-ES"/>
              <a:pPr>
                <a:defRPr/>
              </a:pPr>
              <a:t>‹Nº›</a:t>
            </a:fld>
            <a:endParaRPr lang="es-ES"/>
          </a:p>
        </p:txBody>
      </p:sp>
    </p:spTree>
    <p:extLst>
      <p:ext uri="{BB962C8B-B14F-4D97-AF65-F5344CB8AC3E}">
        <p14:creationId xmlns:p14="http://schemas.microsoft.com/office/powerpoint/2010/main" val="1552355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0E0B33E-2FD3-D648-0F53-D6E098E96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E8944A91-AAE3-48AA-D8F3-D8F5BB9F72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20EEEA9A-F192-3ECB-9F3B-C84F3C8A3C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536AAB0-B78B-45EB-B179-D3438C7F3DAA}" type="datetimeFigureOut">
              <a:rPr lang="es-CL" smtClean="0"/>
              <a:t>02-06-2025</a:t>
            </a:fld>
            <a:endParaRPr lang="es-CL"/>
          </a:p>
        </p:txBody>
      </p:sp>
      <p:sp>
        <p:nvSpPr>
          <p:cNvPr id="5" name="Marcador de pie de página 4">
            <a:extLst>
              <a:ext uri="{FF2B5EF4-FFF2-40B4-BE49-F238E27FC236}">
                <a16:creationId xmlns:a16="http://schemas.microsoft.com/office/drawing/2014/main" id="{595EEA68-17D6-115D-5309-6AE9F45531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53734088-D610-5858-A681-FEB03713CB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A6EFB7-5CEB-4708-A160-54370EDA6E03}" type="slidenum">
              <a:rPr lang="es-CL" smtClean="0"/>
              <a:t>‹Nº›</a:t>
            </a:fld>
            <a:endParaRPr lang="es-CL"/>
          </a:p>
        </p:txBody>
      </p:sp>
    </p:spTree>
    <p:extLst>
      <p:ext uri="{BB962C8B-B14F-4D97-AF65-F5344CB8AC3E}">
        <p14:creationId xmlns:p14="http://schemas.microsoft.com/office/powerpoint/2010/main" val="1177269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FC724C2-58FD-0F6B-F983-8900D66A3455}"/>
              </a:ext>
            </a:extLst>
          </p:cNvPr>
          <p:cNvSpPr>
            <a:spLocks noGrp="1"/>
          </p:cNvSpPr>
          <p:nvPr>
            <p:ph type="ctrTitle"/>
          </p:nvPr>
        </p:nvSpPr>
        <p:spPr>
          <a:xfrm>
            <a:off x="1255060" y="5279511"/>
            <a:ext cx="9681882" cy="739880"/>
          </a:xfrm>
        </p:spPr>
        <p:txBody>
          <a:bodyPr anchor="b">
            <a:normAutofit/>
          </a:bodyPr>
          <a:lstStyle/>
          <a:p>
            <a:r>
              <a:rPr lang="es-CL" sz="3600">
                <a:solidFill>
                  <a:schemeClr val="tx1">
                    <a:lumMod val="85000"/>
                    <a:lumOff val="15000"/>
                  </a:schemeClr>
                </a:solidFill>
              </a:rPr>
              <a:t>El Barroco</a:t>
            </a:r>
          </a:p>
        </p:txBody>
      </p:sp>
      <p:sp>
        <p:nvSpPr>
          <p:cNvPr id="3" name="Subtítulo 2">
            <a:extLst>
              <a:ext uri="{FF2B5EF4-FFF2-40B4-BE49-F238E27FC236}">
                <a16:creationId xmlns:a16="http://schemas.microsoft.com/office/drawing/2014/main" id="{88211CA2-6397-563C-3367-90D3EED91C8B}"/>
              </a:ext>
            </a:extLst>
          </p:cNvPr>
          <p:cNvSpPr>
            <a:spLocks noGrp="1"/>
          </p:cNvSpPr>
          <p:nvPr>
            <p:ph type="subTitle" idx="1"/>
          </p:nvPr>
        </p:nvSpPr>
        <p:spPr>
          <a:xfrm>
            <a:off x="2426447" y="6019391"/>
            <a:ext cx="7315199" cy="365125"/>
          </a:xfrm>
        </p:spPr>
        <p:txBody>
          <a:bodyPr anchor="t">
            <a:normAutofit/>
          </a:bodyPr>
          <a:lstStyle/>
          <a:p>
            <a:r>
              <a:rPr lang="es-CL" sz="1600" dirty="0">
                <a:solidFill>
                  <a:schemeClr val="tx1">
                    <a:lumMod val="85000"/>
                    <a:lumOff val="15000"/>
                  </a:schemeClr>
                </a:solidFill>
              </a:rPr>
              <a:t>Expresión de una crisis de paradigmas (s. </a:t>
            </a:r>
            <a:r>
              <a:rPr lang="es-CL" sz="1600">
                <a:solidFill>
                  <a:schemeClr val="tx1">
                    <a:lumMod val="85000"/>
                    <a:lumOff val="15000"/>
                  </a:schemeClr>
                </a:solidFill>
              </a:rPr>
              <a:t>XVII)</a:t>
            </a:r>
          </a:p>
        </p:txBody>
      </p:sp>
      <p:pic>
        <p:nvPicPr>
          <p:cNvPr id="2050" name="Picture 2" descr="10-mejores-artistas-del-barroco-diego-de-velazquez">
            <a:extLst>
              <a:ext uri="{FF2B5EF4-FFF2-40B4-BE49-F238E27FC236}">
                <a16:creationId xmlns:a16="http://schemas.microsoft.com/office/drawing/2014/main" id="{913C5DEF-2164-B3B1-3BFA-6CD9FC519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4863"/>
          <a:stretch>
            <a:fillRect/>
          </a:stretch>
        </p:blipFill>
        <p:spPr bwMode="auto">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16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3B240FAE-D8ED-5E2B-F1C3-3BBEAFCCF8F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7601" b="502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771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C35A9090-8616-E0D6-9C57-82573CED8D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0" y="9525"/>
            <a:ext cx="5524500" cy="683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803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80CCAACE-815D-4A79-875A-B7EFC28F7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8" name="Picture 4" descr="The Rape of Proserpina by Gian Lorenzo Bernini">
            <a:extLst>
              <a:ext uri="{FF2B5EF4-FFF2-40B4-BE49-F238E27FC236}">
                <a16:creationId xmlns:a16="http://schemas.microsoft.com/office/drawing/2014/main" id="{4812F5FC-03C0-6738-9075-E91606DCA6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036" r="-2" b="212"/>
          <a:stretch>
            <a:fillRect/>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La Piedad de Miguel Ángel">
            <a:extLst>
              <a:ext uri="{FF2B5EF4-FFF2-40B4-BE49-F238E27FC236}">
                <a16:creationId xmlns:a16="http://schemas.microsoft.com/office/drawing/2014/main" id="{611AA44F-0515-5DF0-1243-372EDFD63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304" r="807"/>
          <a:stretch>
            <a:fillRect/>
          </a:stretch>
        </p:blipFill>
        <p:spPr bwMode="auto">
          <a:xfrm>
            <a:off x="6096000"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271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2" descr="Hecataeus' world map">
            <a:extLst>
              <a:ext uri="{FF2B5EF4-FFF2-40B4-BE49-F238E27FC236}">
                <a16:creationId xmlns:a16="http://schemas.microsoft.com/office/drawing/2014/main" id="{D6A136EA-207C-D684-8A75-68A7F709DF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1295" y="985376"/>
            <a:ext cx="4579342" cy="4579342"/>
          </a:xfrm>
          <a:prstGeom prst="ellipse">
            <a:avLst/>
          </a:prstGeom>
          <a:noFill/>
          <a:ln>
            <a:solidFill>
              <a:schemeClr val="accent1">
                <a:shade val="15000"/>
              </a:schemeClr>
            </a:solidFill>
          </a:ln>
          <a:extLst>
            <a:ext uri="{909E8E84-426E-40DD-AFC4-6F175D3DCCD1}">
              <a14:hiddenFill xmlns:a14="http://schemas.microsoft.com/office/drawing/2010/main">
                <a:solidFill>
                  <a:srgbClr val="FFFFFF"/>
                </a:solidFill>
              </a14:hiddenFill>
            </a:ext>
          </a:extLst>
        </p:spPr>
      </p:pic>
      <p:pic>
        <p:nvPicPr>
          <p:cNvPr id="33796" name="Picture 4" descr="Ptolemaic model of the universe">
            <a:extLst>
              <a:ext uri="{FF2B5EF4-FFF2-40B4-BE49-F238E27FC236}">
                <a16:creationId xmlns:a16="http://schemas.microsoft.com/office/drawing/2014/main" id="{9D144398-7C30-3237-A75F-BC320F6B33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5947" y="0"/>
            <a:ext cx="66500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87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dissolve">
                                      <p:cBhvr>
                                        <p:cTn id="7" dur="500"/>
                                        <p:tgtEl>
                                          <p:spTgt spid="33796"/>
                                        </p:tgtEl>
                                      </p:cBhvr>
                                    </p:animEffect>
                                  </p:childTnLst>
                                </p:cTn>
                              </p:par>
                              <p:par>
                                <p:cTn id="8" presetID="1" presetClass="exit" presetSubtype="0" fill="hold" nodeType="withEffect">
                                  <p:stCondLst>
                                    <p:cond delay="0"/>
                                  </p:stCondLst>
                                  <p:childTnLst>
                                    <p:set>
                                      <p:cBhvr>
                                        <p:cTn id="9"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a:extLst>
              <a:ext uri="{FF2B5EF4-FFF2-40B4-BE49-F238E27FC236}">
                <a16:creationId xmlns:a16="http://schemas.microsoft.com/office/drawing/2014/main" id="{191FAD9B-3852-01FE-B4E6-3D089F8D0944}"/>
              </a:ext>
            </a:extLst>
          </p:cNvPr>
          <p:cNvPicPr>
            <a:picLocks noChangeAspect="1" noChangeArrowheads="1"/>
          </p:cNvPicPr>
          <p:nvPr/>
        </p:nvPicPr>
        <p:blipFill>
          <a:blip r:embed="rId2"/>
          <a:srcRect/>
          <a:stretch/>
        </p:blipFill>
        <p:spPr bwMode="auto">
          <a:xfrm>
            <a:off x="3792" y="0"/>
            <a:ext cx="12188208" cy="6838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8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9068524-E789-1F5A-7BB4-0815F3DD0B89}"/>
              </a:ext>
            </a:extLst>
          </p:cNvPr>
          <p:cNvSpPr>
            <a:spLocks noGrp="1"/>
          </p:cNvSpPr>
          <p:nvPr>
            <p:ph idx="1"/>
          </p:nvPr>
        </p:nvSpPr>
        <p:spPr>
          <a:xfrm>
            <a:off x="540000" y="478971"/>
            <a:ext cx="11101136" cy="5829753"/>
          </a:xfrm>
        </p:spPr>
        <p:txBody>
          <a:bodyPr>
            <a:normAutofit/>
          </a:bodyPr>
          <a:lstStyle/>
          <a:p>
            <a:pPr algn="just">
              <a:lnSpc>
                <a:spcPct val="120000"/>
              </a:lnSpc>
            </a:pPr>
            <a:r>
              <a:rPr lang="es-MX" b="0" i="0" dirty="0">
                <a:effectLst/>
              </a:rPr>
              <a:t>Cuando se presenta, a nivel del pensamiento, un cambio de paradigma, la revolución que representa implantar un nuevo horizonte paradigmático requiere, a nivel retórico, una forma del discurso que haga posible comunicar y unir lo que en ese momento no es otra cosa que dos niveles inestables y distantes. Estos niveles son la imagen coherente del universo que desaparece y el mundo, la visión de mundo o nuevo paradigma que entra a suplantar el anterior. En este momento se reactualiza el Barroco, entendido como pensamiento pendular que crea nexos retóricos entre las dos inestabilidades ya mencionadas.</a:t>
            </a:r>
          </a:p>
          <a:p>
            <a:pPr marL="0" indent="0" algn="just">
              <a:lnSpc>
                <a:spcPct val="120000"/>
              </a:lnSpc>
              <a:buNone/>
            </a:pPr>
            <a:r>
              <a:rPr lang="es-MX" dirty="0"/>
              <a:t>								Luz Ángela Martínez</a:t>
            </a:r>
            <a:endParaRPr lang="es-CL" dirty="0"/>
          </a:p>
        </p:txBody>
      </p:sp>
    </p:spTree>
    <p:extLst>
      <p:ext uri="{BB962C8B-B14F-4D97-AF65-F5344CB8AC3E}">
        <p14:creationId xmlns:p14="http://schemas.microsoft.com/office/powerpoint/2010/main" val="702225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as Meninas">
            <a:extLst>
              <a:ext uri="{FF2B5EF4-FFF2-40B4-BE49-F238E27FC236}">
                <a16:creationId xmlns:a16="http://schemas.microsoft.com/office/drawing/2014/main" id="{46F6C9DF-36B7-48B4-67B0-988AD7EDC27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6267"/>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998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B68C04-7568-1D25-E0B0-D56060C1515F}"/>
              </a:ext>
            </a:extLst>
          </p:cNvPr>
          <p:cNvSpPr>
            <a:spLocks noGrp="1"/>
          </p:cNvSpPr>
          <p:nvPr>
            <p:ph type="title"/>
          </p:nvPr>
        </p:nvSpPr>
        <p:spPr>
          <a:xfrm>
            <a:off x="540000" y="549276"/>
            <a:ext cx="4500561" cy="1519010"/>
          </a:xfrm>
        </p:spPr>
        <p:txBody>
          <a:bodyPr vert="horz" lIns="91440" tIns="45720" rIns="91440" bIns="45720" rtlCol="0" anchor="b">
            <a:noAutofit/>
          </a:bodyPr>
          <a:lstStyle/>
          <a:p>
            <a:r>
              <a:rPr lang="en-US" sz="4000" dirty="0" err="1">
                <a:solidFill>
                  <a:schemeClr val="accent3">
                    <a:lumMod val="20000"/>
                    <a:lumOff val="80000"/>
                  </a:schemeClr>
                </a:solidFill>
                <a:latin typeface="Calibri" panose="020F0502020204030204" pitchFamily="34" charset="0"/>
                <a:ea typeface="Calibri" panose="020F0502020204030204" pitchFamily="34" charset="0"/>
                <a:cs typeface="Calibri" panose="020F0502020204030204" pitchFamily="34" charset="0"/>
              </a:rPr>
              <a:t>Barroco</a:t>
            </a:r>
            <a:r>
              <a:rPr lang="en-US" sz="4000" dirty="0">
                <a:solidFill>
                  <a:schemeClr val="accent3">
                    <a:lumMod val="20000"/>
                    <a:lumOff val="80000"/>
                  </a:schemeClr>
                </a:solidFill>
                <a:latin typeface="Calibri" panose="020F0502020204030204" pitchFamily="34" charset="0"/>
                <a:ea typeface="Calibri" panose="020F0502020204030204" pitchFamily="34" charset="0"/>
                <a:cs typeface="Calibri" panose="020F0502020204030204" pitchFamily="34" charset="0"/>
              </a:rPr>
              <a:t> (s XVI-XVII) y </a:t>
            </a:r>
            <a:r>
              <a:rPr lang="en-US" sz="4000" dirty="0" err="1">
                <a:solidFill>
                  <a:schemeClr val="accent3">
                    <a:lumMod val="20000"/>
                    <a:lumOff val="80000"/>
                  </a:schemeClr>
                </a:solidFill>
                <a:latin typeface="Calibri" panose="020F0502020204030204" pitchFamily="34" charset="0"/>
                <a:ea typeface="Calibri" panose="020F0502020204030204" pitchFamily="34" charset="0"/>
                <a:cs typeface="Calibri" panose="020F0502020204030204" pitchFamily="34" charset="0"/>
              </a:rPr>
              <a:t>neobarroco</a:t>
            </a:r>
            <a:r>
              <a:rPr lang="en-US" sz="4000" dirty="0">
                <a:solidFill>
                  <a:schemeClr val="accent3">
                    <a:lumMod val="20000"/>
                    <a:lumOff val="80000"/>
                  </a:schemeClr>
                </a:solidFill>
                <a:latin typeface="Calibri" panose="020F0502020204030204" pitchFamily="34" charset="0"/>
                <a:ea typeface="Calibri" panose="020F0502020204030204" pitchFamily="34" charset="0"/>
                <a:cs typeface="Calibri" panose="020F0502020204030204" pitchFamily="34" charset="0"/>
              </a:rPr>
              <a:t> (s. XX)</a:t>
            </a:r>
          </a:p>
        </p:txBody>
      </p:sp>
      <p:pic>
        <p:nvPicPr>
          <p:cNvPr id="1026" name="Picture 2">
            <a:extLst>
              <a:ext uri="{FF2B5EF4-FFF2-40B4-BE49-F238E27FC236}">
                <a16:creationId xmlns:a16="http://schemas.microsoft.com/office/drawing/2014/main" id="{082E38A3-F904-5FC6-8B3D-0BCFB9DD7A16}"/>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6467638" y="549274"/>
            <a:ext cx="4996323" cy="575945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140C42FB-D81D-2E30-36FE-105F9617458B}"/>
              </a:ext>
            </a:extLst>
          </p:cNvPr>
          <p:cNvSpPr txBox="1"/>
          <p:nvPr/>
        </p:nvSpPr>
        <p:spPr>
          <a:xfrm>
            <a:off x="535370" y="2551836"/>
            <a:ext cx="4420568" cy="3693319"/>
          </a:xfrm>
          <a:prstGeom prst="rect">
            <a:avLst/>
          </a:prstGeom>
          <a:noFill/>
        </p:spPr>
        <p:txBody>
          <a:bodyPr wrap="square">
            <a:spAutoFit/>
          </a:bodyPr>
          <a:lstStyle/>
          <a:p>
            <a:r>
              <a:rPr lang="es-MX" b="0" i="1" dirty="0">
                <a:effectLst/>
                <a:latin typeface="Calibri" panose="020F0502020204030204" pitchFamily="34" charset="0"/>
                <a:ea typeface="Calibri" panose="020F0502020204030204" pitchFamily="34" charset="0"/>
                <a:cs typeface="Calibri" panose="020F0502020204030204" pitchFamily="34" charset="0"/>
              </a:rPr>
              <a:t>El barroco actual, el neobarroco, refleja estructuralmente la inarmonía, la ruptura de la homogeneidad del logos en tanto que absoluto, la carencia que constituye nuestro fundamento epistémico. Neobarroco del desequilibrio, reflejo estructural de un deseo que no puede alcanzar su objeto, deseo para el cual el logos no ha organizado más que </a:t>
            </a:r>
            <a:r>
              <a:rPr lang="es-MX" b="0" i="1" dirty="0">
                <a:solidFill>
                  <a:srgbClr val="FFFF00"/>
                </a:solidFill>
                <a:effectLst/>
                <a:latin typeface="Calibri" panose="020F0502020204030204" pitchFamily="34" charset="0"/>
                <a:ea typeface="Calibri" panose="020F0502020204030204" pitchFamily="34" charset="0"/>
                <a:cs typeface="Calibri" panose="020F0502020204030204" pitchFamily="34" charset="0"/>
              </a:rPr>
              <a:t>una pantalla que esconde la carencia</a:t>
            </a:r>
            <a:r>
              <a:rPr lang="es-MX" dirty="0">
                <a:solidFill>
                  <a:srgbClr val="FFFF00"/>
                </a:solidFill>
                <a:latin typeface="Calibri" panose="020F0502020204030204" pitchFamily="34" charset="0"/>
                <a:ea typeface="Calibri" panose="020F0502020204030204" pitchFamily="34" charset="0"/>
                <a:cs typeface="Calibri" panose="020F0502020204030204" pitchFamily="34" charset="0"/>
              </a:rPr>
              <a:t>. </a:t>
            </a:r>
            <a:r>
              <a:rPr lang="es-MX" dirty="0">
                <a:latin typeface="Calibri" panose="020F0502020204030204" pitchFamily="34" charset="0"/>
                <a:ea typeface="Calibri" panose="020F0502020204030204" pitchFamily="34" charset="0"/>
                <a:cs typeface="Calibri" panose="020F0502020204030204" pitchFamily="34" charset="0"/>
              </a:rPr>
              <a:t>Neobarroco: reflejo necesariamente pulverizado de un saber que sabe ya que no está apaciblemente cerrado sobre sí mismo. Arte del destronamiento y la discusión</a:t>
            </a:r>
            <a:endParaRPr lang="es-CL" dirty="0">
              <a:latin typeface="Calibri" panose="020F0502020204030204" pitchFamily="34" charset="0"/>
              <a:ea typeface="Calibri" panose="020F0502020204030204" pitchFamily="34" charset="0"/>
              <a:cs typeface="Calibri" panose="020F0502020204030204" pitchFamily="34" charset="0"/>
            </a:endParaRPr>
          </a:p>
        </p:txBody>
      </p:sp>
      <p:pic>
        <p:nvPicPr>
          <p:cNvPr id="6" name="Velaske, yo soi guapa_ (Las Meninas Trap Mix)">
            <a:hlinkClick r:id="" action="ppaction://media"/>
            <a:extLst>
              <a:ext uri="{FF2B5EF4-FFF2-40B4-BE49-F238E27FC236}">
                <a16:creationId xmlns:a16="http://schemas.microsoft.com/office/drawing/2014/main" id="{605641FF-755E-6F7B-5D08-DF4D3B063AA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3731" y="20742"/>
            <a:ext cx="12118254" cy="6816518"/>
          </a:xfrm>
          <a:prstGeom prst="rect">
            <a:avLst/>
          </a:prstGeom>
        </p:spPr>
      </p:pic>
    </p:spTree>
    <p:extLst>
      <p:ext uri="{BB962C8B-B14F-4D97-AF65-F5344CB8AC3E}">
        <p14:creationId xmlns:p14="http://schemas.microsoft.com/office/powerpoint/2010/main" val="239980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7229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22DFB6-08A1-63B8-3E1D-4604C9AB97F6}"/>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A8B3E063-DA96-B659-7D0F-B5DFEDEBC8B7}"/>
              </a:ext>
            </a:extLst>
          </p:cNvPr>
          <p:cNvSpPr>
            <a:spLocks noGrp="1"/>
          </p:cNvSpPr>
          <p:nvPr>
            <p:ph idx="1"/>
          </p:nvPr>
        </p:nvSpPr>
        <p:spPr/>
        <p:txBody>
          <a:bodyPr/>
          <a:lstStyle/>
          <a:p>
            <a:endParaRPr lang="es-CL" dirty="0"/>
          </a:p>
        </p:txBody>
      </p:sp>
      <p:pic>
        <p:nvPicPr>
          <p:cNvPr id="15362" name="Picture 2">
            <a:extLst>
              <a:ext uri="{FF2B5EF4-FFF2-40B4-BE49-F238E27FC236}">
                <a16:creationId xmlns:a16="http://schemas.microsoft.com/office/drawing/2014/main" id="{B0766CC7-4A77-E83B-47A0-D902C83420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3179" y="23948"/>
            <a:ext cx="8740239" cy="6810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951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FD3902AE-F607-5C7A-C13B-D929957DC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63" r="11302"/>
          <a:stretch>
            <a:fillRect/>
          </a:stretch>
        </p:blipFill>
        <p:spPr bwMode="auto">
          <a:xfrm>
            <a:off x="20" y="10"/>
            <a:ext cx="4654276"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FA06CA7F-7C86-AD6E-4053-1D88490FF7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756" r="10877" b="-1"/>
          <a:stretch>
            <a:fillRect/>
          </a:stretch>
        </p:blipFill>
        <p:spPr bwMode="auto">
          <a:xfrm>
            <a:off x="4654296" y="10"/>
            <a:ext cx="753770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312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BCEF4A5-7A3F-E884-81ED-E5D113E4BB76}"/>
              </a:ext>
            </a:extLst>
          </p:cNvPr>
          <p:cNvSpPr>
            <a:spLocks noGrp="1"/>
          </p:cNvSpPr>
          <p:nvPr>
            <p:ph type="title"/>
          </p:nvPr>
        </p:nvSpPr>
        <p:spPr>
          <a:xfrm>
            <a:off x="686834" y="1153572"/>
            <a:ext cx="3200400" cy="4461163"/>
          </a:xfrm>
        </p:spPr>
        <p:txBody>
          <a:bodyPr>
            <a:normAutofit/>
          </a:bodyPr>
          <a:lstStyle/>
          <a:p>
            <a:r>
              <a:rPr lang="es-CL">
                <a:solidFill>
                  <a:srgbClr val="FFFFFF"/>
                </a:solidFill>
              </a:rPr>
              <a:t>EL BARROCO (s.XVII)</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E07C487C-F552-A669-CC65-F124B1774BBA}"/>
              </a:ext>
            </a:extLst>
          </p:cNvPr>
          <p:cNvSpPr>
            <a:spLocks noGrp="1"/>
          </p:cNvSpPr>
          <p:nvPr>
            <p:ph idx="1"/>
          </p:nvPr>
        </p:nvSpPr>
        <p:spPr>
          <a:xfrm>
            <a:off x="4447308" y="591344"/>
            <a:ext cx="6906491" cy="5585619"/>
          </a:xfrm>
        </p:spPr>
        <p:txBody>
          <a:bodyPr anchor="ctr">
            <a:normAutofit/>
          </a:bodyPr>
          <a:lstStyle/>
          <a:p>
            <a:pPr marL="0" indent="0">
              <a:buNone/>
            </a:pPr>
            <a:r>
              <a:rPr lang="es-MX" sz="1500" b="1">
                <a:latin typeface="Calibri "/>
              </a:rPr>
              <a:t>Etimología Portugués “barrueco”: una perla irregular, deforme. Algo irregular, torpe, burdo, defectuoso. Barroco: arte del desequilibrio, exceso, exuberancia/ Pero también de la persuasión y el control</a:t>
            </a:r>
          </a:p>
          <a:p>
            <a:pPr>
              <a:buNone/>
            </a:pPr>
            <a:r>
              <a:rPr lang="es-MX" sz="1500" b="1">
                <a:latin typeface="Calibri "/>
              </a:rPr>
              <a:t>1. El arte barroco como fenómeno integral (Antonio Maravall)</a:t>
            </a:r>
          </a:p>
          <a:p>
            <a:r>
              <a:rPr lang="es-MX" sz="1500">
                <a:latin typeface="Calibri "/>
              </a:rPr>
              <a:t>El arte barroco no debe entenderse solo como un estilo visual, sino como un </a:t>
            </a:r>
            <a:r>
              <a:rPr lang="es-MX" sz="1500" b="1">
                <a:latin typeface="Calibri "/>
              </a:rPr>
              <a:t>dispositivo cultural</a:t>
            </a:r>
            <a:r>
              <a:rPr lang="es-MX" sz="1500">
                <a:latin typeface="Calibri "/>
              </a:rPr>
              <a:t> dentro de una estructura histórica y social concreta: el Barroco es la expresión artística de una época marcada por la </a:t>
            </a:r>
            <a:r>
              <a:rPr lang="es-MX" sz="1500" b="1">
                <a:latin typeface="Calibri "/>
              </a:rPr>
              <a:t>crisis</a:t>
            </a:r>
            <a:r>
              <a:rPr lang="es-MX" sz="1500">
                <a:latin typeface="Calibri "/>
              </a:rPr>
              <a:t>, la </a:t>
            </a:r>
            <a:r>
              <a:rPr lang="es-MX" sz="1500" b="1">
                <a:latin typeface="Calibri "/>
              </a:rPr>
              <a:t>contradicción</a:t>
            </a:r>
            <a:r>
              <a:rPr lang="es-MX" sz="1500">
                <a:latin typeface="Calibri "/>
              </a:rPr>
              <a:t> y el </a:t>
            </a:r>
            <a:r>
              <a:rPr lang="es-MX" sz="1500" b="1">
                <a:latin typeface="Calibri "/>
              </a:rPr>
              <a:t>conflicto ideológico</a:t>
            </a:r>
            <a:r>
              <a:rPr lang="es-MX" sz="1500">
                <a:latin typeface="Calibri "/>
              </a:rPr>
              <a:t> (religioso, político y social). En ese sentido, Maravall propone entender el arte barroco como parte de una estrategia más amplia del poder para </a:t>
            </a:r>
            <a:r>
              <a:rPr lang="es-MX" sz="1500" b="1">
                <a:latin typeface="Calibri "/>
              </a:rPr>
              <a:t>organizar y dirigir la conciencia colectiva</a:t>
            </a:r>
            <a:r>
              <a:rPr lang="es-MX" sz="1500">
                <a:latin typeface="Calibri "/>
              </a:rPr>
              <a:t>.</a:t>
            </a:r>
          </a:p>
          <a:p>
            <a:r>
              <a:rPr lang="es-MX" sz="1500">
                <a:latin typeface="Calibri "/>
              </a:rPr>
              <a:t>Barroco: Expresión de una crisis. S. XVII </a:t>
            </a:r>
            <a:r>
              <a:rPr lang="es-MX" sz="1500" b="0" i="0">
                <a:effectLst/>
                <a:latin typeface="Calibri "/>
              </a:rPr>
              <a:t> </a:t>
            </a:r>
            <a:r>
              <a:rPr lang="es-MX" sz="1500" i="0">
                <a:effectLst/>
                <a:latin typeface="Calibri "/>
              </a:rPr>
              <a:t>"No vio el orbe más depravado siglo"</a:t>
            </a:r>
            <a:r>
              <a:rPr lang="es-MX" sz="1500">
                <a:latin typeface="Calibri "/>
              </a:rPr>
              <a:t>  Gonzalo de </a:t>
            </a:r>
            <a:r>
              <a:rPr lang="es-MX" sz="1500" err="1">
                <a:latin typeface="Calibri "/>
              </a:rPr>
              <a:t>Céspedes</a:t>
            </a:r>
            <a:endParaRPr lang="es-MX" sz="1500">
              <a:latin typeface="Calibri "/>
            </a:endParaRPr>
          </a:p>
          <a:p>
            <a:r>
              <a:rPr lang="es-MX" sz="1500">
                <a:latin typeface="Calibri "/>
              </a:rPr>
              <a:t>Barroco: arte de la Contrarreforma (Italia, España) / Concilio de Trento (1545-1563)</a:t>
            </a:r>
          </a:p>
          <a:p>
            <a:r>
              <a:rPr lang="es-CL" sz="1500" b="0" i="0" u="none" strike="noStrike" baseline="0">
                <a:latin typeface="Calibri "/>
              </a:rPr>
              <a:t>Barroco como “primera cultura de masas”: </a:t>
            </a:r>
            <a:r>
              <a:rPr lang="es-CL" sz="1500">
                <a:latin typeface="Calibri "/>
              </a:rPr>
              <a:t>s. XVII europeo, migración campo-ciudad. U</a:t>
            </a:r>
            <a:r>
              <a:rPr lang="es-CL" sz="1500" b="0" i="0" u="none" strike="noStrike" baseline="0">
                <a:latin typeface="Calibri "/>
              </a:rPr>
              <a:t>na masa de gente que se sabe desconocida </a:t>
            </a:r>
            <a:r>
              <a:rPr lang="es-MX" sz="1500" b="0" i="0" u="none" strike="noStrike" baseline="0">
                <a:latin typeface="Calibri "/>
              </a:rPr>
              <a:t>para los demás, que se sabe mano de obra —o ni siquiera eso— dentro de un sistema anónimo y mecánico de producción, se conduce de forma diferente a quien se sabe fácilmente identificable. </a:t>
            </a:r>
            <a:endParaRPr lang="es-MX" sz="1500">
              <a:latin typeface="Calibri "/>
            </a:endParaRPr>
          </a:p>
          <a:p>
            <a:r>
              <a:rPr lang="es-MX" sz="1500" b="0" i="0" u="none" strike="noStrike" baseline="0">
                <a:latin typeface="Calibri "/>
              </a:rPr>
              <a:t>S. XVII:</a:t>
            </a:r>
            <a:r>
              <a:rPr lang="es-MX" sz="1500">
                <a:latin typeface="Calibri "/>
              </a:rPr>
              <a:t> </a:t>
            </a:r>
            <a:r>
              <a:rPr lang="es-CL" sz="1500" b="0" i="0" u="none" strike="noStrike" baseline="0">
                <a:latin typeface="Calibri "/>
              </a:rPr>
              <a:t>individuos algo alienados, confundidos, anónimos entre la masa, </a:t>
            </a:r>
            <a:r>
              <a:rPr lang="es-MX" sz="1500" b="0" i="0" u="none" strike="noStrike" baseline="0">
                <a:latin typeface="Calibri "/>
              </a:rPr>
              <a:t>descubren el aburrimiento y se lanzan con fuerza a la primera cultura del e</a:t>
            </a:r>
            <a:r>
              <a:rPr lang="es-CL" sz="1500" b="0" i="0" u="none" strike="noStrike" baseline="0" err="1">
                <a:latin typeface="Calibri "/>
              </a:rPr>
              <a:t>ntretenimiento</a:t>
            </a:r>
            <a:r>
              <a:rPr lang="es-CL" sz="1500">
                <a:latin typeface="Calibri "/>
              </a:rPr>
              <a:t>, el Barroco.</a:t>
            </a:r>
            <a:endParaRPr lang="es-MX" sz="1500">
              <a:latin typeface="Calibri "/>
            </a:endParaRPr>
          </a:p>
        </p:txBody>
      </p:sp>
    </p:spTree>
    <p:extLst>
      <p:ext uri="{BB962C8B-B14F-4D97-AF65-F5344CB8AC3E}">
        <p14:creationId xmlns:p14="http://schemas.microsoft.com/office/powerpoint/2010/main" val="2504423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444085-6074-4F80-167F-63EDD3B6DF6F}"/>
              </a:ext>
            </a:extLst>
          </p:cNvPr>
          <p:cNvSpPr>
            <a:spLocks noGrp="1"/>
          </p:cNvSpPr>
          <p:nvPr>
            <p:ph type="title"/>
          </p:nvPr>
        </p:nvSpPr>
        <p:spPr>
          <a:xfrm>
            <a:off x="838200" y="448721"/>
            <a:ext cx="4707671" cy="1225650"/>
          </a:xfrm>
        </p:spPr>
        <p:txBody>
          <a:bodyPr anchor="b">
            <a:normAutofit/>
          </a:bodyPr>
          <a:lstStyle/>
          <a:p>
            <a:r>
              <a:rPr lang="es-CL" sz="3800">
                <a:solidFill>
                  <a:schemeClr val="bg1"/>
                </a:solidFill>
              </a:rPr>
              <a:t>Arte Barroco</a:t>
            </a:r>
          </a:p>
        </p:txBody>
      </p:sp>
      <p:sp>
        <p:nvSpPr>
          <p:cNvPr id="3" name="Marcador de contenido 2">
            <a:extLst>
              <a:ext uri="{FF2B5EF4-FFF2-40B4-BE49-F238E27FC236}">
                <a16:creationId xmlns:a16="http://schemas.microsoft.com/office/drawing/2014/main" id="{F55B53AA-CB28-E2C7-A355-FB452CB3132A}"/>
              </a:ext>
            </a:extLst>
          </p:cNvPr>
          <p:cNvSpPr>
            <a:spLocks noGrp="1"/>
          </p:cNvSpPr>
          <p:nvPr>
            <p:ph idx="1"/>
          </p:nvPr>
        </p:nvSpPr>
        <p:spPr>
          <a:xfrm>
            <a:off x="897769" y="1909192"/>
            <a:ext cx="4586513" cy="3647710"/>
          </a:xfrm>
        </p:spPr>
        <p:txBody>
          <a:bodyPr>
            <a:normAutofit/>
          </a:bodyPr>
          <a:lstStyle/>
          <a:p>
            <a:pPr>
              <a:buNone/>
            </a:pPr>
            <a:r>
              <a:rPr lang="es-MX" sz="1300" dirty="0">
                <a:solidFill>
                  <a:schemeClr val="bg1"/>
                </a:solidFill>
              </a:rPr>
              <a:t>El arte barroco se caracteriza por:</a:t>
            </a:r>
          </a:p>
          <a:p>
            <a:pPr>
              <a:buNone/>
            </a:pPr>
            <a:endParaRPr lang="es-MX" sz="1300" dirty="0">
              <a:solidFill>
                <a:schemeClr val="bg1"/>
              </a:solidFill>
            </a:endParaRPr>
          </a:p>
          <a:p>
            <a:pPr>
              <a:buFont typeface="Arial" panose="020B0604020202020204" pitchFamily="34" charset="0"/>
              <a:buChar char="•"/>
            </a:pPr>
            <a:r>
              <a:rPr lang="es-MX" sz="1300" b="1" dirty="0">
                <a:solidFill>
                  <a:schemeClr val="bg1"/>
                </a:solidFill>
              </a:rPr>
              <a:t>Dinamismo, teatralidad, exageraciones y contrastes</a:t>
            </a:r>
            <a:r>
              <a:rPr lang="es-MX" sz="1300" dirty="0">
                <a:solidFill>
                  <a:schemeClr val="bg1"/>
                </a:solidFill>
              </a:rPr>
              <a:t>: las composiciones barrocas están llenas de movimiento, diagonales y gestos dramáticos, como se ve en Bernini, Rubens o Caravaggio.</a:t>
            </a:r>
          </a:p>
          <a:p>
            <a:pPr>
              <a:buFont typeface="Arial" panose="020B0604020202020204" pitchFamily="34" charset="0"/>
              <a:buChar char="•"/>
            </a:pPr>
            <a:r>
              <a:rPr lang="es-MX" sz="1300" b="1" dirty="0">
                <a:solidFill>
                  <a:schemeClr val="bg1"/>
                </a:solidFill>
              </a:rPr>
              <a:t>Exceso ornamental (Horror vacui)</a:t>
            </a:r>
            <a:r>
              <a:rPr lang="es-MX" sz="1300" dirty="0">
                <a:solidFill>
                  <a:schemeClr val="bg1"/>
                </a:solidFill>
              </a:rPr>
              <a:t>: la decoración profusa, el dorado, los contrastes violentos de luz y sombra (claroscuro), buscan captar la atención y </a:t>
            </a:r>
            <a:r>
              <a:rPr lang="es-MX" sz="1300" b="1" dirty="0">
                <a:solidFill>
                  <a:schemeClr val="bg1"/>
                </a:solidFill>
              </a:rPr>
              <a:t>afectar emocionalmente</a:t>
            </a:r>
            <a:r>
              <a:rPr lang="es-MX" sz="1300" dirty="0">
                <a:solidFill>
                  <a:schemeClr val="bg1"/>
                </a:solidFill>
              </a:rPr>
              <a:t>.</a:t>
            </a:r>
          </a:p>
          <a:p>
            <a:pPr>
              <a:buFont typeface="Arial" panose="020B0604020202020204" pitchFamily="34" charset="0"/>
              <a:buChar char="•"/>
            </a:pPr>
            <a:r>
              <a:rPr lang="es-MX" sz="1300" b="1" dirty="0">
                <a:solidFill>
                  <a:schemeClr val="bg1"/>
                </a:solidFill>
              </a:rPr>
              <a:t>Ilusión y artificio</a:t>
            </a:r>
            <a:r>
              <a:rPr lang="es-MX" sz="1300" dirty="0">
                <a:solidFill>
                  <a:schemeClr val="bg1"/>
                </a:solidFill>
              </a:rPr>
              <a:t>: técnicas como el trampantojo o la perspectiva forzada apelan a los sentidos para crear una </a:t>
            </a:r>
            <a:r>
              <a:rPr lang="es-MX" sz="1300" b="1" dirty="0">
                <a:solidFill>
                  <a:schemeClr val="bg1"/>
                </a:solidFill>
              </a:rPr>
              <a:t>realidad embellecida o engañosa</a:t>
            </a:r>
            <a:r>
              <a:rPr lang="es-MX" sz="1300" dirty="0">
                <a:solidFill>
                  <a:schemeClr val="bg1"/>
                </a:solidFill>
              </a:rPr>
              <a:t>.</a:t>
            </a:r>
          </a:p>
          <a:p>
            <a:pPr>
              <a:buFont typeface="Arial" panose="020B0604020202020204" pitchFamily="34" charset="0"/>
              <a:buChar char="•"/>
            </a:pPr>
            <a:r>
              <a:rPr lang="es-MX" sz="1300" b="1" dirty="0">
                <a:solidFill>
                  <a:schemeClr val="bg1"/>
                </a:solidFill>
              </a:rPr>
              <a:t>Contraste y tensión</a:t>
            </a:r>
            <a:r>
              <a:rPr lang="es-MX" sz="1300" dirty="0">
                <a:solidFill>
                  <a:schemeClr val="bg1"/>
                </a:solidFill>
              </a:rPr>
              <a:t>: en la pintura, escultura y arquitectura barrocas se enfatiza la </a:t>
            </a:r>
            <a:r>
              <a:rPr lang="es-MX" sz="1300" b="1" dirty="0">
                <a:solidFill>
                  <a:schemeClr val="bg1"/>
                </a:solidFill>
              </a:rPr>
              <a:t>oposición entre lo celestial y lo terrenal, lo espiritual y lo carnal</a:t>
            </a:r>
            <a:r>
              <a:rPr lang="es-MX" sz="1300" dirty="0">
                <a:solidFill>
                  <a:schemeClr val="bg1"/>
                </a:solidFill>
              </a:rPr>
              <a:t>.</a:t>
            </a:r>
          </a:p>
          <a:p>
            <a:pPr marL="0" indent="0">
              <a:buNone/>
            </a:pPr>
            <a:endParaRPr lang="es-CL" sz="1300" dirty="0">
              <a:solidFill>
                <a:schemeClr val="bg1"/>
              </a:solidFill>
            </a:endParaRPr>
          </a:p>
        </p:txBody>
      </p:sp>
      <p:pic>
        <p:nvPicPr>
          <p:cNvPr id="5" name="Picture 4">
            <a:extLst>
              <a:ext uri="{FF2B5EF4-FFF2-40B4-BE49-F238E27FC236}">
                <a16:creationId xmlns:a16="http://schemas.microsoft.com/office/drawing/2014/main" id="{A63D60B7-CCDE-F38E-6144-092F42350B1A}"/>
              </a:ext>
            </a:extLst>
          </p:cNvPr>
          <p:cNvPicPr>
            <a:picLocks noChangeAspect="1"/>
          </p:cNvPicPr>
          <p:nvPr/>
        </p:nvPicPr>
        <p:blipFill>
          <a:blip r:embed="rId3"/>
          <a:srcRect l="17373"/>
          <a:stretch>
            <a:fillRect/>
          </a:stretch>
        </p:blipFill>
        <p:spPr>
          <a:xfrm>
            <a:off x="6552229" y="10"/>
            <a:ext cx="5666547" cy="6857990"/>
          </a:xfrm>
          <a:prstGeom prst="rect">
            <a:avLst/>
          </a:prstGeom>
        </p:spPr>
      </p:pic>
      <p:sp>
        <p:nvSpPr>
          <p:cNvPr id="6" name="CuadroTexto 5">
            <a:extLst>
              <a:ext uri="{FF2B5EF4-FFF2-40B4-BE49-F238E27FC236}">
                <a16:creationId xmlns:a16="http://schemas.microsoft.com/office/drawing/2014/main" id="{FF024E1E-B8CF-B617-5289-74E94DEC432F}"/>
              </a:ext>
            </a:extLst>
          </p:cNvPr>
          <p:cNvSpPr txBox="1"/>
          <p:nvPr/>
        </p:nvSpPr>
        <p:spPr>
          <a:xfrm>
            <a:off x="6976389" y="256645"/>
            <a:ext cx="5002251" cy="2585323"/>
          </a:xfrm>
          <a:prstGeom prst="rect">
            <a:avLst/>
          </a:prstGeom>
          <a:noFill/>
        </p:spPr>
        <p:txBody>
          <a:bodyPr wrap="square">
            <a:spAutoFit/>
          </a:bodyPr>
          <a:lstStyle/>
          <a:p>
            <a:pPr algn="l"/>
            <a:r>
              <a:rPr lang="es-CL" sz="1800" b="0" i="0" u="none" strike="noStrike" baseline="0" dirty="0">
                <a:latin typeface="Gotham-Light"/>
              </a:rPr>
              <a:t>El hombre del Barroco piensa que disfrazándose </a:t>
            </a:r>
            <a:r>
              <a:rPr lang="es-MX" sz="1800" b="0" i="0" u="none" strike="noStrike" baseline="0" dirty="0">
                <a:latin typeface="Gotham-Light"/>
              </a:rPr>
              <a:t>se llega a ser uno </a:t>
            </a:r>
            <a:r>
              <a:rPr lang="es-CL" sz="1800" b="0" i="0" u="none" strike="noStrike" baseline="0" dirty="0">
                <a:latin typeface="Gotham-Light"/>
              </a:rPr>
              <a:t>mismo; el personaje es la verdadera persona; el disfraz es una verdad. En un mundo de perspectivas engañosas es necesario un rodeo por la ficción para dar con la realidad.</a:t>
            </a:r>
          </a:p>
          <a:p>
            <a:pPr algn="l"/>
            <a:endParaRPr lang="es-CL" dirty="0">
              <a:latin typeface="Gotham-Light"/>
            </a:endParaRPr>
          </a:p>
          <a:p>
            <a:pPr algn="r"/>
            <a:r>
              <a:rPr lang="es-CL" sz="1800" b="0" i="0" u="none" strike="noStrike" baseline="0" dirty="0">
                <a:latin typeface="Gotham-Light"/>
              </a:rPr>
              <a:t>Antonio Maravall</a:t>
            </a:r>
          </a:p>
          <a:p>
            <a:pPr algn="l"/>
            <a:endParaRPr lang="es-CL" dirty="0">
              <a:latin typeface="Gotham-Light"/>
            </a:endParaRPr>
          </a:p>
          <a:p>
            <a:pPr algn="r"/>
            <a:endParaRPr lang="es-CL" dirty="0"/>
          </a:p>
        </p:txBody>
      </p:sp>
      <p:pic>
        <p:nvPicPr>
          <p:cNvPr id="11266" name="Picture 2" descr="undefined">
            <a:extLst>
              <a:ext uri="{FF2B5EF4-FFF2-40B4-BE49-F238E27FC236}">
                <a16:creationId xmlns:a16="http://schemas.microsoft.com/office/drawing/2014/main" id="{62EA2A7C-595D-3A8B-B665-136A081FF7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 y="0"/>
            <a:ext cx="5019675"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E7C037FB-172B-7757-3F23-BC508835AA07}"/>
              </a:ext>
            </a:extLst>
          </p:cNvPr>
          <p:cNvSpPr txBox="1"/>
          <p:nvPr/>
        </p:nvSpPr>
        <p:spPr>
          <a:xfrm>
            <a:off x="605436" y="46748"/>
            <a:ext cx="4926115" cy="369342"/>
          </a:xfrm>
          <a:prstGeom prst="rect">
            <a:avLst/>
          </a:prstGeom>
          <a:solidFill>
            <a:schemeClr val="tx1">
              <a:alpha val="76000"/>
            </a:schemeClr>
          </a:solidFill>
        </p:spPr>
        <p:txBody>
          <a:bodyPr wrap="square">
            <a:spAutoFit/>
          </a:bodyPr>
          <a:lstStyle/>
          <a:p>
            <a:r>
              <a:rPr lang="es-CL" dirty="0">
                <a:solidFill>
                  <a:schemeClr val="bg1"/>
                </a:solidFill>
              </a:rPr>
              <a:t>Petrus </a:t>
            </a:r>
            <a:r>
              <a:rPr lang="es-CL" dirty="0" err="1">
                <a:solidFill>
                  <a:schemeClr val="bg1"/>
                </a:solidFill>
              </a:rPr>
              <a:t>Christus</a:t>
            </a:r>
            <a:r>
              <a:rPr lang="es-CL" dirty="0">
                <a:solidFill>
                  <a:schemeClr val="bg1"/>
                </a:solidFill>
              </a:rPr>
              <a:t> Retrato de un cartujo, 1446</a:t>
            </a:r>
          </a:p>
        </p:txBody>
      </p:sp>
      <p:pic>
        <p:nvPicPr>
          <p:cNvPr id="11268" name="Picture 4" descr="Huyendo de la crítica. 1874. Pere Borrell del Caso">
            <a:extLst>
              <a:ext uri="{FF2B5EF4-FFF2-40B4-BE49-F238E27FC236}">
                <a16:creationId xmlns:a16="http://schemas.microsoft.com/office/drawing/2014/main" id="{5B722D8D-3DE8-5656-0A9F-0C95564E7B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2720" y="2651427"/>
            <a:ext cx="2959874" cy="3699843"/>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959C2E8D-2FB1-F361-1AF1-1234A72F4B97}"/>
              </a:ext>
            </a:extLst>
          </p:cNvPr>
          <p:cNvSpPr txBox="1"/>
          <p:nvPr/>
        </p:nvSpPr>
        <p:spPr>
          <a:xfrm>
            <a:off x="7827141" y="6341015"/>
            <a:ext cx="3846699" cy="261610"/>
          </a:xfrm>
          <a:prstGeom prst="rect">
            <a:avLst/>
          </a:prstGeom>
          <a:noFill/>
        </p:spPr>
        <p:txBody>
          <a:bodyPr wrap="square">
            <a:spAutoFit/>
          </a:bodyPr>
          <a:lstStyle/>
          <a:p>
            <a:r>
              <a:rPr lang="es-CL" sz="1100" dirty="0"/>
              <a:t>Pere Borrell del Caso, Huyendo de la crítica. 1874</a:t>
            </a:r>
          </a:p>
        </p:txBody>
      </p:sp>
      <p:pic>
        <p:nvPicPr>
          <p:cNvPr id="7" name="Imagen 6">
            <a:extLst>
              <a:ext uri="{FF2B5EF4-FFF2-40B4-BE49-F238E27FC236}">
                <a16:creationId xmlns:a16="http://schemas.microsoft.com/office/drawing/2014/main" id="{AE2B26EF-CC46-B00A-DCEB-87AFDD890AB6}"/>
              </a:ext>
            </a:extLst>
          </p:cNvPr>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5820107">
            <a:off x="2031533" y="3309807"/>
            <a:ext cx="3457854" cy="3380329"/>
          </a:xfrm>
          <a:prstGeom prst="rect">
            <a:avLst/>
          </a:prstGeom>
        </p:spPr>
      </p:pic>
    </p:spTree>
    <p:extLst>
      <p:ext uri="{BB962C8B-B14F-4D97-AF65-F5344CB8AC3E}">
        <p14:creationId xmlns:p14="http://schemas.microsoft.com/office/powerpoint/2010/main" val="148047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1268"/>
                                        </p:tgtEl>
                                        <p:attrNameLst>
                                          <p:attrName>style.visibility</p:attrName>
                                        </p:attrNameLst>
                                      </p:cBhvr>
                                      <p:to>
                                        <p:strVal val="visible"/>
                                      </p:to>
                                    </p:set>
                                    <p:animEffect transition="in" filter="fade">
                                      <p:cBhvr>
                                        <p:cTn id="24"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B1DDD10E-743B-B497-CC6F-7B2A140DAA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4256" b="576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FA2404E8-A05C-07B7-6B84-6179418D5DE3}"/>
              </a:ext>
            </a:extLst>
          </p:cNvPr>
          <p:cNvSpPr txBox="1"/>
          <p:nvPr/>
        </p:nvSpPr>
        <p:spPr>
          <a:xfrm>
            <a:off x="3977089" y="6487386"/>
            <a:ext cx="8213387" cy="369332"/>
          </a:xfrm>
          <a:prstGeom prst="rect">
            <a:avLst/>
          </a:prstGeom>
          <a:solidFill>
            <a:schemeClr val="tx1">
              <a:alpha val="76000"/>
            </a:schemeClr>
          </a:solidFill>
        </p:spPr>
        <p:txBody>
          <a:bodyPr wrap="square">
            <a:spAutoFit/>
          </a:bodyPr>
          <a:lstStyle/>
          <a:p>
            <a:r>
              <a:rPr lang="es-MX" b="0" i="0" dirty="0">
                <a:solidFill>
                  <a:schemeClr val="bg1"/>
                </a:solidFill>
                <a:effectLst/>
              </a:rPr>
              <a:t>Andrea </a:t>
            </a:r>
            <a:r>
              <a:rPr lang="es-MX" b="0" i="0" dirty="0" err="1">
                <a:solidFill>
                  <a:schemeClr val="bg1"/>
                </a:solidFill>
                <a:effectLst/>
              </a:rPr>
              <a:t>Pozzo</a:t>
            </a:r>
            <a:r>
              <a:rPr lang="es-MX" b="0" i="0" dirty="0">
                <a:solidFill>
                  <a:schemeClr val="bg1"/>
                </a:solidFill>
                <a:effectLst/>
              </a:rPr>
              <a:t>, Perspectiva ilusionista de la cúpula de la Iglesia de San Ignacio(1685).</a:t>
            </a:r>
            <a:endParaRPr lang="es-CL" dirty="0">
              <a:solidFill>
                <a:schemeClr val="bg1"/>
              </a:solidFill>
            </a:endParaRPr>
          </a:p>
        </p:txBody>
      </p:sp>
    </p:spTree>
    <p:extLst>
      <p:ext uri="{BB962C8B-B14F-4D97-AF65-F5344CB8AC3E}">
        <p14:creationId xmlns:p14="http://schemas.microsoft.com/office/powerpoint/2010/main" val="1072053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D32C777-801A-185C-A93D-DEE5803FE667}"/>
              </a:ext>
            </a:extLst>
          </p:cNvPr>
          <p:cNvSpPr>
            <a:spLocks noGrp="1"/>
          </p:cNvSpPr>
          <p:nvPr>
            <p:ph type="title"/>
          </p:nvPr>
        </p:nvSpPr>
        <p:spPr>
          <a:xfrm>
            <a:off x="686834" y="1153572"/>
            <a:ext cx="3200400" cy="4461163"/>
          </a:xfrm>
        </p:spPr>
        <p:txBody>
          <a:bodyPr>
            <a:normAutofit/>
          </a:bodyPr>
          <a:lstStyle/>
          <a:p>
            <a:r>
              <a:rPr lang="es-MX" sz="3700">
                <a:solidFill>
                  <a:srgbClr val="FFFFFF"/>
                </a:solidFill>
              </a:rPr>
              <a:t>Tensiones y ambigüedades del arte barroco</a:t>
            </a:r>
            <a:endParaRPr lang="es-CL" sz="37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D63D1CC6-7D68-7813-F7DD-1CBECA3E4431}"/>
              </a:ext>
            </a:extLst>
          </p:cNvPr>
          <p:cNvSpPr>
            <a:spLocks noGrp="1"/>
          </p:cNvSpPr>
          <p:nvPr>
            <p:ph idx="1"/>
          </p:nvPr>
        </p:nvSpPr>
        <p:spPr>
          <a:xfrm>
            <a:off x="4447308" y="591344"/>
            <a:ext cx="6906491" cy="5585619"/>
          </a:xfrm>
        </p:spPr>
        <p:txBody>
          <a:bodyPr anchor="ctr">
            <a:normAutofit/>
          </a:bodyPr>
          <a:lstStyle/>
          <a:p>
            <a:pPr marL="0" indent="0">
              <a:buNone/>
            </a:pPr>
            <a:r>
              <a:rPr lang="es-MX" sz="2200"/>
              <a:t>Aunque el Barroco es una cultura dirigida, </a:t>
            </a:r>
            <a:r>
              <a:rPr lang="es-MX" sz="2200" b="1"/>
              <a:t>no es unívoca</a:t>
            </a:r>
            <a:r>
              <a:rPr lang="es-MX" sz="2200"/>
              <a:t>. El arte barroco refleja también el </a:t>
            </a:r>
            <a:r>
              <a:rPr lang="es-MX" sz="2200" b="1"/>
              <a:t>malestar de la época</a:t>
            </a:r>
            <a:r>
              <a:rPr lang="es-MX" sz="2200"/>
              <a:t>:</a:t>
            </a:r>
          </a:p>
          <a:p>
            <a:pPr>
              <a:buFont typeface="Arial" panose="020B0604020202020204" pitchFamily="34" charset="0"/>
              <a:buChar char="•"/>
            </a:pPr>
            <a:r>
              <a:rPr lang="es-MX" sz="2200" b="1"/>
              <a:t>Vanitas</a:t>
            </a:r>
            <a:r>
              <a:rPr lang="es-MX" sz="2200"/>
              <a:t> y temas de la fugacidad de la vida (memento </a:t>
            </a:r>
            <a:r>
              <a:rPr lang="es-MX" sz="2200" err="1"/>
              <a:t>mori</a:t>
            </a:r>
            <a:r>
              <a:rPr lang="es-MX" sz="2200"/>
              <a:t>) expresan un </a:t>
            </a:r>
            <a:r>
              <a:rPr lang="es-MX" sz="2200" b="1"/>
              <a:t>pesimismo existencial</a:t>
            </a:r>
            <a:r>
              <a:rPr lang="es-MX" sz="2200"/>
              <a:t>.</a:t>
            </a:r>
          </a:p>
          <a:p>
            <a:pPr>
              <a:buFont typeface="Arial" panose="020B0604020202020204" pitchFamily="34" charset="0"/>
              <a:buChar char="•"/>
            </a:pPr>
            <a:r>
              <a:rPr lang="es-MX" sz="2200"/>
              <a:t>Representaciones del martirio, la pasión, el éxtasis místico o lo grotesco muestran un mundo </a:t>
            </a:r>
            <a:r>
              <a:rPr lang="es-MX" sz="2200" b="1"/>
              <a:t>inestable</a:t>
            </a:r>
            <a:r>
              <a:rPr lang="es-MX" sz="2200"/>
              <a:t>, de valores tambaleantes.</a:t>
            </a:r>
          </a:p>
          <a:p>
            <a:r>
              <a:rPr lang="es-MX" sz="2200"/>
              <a:t>Crítica al poder: </a:t>
            </a:r>
            <a:r>
              <a:rPr lang="es-MX" sz="2200" b="0" i="0" u="none" strike="noStrike" baseline="0">
                <a:latin typeface="AGaramondPro-Regular"/>
              </a:rPr>
              <a:t>«Crecen los palacios, ciento en cada cerro,/ y al pobre del pueblo, </a:t>
            </a:r>
            <a:r>
              <a:rPr lang="es-CL" sz="2200" b="0" i="0" u="none" strike="noStrike" baseline="0">
                <a:latin typeface="AGaramondPro-Regular"/>
              </a:rPr>
              <a:t>castigo y encierro» Francisco de Quevedo, </a:t>
            </a:r>
            <a:r>
              <a:rPr lang="es-MX" sz="2200" b="0" i="0" u="none" strike="noStrike" baseline="0">
                <a:latin typeface="AGaramondPro-Regular"/>
              </a:rPr>
              <a:t>1639</a:t>
            </a:r>
            <a:endParaRPr lang="es-MX" sz="2200"/>
          </a:p>
          <a:p>
            <a:pPr>
              <a:buFont typeface="Arial" panose="020B0604020202020204" pitchFamily="34" charset="0"/>
              <a:buChar char="•"/>
            </a:pPr>
            <a:r>
              <a:rPr lang="es-MX" sz="2200"/>
              <a:t>En su afán de representar el mundo como espectáculo, el arte barroco </a:t>
            </a:r>
            <a:r>
              <a:rPr lang="es-MX" sz="2200" b="1"/>
              <a:t>revela su propia crisis</a:t>
            </a:r>
            <a:r>
              <a:rPr lang="es-MX" sz="2200"/>
              <a:t>: la imposibilidad de distinguir entre apariencia y realidad, entre lo sublime y lo vulgar.</a:t>
            </a:r>
          </a:p>
          <a:p>
            <a:pPr marL="0" indent="0">
              <a:buNone/>
            </a:pPr>
            <a:endParaRPr lang="es-CL" sz="2200"/>
          </a:p>
        </p:txBody>
      </p:sp>
    </p:spTree>
    <p:extLst>
      <p:ext uri="{BB962C8B-B14F-4D97-AF65-F5344CB8AC3E}">
        <p14:creationId xmlns:p14="http://schemas.microsoft.com/office/powerpoint/2010/main" val="2550371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2">
            <a:extLst>
              <a:ext uri="{FF2B5EF4-FFF2-40B4-BE49-F238E27FC236}">
                <a16:creationId xmlns:a16="http://schemas.microsoft.com/office/drawing/2014/main" id="{A8CCCB6D-5162-4AAE-A5E3-3AC55410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Rectangle 1034">
            <a:extLst>
              <a:ext uri="{FF2B5EF4-FFF2-40B4-BE49-F238E27FC236}">
                <a16:creationId xmlns:a16="http://schemas.microsoft.com/office/drawing/2014/main" id="{0BCD8C04-CC7B-40EF-82EB-E9821F79B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8E3E17E-FF96-2009-EA21-7DB635CE6272}"/>
              </a:ext>
            </a:extLst>
          </p:cNvPr>
          <p:cNvPicPr>
            <a:picLocks noChangeAspect="1" noChangeArrowheads="1"/>
          </p:cNvPicPr>
          <p:nvPr/>
        </p:nvPicPr>
        <p:blipFill>
          <a:blip r:embed="rId2">
            <a:alphaModFix amt="40000"/>
            <a:extLst>
              <a:ext uri="{28A0092B-C50C-407E-A947-70E740481C1C}">
                <a14:useLocalDpi xmlns:a14="http://schemas.microsoft.com/office/drawing/2010/main" val="0"/>
              </a:ext>
            </a:extLst>
          </a:blip>
          <a:srcRect t="14760" r="-1" b="22546"/>
          <a:stretch>
            <a:fillRect/>
          </a:stretch>
        </p:blipFill>
        <p:spPr bwMode="auto">
          <a:xfrm>
            <a:off x="-170" y="10"/>
            <a:ext cx="8450317"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30C3928-9688-DAB2-9DBD-E99ACCAB6A77}"/>
              </a:ext>
            </a:extLst>
          </p:cNvPr>
          <p:cNvSpPr>
            <a:spLocks noGrp="1"/>
          </p:cNvSpPr>
          <p:nvPr>
            <p:ph type="ctrTitle"/>
          </p:nvPr>
        </p:nvSpPr>
        <p:spPr>
          <a:xfrm>
            <a:off x="643468" y="643467"/>
            <a:ext cx="4620584" cy="4567137"/>
          </a:xfrm>
        </p:spPr>
        <p:txBody>
          <a:bodyPr>
            <a:normAutofit/>
          </a:bodyPr>
          <a:lstStyle/>
          <a:p>
            <a:pPr algn="l"/>
            <a:r>
              <a:rPr lang="es-CL" sz="4400">
                <a:solidFill>
                  <a:srgbClr val="FFFFFF"/>
                </a:solidFill>
              </a:rPr>
              <a:t>El ingenioso hidalgo Don Quijote de la Mancha</a:t>
            </a:r>
          </a:p>
        </p:txBody>
      </p:sp>
      <p:sp>
        <p:nvSpPr>
          <p:cNvPr id="3" name="Subtítulo 2">
            <a:extLst>
              <a:ext uri="{FF2B5EF4-FFF2-40B4-BE49-F238E27FC236}">
                <a16:creationId xmlns:a16="http://schemas.microsoft.com/office/drawing/2014/main" id="{A9C81736-D1E5-00D6-C620-A84A3B74B667}"/>
              </a:ext>
            </a:extLst>
          </p:cNvPr>
          <p:cNvSpPr>
            <a:spLocks noGrp="1"/>
          </p:cNvSpPr>
          <p:nvPr>
            <p:ph type="subTitle" idx="1"/>
          </p:nvPr>
        </p:nvSpPr>
        <p:spPr>
          <a:xfrm>
            <a:off x="643467" y="5277684"/>
            <a:ext cx="4620584" cy="775494"/>
          </a:xfrm>
        </p:spPr>
        <p:txBody>
          <a:bodyPr>
            <a:normAutofit/>
          </a:bodyPr>
          <a:lstStyle/>
          <a:p>
            <a:pPr algn="l"/>
            <a:endParaRPr lang="es-CL">
              <a:solidFill>
                <a:srgbClr val="FFFFFF"/>
              </a:solidFill>
            </a:endParaRPr>
          </a:p>
        </p:txBody>
      </p:sp>
      <p:pic>
        <p:nvPicPr>
          <p:cNvPr id="1028" name="Picture 4">
            <a:extLst>
              <a:ext uri="{FF2B5EF4-FFF2-40B4-BE49-F238E27FC236}">
                <a16:creationId xmlns:a16="http://schemas.microsoft.com/office/drawing/2014/main" id="{65C89E36-E2E3-A685-1D51-D83909929F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190" r="-2" b="23488"/>
          <a:stretch>
            <a:fillRect/>
          </a:stretch>
        </p:blipFill>
        <p:spPr bwMode="auto">
          <a:xfrm>
            <a:off x="6225997" y="-2458"/>
            <a:ext cx="5962785"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10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alpha val="56000"/>
          </a:schemeClr>
        </a:solidFill>
        <a:effectLst/>
      </p:bgPr>
    </p:bg>
    <p:spTree>
      <p:nvGrpSpPr>
        <p:cNvPr id="1" name=""/>
        <p:cNvGrpSpPr/>
        <p:nvPr/>
      </p:nvGrpSpPr>
      <p:grpSpPr>
        <a:xfrm>
          <a:off x="0" y="0"/>
          <a:ext cx="0" cy="0"/>
          <a:chOff x="0" y="0"/>
          <a:chExt cx="0" cy="0"/>
        </a:xfrm>
      </p:grpSpPr>
      <p:sp>
        <p:nvSpPr>
          <p:cNvPr id="22" name="21 Rectángulo"/>
          <p:cNvSpPr/>
          <p:nvPr/>
        </p:nvSpPr>
        <p:spPr>
          <a:xfrm>
            <a:off x="8499" y="369336"/>
            <a:ext cx="6142799" cy="6488664"/>
          </a:xfrm>
          <a:prstGeom prst="rect">
            <a:avLst/>
          </a:prstGeom>
          <a:solidFill>
            <a:srgbClr val="FFFF0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s-MX" sz="2400" b="1" dirty="0">
              <a:solidFill>
                <a:schemeClr val="tx1"/>
              </a:solidFill>
            </a:endParaRPr>
          </a:p>
        </p:txBody>
      </p:sp>
      <p:pic>
        <p:nvPicPr>
          <p:cNvPr id="33" name="Picture 7" descr="http://www.metaloplastica.com/uploadimg/full/0101.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rot="12322237">
            <a:off x="7943422" y="1104640"/>
            <a:ext cx="2254986" cy="1736340"/>
          </a:xfrm>
          <a:prstGeom prst="rect">
            <a:avLst/>
          </a:prstGeom>
          <a:noFill/>
        </p:spPr>
      </p:pic>
      <p:pic>
        <p:nvPicPr>
          <p:cNvPr id="22546" name="Picture 18"/>
          <p:cNvPicPr>
            <a:picLocks noChangeAspect="1" noChangeArrowheads="1"/>
          </p:cNvPicPr>
          <p:nvPr/>
        </p:nvPicPr>
        <p:blipFill>
          <a:blip r:embed="rId4" cstate="print">
            <a:clrChange>
              <a:clrFrom>
                <a:srgbClr val="FFFFFF"/>
              </a:clrFrom>
              <a:clrTo>
                <a:srgbClr val="FFFFFF">
                  <a:alpha val="0"/>
                </a:srgbClr>
              </a:clrTo>
            </a:clrChange>
          </a:blip>
          <a:srcRect b="2710"/>
          <a:stretch>
            <a:fillRect/>
          </a:stretch>
        </p:blipFill>
        <p:spPr bwMode="auto">
          <a:xfrm>
            <a:off x="7483670" y="1309800"/>
            <a:ext cx="2788795" cy="3384376"/>
          </a:xfrm>
          <a:prstGeom prst="rect">
            <a:avLst/>
          </a:prstGeom>
          <a:noFill/>
          <a:ln w="9525">
            <a:noFill/>
            <a:miter lim="800000"/>
            <a:headEnd/>
            <a:tailEnd/>
          </a:ln>
          <a:effectLst>
            <a:softEdge rad="63500"/>
          </a:effectLst>
        </p:spPr>
      </p:pic>
      <p:pic>
        <p:nvPicPr>
          <p:cNvPr id="7" name="Picture 17"/>
          <p:cNvPicPr>
            <a:picLocks noChangeAspect="1" noChangeArrowheads="1"/>
          </p:cNvPicPr>
          <p:nvPr/>
        </p:nvPicPr>
        <p:blipFill>
          <a:blip r:embed="rId5" cstate="print">
            <a:clrChange>
              <a:clrFrom>
                <a:srgbClr val="C3C3C3"/>
              </a:clrFrom>
              <a:clrTo>
                <a:srgbClr val="C3C3C3">
                  <a:alpha val="0"/>
                </a:srgbClr>
              </a:clrTo>
            </a:clrChange>
            <a:duotone>
              <a:prstClr val="black"/>
              <a:schemeClr val="accent5">
                <a:tint val="45000"/>
                <a:satMod val="400000"/>
              </a:schemeClr>
            </a:duotone>
          </a:blip>
          <a:srcRect b="16819"/>
          <a:stretch>
            <a:fillRect/>
          </a:stretch>
        </p:blipFill>
        <p:spPr bwMode="auto">
          <a:xfrm>
            <a:off x="2351585" y="1265179"/>
            <a:ext cx="2741761" cy="3429000"/>
          </a:xfrm>
          <a:prstGeom prst="rect">
            <a:avLst/>
          </a:prstGeom>
          <a:noFill/>
          <a:ln w="9525">
            <a:noFill/>
            <a:miter lim="800000"/>
            <a:headEnd/>
            <a:tailEnd/>
          </a:ln>
          <a:effectLst>
            <a:softEdge rad="63500"/>
          </a:effectLst>
        </p:spPr>
      </p:pic>
      <p:sp>
        <p:nvSpPr>
          <p:cNvPr id="8" name="7 CuadroTexto"/>
          <p:cNvSpPr txBox="1"/>
          <p:nvPr/>
        </p:nvSpPr>
        <p:spPr>
          <a:xfrm>
            <a:off x="1524000" y="4697668"/>
            <a:ext cx="4644008" cy="2185214"/>
          </a:xfrm>
          <a:prstGeom prst="rect">
            <a:avLst/>
          </a:prstGeom>
          <a:noFill/>
        </p:spPr>
        <p:txBody>
          <a:bodyPr wrap="square" rtlCol="0">
            <a:spAutoFit/>
          </a:bodyPr>
          <a:lstStyle/>
          <a:p>
            <a:pPr lvl="0" fontAlgn="base">
              <a:spcBef>
                <a:spcPct val="20000"/>
              </a:spcBef>
              <a:spcAft>
                <a:spcPct val="0"/>
              </a:spcAft>
              <a:buFontTx/>
              <a:buChar char="•"/>
            </a:pPr>
            <a:r>
              <a:rPr lang="es-ES" sz="2200" b="1" dirty="0">
                <a:latin typeface="Calibri" panose="020F0502020204030204" pitchFamily="34" charset="0"/>
                <a:ea typeface="Calibri" panose="020F0502020204030204" pitchFamily="34" charset="0"/>
                <a:cs typeface="Calibri" panose="020F0502020204030204" pitchFamily="34" charset="0"/>
              </a:rPr>
              <a:t> Géneros altos: </a:t>
            </a:r>
            <a:r>
              <a:rPr lang="es-ES" sz="2200" dirty="0">
                <a:latin typeface="Calibri" panose="020F0502020204030204" pitchFamily="34" charset="0"/>
                <a:ea typeface="Calibri" panose="020F0502020204030204" pitchFamily="34" charset="0"/>
                <a:cs typeface="Calibri" panose="020F0502020204030204" pitchFamily="34" charset="0"/>
              </a:rPr>
              <a:t>épica, tragedia, retórica, historia. </a:t>
            </a:r>
          </a:p>
          <a:p>
            <a:pPr lvl="0" fontAlgn="base">
              <a:spcBef>
                <a:spcPct val="20000"/>
              </a:spcBef>
              <a:spcAft>
                <a:spcPct val="0"/>
              </a:spcAft>
              <a:buFontTx/>
              <a:buChar char="•"/>
            </a:pPr>
            <a:r>
              <a:rPr lang="es-ES" sz="2200" dirty="0">
                <a:latin typeface="Calibri" panose="020F0502020204030204" pitchFamily="34" charset="0"/>
                <a:ea typeface="Calibri" panose="020F0502020204030204" pitchFamily="34" charset="0"/>
                <a:cs typeface="Calibri" panose="020F0502020204030204" pitchFamily="34" charset="0"/>
              </a:rPr>
              <a:t> </a:t>
            </a:r>
            <a:r>
              <a:rPr lang="es-ES_tradnl" sz="2200" b="1" dirty="0">
                <a:latin typeface="Calibri" panose="020F0502020204030204" pitchFamily="34" charset="0"/>
                <a:ea typeface="Calibri" panose="020F0502020204030204" pitchFamily="34" charset="0"/>
                <a:cs typeface="Calibri" panose="020F0502020204030204" pitchFamily="34" charset="0"/>
              </a:rPr>
              <a:t>Palabra de cemento: </a:t>
            </a:r>
            <a:r>
              <a:rPr lang="es-ES_tradnl" sz="2200" dirty="0">
                <a:latin typeface="Calibri" panose="020F0502020204030204" pitchFamily="34" charset="0"/>
                <a:ea typeface="Calibri" panose="020F0502020204030204" pitchFamily="34" charset="0"/>
                <a:cs typeface="Calibri" panose="020F0502020204030204" pitchFamily="34" charset="0"/>
              </a:rPr>
              <a:t>supone una adecuación absoluta a la realidad o al objeto.</a:t>
            </a:r>
            <a:endParaRPr lang="es-ES" sz="2200" dirty="0">
              <a:latin typeface="Calibri" panose="020F0502020204030204" pitchFamily="34" charset="0"/>
              <a:ea typeface="Calibri" panose="020F0502020204030204" pitchFamily="34" charset="0"/>
              <a:cs typeface="Calibri" panose="020F0502020204030204" pitchFamily="34" charset="0"/>
            </a:endParaRPr>
          </a:p>
          <a:p>
            <a:pPr lvl="0" fontAlgn="base">
              <a:spcBef>
                <a:spcPct val="20000"/>
              </a:spcBef>
              <a:spcAft>
                <a:spcPct val="0"/>
              </a:spcAft>
              <a:buFontTx/>
              <a:buChar char="•"/>
            </a:pPr>
            <a:endParaRPr lang="es-ES" dirty="0">
              <a:solidFill>
                <a:schemeClr val="bg1"/>
              </a:solidFill>
              <a:latin typeface="Arial" charset="0"/>
              <a:cs typeface="Arial" charset="0"/>
            </a:endParaRPr>
          </a:p>
        </p:txBody>
      </p:sp>
      <p:sp>
        <p:nvSpPr>
          <p:cNvPr id="9" name="8 CuadroTexto"/>
          <p:cNvSpPr txBox="1"/>
          <p:nvPr/>
        </p:nvSpPr>
        <p:spPr>
          <a:xfrm>
            <a:off x="6769223" y="4724603"/>
            <a:ext cx="4355976" cy="2129814"/>
          </a:xfrm>
          <a:prstGeom prst="rect">
            <a:avLst/>
          </a:prstGeom>
          <a:noFill/>
        </p:spPr>
        <p:txBody>
          <a:bodyPr wrap="square" rtlCol="0">
            <a:spAutoFit/>
          </a:bodyPr>
          <a:lstStyle/>
          <a:p>
            <a:pPr lvl="0" fontAlgn="base">
              <a:spcBef>
                <a:spcPct val="20000"/>
              </a:spcBef>
              <a:spcAft>
                <a:spcPct val="0"/>
              </a:spcAft>
              <a:buFontTx/>
              <a:buChar char="•"/>
            </a:pPr>
            <a:r>
              <a:rPr lang="es-ES" sz="2200" b="1" dirty="0">
                <a:latin typeface="Calibri" panose="020F0502020204030204" pitchFamily="34" charset="0"/>
                <a:ea typeface="Calibri" panose="020F0502020204030204" pitchFamily="34" charset="0"/>
                <a:cs typeface="Calibri" panose="020F0502020204030204" pitchFamily="34" charset="0"/>
              </a:rPr>
              <a:t>Parodia</a:t>
            </a:r>
            <a:r>
              <a:rPr lang="es-ES" sz="2200" dirty="0">
                <a:latin typeface="Calibri" panose="020F0502020204030204" pitchFamily="34" charset="0"/>
                <a:ea typeface="Calibri" panose="020F0502020204030204" pitchFamily="34" charset="0"/>
                <a:cs typeface="Calibri" panose="020F0502020204030204" pitchFamily="34" charset="0"/>
              </a:rPr>
              <a:t>: Representación de la palabra ajena.</a:t>
            </a:r>
          </a:p>
          <a:p>
            <a:pPr lvl="0" fontAlgn="base">
              <a:spcBef>
                <a:spcPct val="20000"/>
              </a:spcBef>
              <a:spcAft>
                <a:spcPct val="0"/>
              </a:spcAft>
              <a:buFontTx/>
              <a:buChar char="•"/>
            </a:pPr>
            <a:r>
              <a:rPr lang="en-GB" sz="2200" dirty="0">
                <a:latin typeface="Calibri" panose="020F0502020204030204" pitchFamily="34" charset="0"/>
                <a:ea typeface="Calibri" panose="020F0502020204030204" pitchFamily="34" charset="0"/>
                <a:cs typeface="Calibri" panose="020F0502020204030204" pitchFamily="34" charset="0"/>
              </a:rPr>
              <a:t> </a:t>
            </a:r>
            <a:r>
              <a:rPr lang="en-GB" sz="2200" dirty="0" err="1">
                <a:latin typeface="Calibri" panose="020F0502020204030204" pitchFamily="34" charset="0"/>
                <a:ea typeface="Calibri" panose="020F0502020204030204" pitchFamily="34" charset="0"/>
                <a:cs typeface="Calibri" panose="020F0502020204030204" pitchFamily="34" charset="0"/>
              </a:rPr>
              <a:t>Ridiculización</a:t>
            </a:r>
            <a:r>
              <a:rPr lang="en-GB" sz="2200" dirty="0">
                <a:latin typeface="Calibri" panose="020F0502020204030204" pitchFamily="34" charset="0"/>
                <a:ea typeface="Calibri" panose="020F0502020204030204" pitchFamily="34" charset="0"/>
                <a:cs typeface="Calibri" panose="020F0502020204030204" pitchFamily="34" charset="0"/>
              </a:rPr>
              <a:t> de la </a:t>
            </a:r>
            <a:r>
              <a:rPr lang="en-GB" sz="2200" dirty="0" err="1">
                <a:latin typeface="Calibri" panose="020F0502020204030204" pitchFamily="34" charset="0"/>
                <a:ea typeface="Calibri" panose="020F0502020204030204" pitchFamily="34" charset="0"/>
                <a:cs typeface="Calibri" panose="020F0502020204030204" pitchFamily="34" charset="0"/>
              </a:rPr>
              <a:t>palabra</a:t>
            </a:r>
            <a:r>
              <a:rPr lang="en-GB" sz="2200" dirty="0">
                <a:latin typeface="Calibri" panose="020F0502020204030204" pitchFamily="34" charset="0"/>
                <a:ea typeface="Calibri" panose="020F0502020204030204" pitchFamily="34" charset="0"/>
                <a:cs typeface="Calibri" panose="020F0502020204030204" pitchFamily="34" charset="0"/>
              </a:rPr>
              <a:t> </a:t>
            </a:r>
            <a:r>
              <a:rPr lang="en-GB" sz="2200" dirty="0" err="1">
                <a:latin typeface="Calibri" panose="020F0502020204030204" pitchFamily="34" charset="0"/>
                <a:ea typeface="Calibri" panose="020F0502020204030204" pitchFamily="34" charset="0"/>
                <a:cs typeface="Calibri" panose="020F0502020204030204" pitchFamily="34" charset="0"/>
              </a:rPr>
              <a:t>seria</a:t>
            </a:r>
            <a:r>
              <a:rPr lang="en-GB" sz="2200" dirty="0">
                <a:latin typeface="Calibri" panose="020F0502020204030204" pitchFamily="34" charset="0"/>
                <a:ea typeface="Calibri" panose="020F0502020204030204" pitchFamily="34" charset="0"/>
                <a:cs typeface="Calibri" panose="020F0502020204030204" pitchFamily="34" charset="0"/>
              </a:rPr>
              <a:t> </a:t>
            </a:r>
            <a:r>
              <a:rPr lang="en-GB" sz="2200" dirty="0" err="1">
                <a:latin typeface="Calibri" panose="020F0502020204030204" pitchFamily="34" charset="0"/>
                <a:ea typeface="Calibri" panose="020F0502020204030204" pitchFamily="34" charset="0"/>
                <a:cs typeface="Calibri" panose="020F0502020204030204" pitchFamily="34" charset="0"/>
              </a:rPr>
              <a:t>directa</a:t>
            </a:r>
            <a:r>
              <a:rPr lang="en-GB" sz="2200" dirty="0">
                <a:latin typeface="Calibri" panose="020F0502020204030204" pitchFamily="34" charset="0"/>
                <a:ea typeface="Calibri" panose="020F0502020204030204" pitchFamily="34" charset="0"/>
                <a:cs typeface="Calibri" panose="020F0502020204030204" pitchFamily="34" charset="0"/>
              </a:rPr>
              <a:t> en </a:t>
            </a:r>
            <a:r>
              <a:rPr lang="en-GB" sz="2200" dirty="0" err="1">
                <a:latin typeface="Calibri" panose="020F0502020204030204" pitchFamily="34" charset="0"/>
                <a:ea typeface="Calibri" panose="020F0502020204030204" pitchFamily="34" charset="0"/>
                <a:cs typeface="Calibri" panose="020F0502020204030204" pitchFamily="34" charset="0"/>
              </a:rPr>
              <a:t>todas</a:t>
            </a:r>
            <a:r>
              <a:rPr lang="en-GB" sz="2200" dirty="0">
                <a:latin typeface="Calibri" panose="020F0502020204030204" pitchFamily="34" charset="0"/>
                <a:ea typeface="Calibri" panose="020F0502020204030204" pitchFamily="34" charset="0"/>
                <a:cs typeface="Calibri" panose="020F0502020204030204" pitchFamily="34" charset="0"/>
              </a:rPr>
              <a:t> </a:t>
            </a:r>
            <a:r>
              <a:rPr lang="en-GB" sz="2200" dirty="0" err="1">
                <a:latin typeface="Calibri" panose="020F0502020204030204" pitchFamily="34" charset="0"/>
                <a:ea typeface="Calibri" panose="020F0502020204030204" pitchFamily="34" charset="0"/>
                <a:cs typeface="Calibri" panose="020F0502020204030204" pitchFamily="34" charset="0"/>
              </a:rPr>
              <a:t>sus</a:t>
            </a:r>
            <a:r>
              <a:rPr lang="en-GB" sz="2200" dirty="0">
                <a:latin typeface="Calibri" panose="020F0502020204030204" pitchFamily="34" charset="0"/>
                <a:ea typeface="Calibri" panose="020F0502020204030204" pitchFamily="34" charset="0"/>
                <a:cs typeface="Calibri" panose="020F0502020204030204" pitchFamily="34" charset="0"/>
              </a:rPr>
              <a:t> </a:t>
            </a:r>
            <a:r>
              <a:rPr lang="en-GB" sz="2200" dirty="0" err="1">
                <a:latin typeface="Calibri" panose="020F0502020204030204" pitchFamily="34" charset="0"/>
                <a:ea typeface="Calibri" panose="020F0502020204030204" pitchFamily="34" charset="0"/>
                <a:cs typeface="Calibri" panose="020F0502020204030204" pitchFamily="34" charset="0"/>
              </a:rPr>
              <a:t>posibilidades</a:t>
            </a:r>
            <a:r>
              <a:rPr lang="en-GB" sz="2200" dirty="0">
                <a:latin typeface="Calibri" panose="020F0502020204030204" pitchFamily="34" charset="0"/>
                <a:ea typeface="Calibri" panose="020F0502020204030204" pitchFamily="34" charset="0"/>
                <a:cs typeface="Calibri" panose="020F0502020204030204" pitchFamily="34" charset="0"/>
              </a:rPr>
              <a:t> </a:t>
            </a:r>
            <a:r>
              <a:rPr lang="en-GB" sz="2200" dirty="0" err="1">
                <a:latin typeface="Calibri" panose="020F0502020204030204" pitchFamily="34" charset="0"/>
                <a:ea typeface="Calibri" panose="020F0502020204030204" pitchFamily="34" charset="0"/>
                <a:cs typeface="Calibri" panose="020F0502020204030204" pitchFamily="34" charset="0"/>
              </a:rPr>
              <a:t>genéricas</a:t>
            </a:r>
            <a:r>
              <a:rPr lang="en-GB" sz="2200" dirty="0">
                <a:latin typeface="Calibri" panose="020F0502020204030204" pitchFamily="34" charset="0"/>
                <a:ea typeface="Calibri" panose="020F0502020204030204" pitchFamily="34" charset="0"/>
                <a:cs typeface="Calibri" panose="020F0502020204030204" pitchFamily="34" charset="0"/>
              </a:rPr>
              <a:t>.</a:t>
            </a:r>
          </a:p>
          <a:p>
            <a:endParaRPr lang="es-MX" dirty="0"/>
          </a:p>
        </p:txBody>
      </p:sp>
      <p:sp>
        <p:nvSpPr>
          <p:cNvPr id="10" name="Text Box 35"/>
          <p:cNvSpPr txBox="1">
            <a:spLocks noChangeArrowheads="1"/>
          </p:cNvSpPr>
          <p:nvPr/>
        </p:nvSpPr>
        <p:spPr bwMode="auto">
          <a:xfrm>
            <a:off x="8499" y="4634484"/>
            <a:ext cx="12333248" cy="2277547"/>
          </a:xfrm>
          <a:prstGeom prst="rect">
            <a:avLst/>
          </a:prstGeom>
          <a:solidFill>
            <a:schemeClr val="dk1"/>
          </a:solidFill>
          <a:ln w="9525">
            <a:noFill/>
            <a:miter lim="800000"/>
            <a:headEnd/>
            <a:tailEnd/>
          </a:ln>
        </p:spPr>
        <p:txBody>
          <a:bodyPr wrap="square">
            <a:spAutoFit/>
          </a:bodyPr>
          <a:lstStyle/>
          <a:p>
            <a:pPr algn="ctr">
              <a:spcBef>
                <a:spcPct val="50000"/>
              </a:spcBef>
            </a:pPr>
            <a:r>
              <a:rPr lang="es-ES" sz="2200" dirty="0">
                <a:solidFill>
                  <a:srgbClr val="FFCC00"/>
                </a:solidFill>
                <a:latin typeface="Calibri" panose="020F0502020204030204" pitchFamily="34" charset="0"/>
                <a:ea typeface="Calibri" panose="020F0502020204030204" pitchFamily="34" charset="0"/>
                <a:cs typeface="Calibri" panose="020F0502020204030204" pitchFamily="34" charset="0"/>
              </a:rPr>
              <a:t>La creación paródica introduce el permanente correctivo de la risa y de la crítica en la seriedad unilateral</a:t>
            </a:r>
            <a:r>
              <a:rPr lang="es-ES" sz="2200" dirty="0">
                <a:latin typeface="Calibri" panose="020F0502020204030204" pitchFamily="34" charset="0"/>
                <a:ea typeface="Calibri" panose="020F0502020204030204" pitchFamily="34" charset="0"/>
                <a:cs typeface="Calibri" panose="020F0502020204030204" pitchFamily="34" charset="0"/>
              </a:rPr>
              <a:t> </a:t>
            </a:r>
            <a:r>
              <a:rPr lang="es-ES" sz="2200" dirty="0">
                <a:solidFill>
                  <a:srgbClr val="FFCC00"/>
                </a:solidFill>
                <a:latin typeface="Calibri" panose="020F0502020204030204" pitchFamily="34" charset="0"/>
                <a:ea typeface="Calibri" panose="020F0502020204030204" pitchFamily="34" charset="0"/>
                <a:cs typeface="Calibri" panose="020F0502020204030204" pitchFamily="34" charset="0"/>
              </a:rPr>
              <a:t>de la elevada palabra</a:t>
            </a:r>
            <a:r>
              <a:rPr lang="es-ES" sz="2200" dirty="0">
                <a:latin typeface="Calibri" panose="020F0502020204030204" pitchFamily="34" charset="0"/>
                <a:ea typeface="Calibri" panose="020F0502020204030204" pitchFamily="34" charset="0"/>
                <a:cs typeface="Calibri" panose="020F0502020204030204" pitchFamily="34" charset="0"/>
              </a:rPr>
              <a:t> </a:t>
            </a:r>
            <a:r>
              <a:rPr lang="es-ES" sz="2200" dirty="0">
                <a:solidFill>
                  <a:srgbClr val="FFCC00"/>
                </a:solidFill>
                <a:latin typeface="Calibri" panose="020F0502020204030204" pitchFamily="34" charset="0"/>
                <a:ea typeface="Calibri" panose="020F0502020204030204" pitchFamily="34" charset="0"/>
                <a:cs typeface="Calibri" panose="020F0502020204030204" pitchFamily="34" charset="0"/>
              </a:rPr>
              <a:t>directa; </a:t>
            </a:r>
            <a:r>
              <a:rPr lang="es-ES" sz="2200" dirty="0">
                <a:solidFill>
                  <a:schemeClr val="bg1"/>
                </a:solidFill>
                <a:latin typeface="Calibri" panose="020F0502020204030204" pitchFamily="34" charset="0"/>
                <a:ea typeface="Calibri" panose="020F0502020204030204" pitchFamily="34" charset="0"/>
                <a:cs typeface="Calibri" panose="020F0502020204030204" pitchFamily="34" charset="0"/>
              </a:rPr>
              <a:t>el correctivo de la realidad, que siempre es más rica, más sustancial y,  lo que es básico, tan contradictoria y plurilingüe que puede abarcar al género elevado y directo.</a:t>
            </a:r>
            <a:r>
              <a:rPr lang="es-ES" sz="2200" dirty="0">
                <a:solidFill>
                  <a:srgbClr val="FFCC00"/>
                </a:solidFill>
                <a:latin typeface="Calibri" panose="020F0502020204030204" pitchFamily="34" charset="0"/>
                <a:ea typeface="Calibri" panose="020F0502020204030204" pitchFamily="34" charset="0"/>
                <a:cs typeface="Calibri" panose="020F0502020204030204" pitchFamily="34" charset="0"/>
              </a:rPr>
              <a:t> Los géneros altos son </a:t>
            </a:r>
            <a:r>
              <a:rPr lang="es-ES" sz="2200" dirty="0" err="1">
                <a:solidFill>
                  <a:srgbClr val="FFCC00"/>
                </a:solidFill>
                <a:latin typeface="Calibri" panose="020F0502020204030204" pitchFamily="34" charset="0"/>
                <a:ea typeface="Calibri" panose="020F0502020204030204" pitchFamily="34" charset="0"/>
                <a:cs typeface="Calibri" panose="020F0502020204030204" pitchFamily="34" charset="0"/>
              </a:rPr>
              <a:t>monotonales</a:t>
            </a:r>
            <a:r>
              <a:rPr lang="es-ES" sz="2200" dirty="0">
                <a:solidFill>
                  <a:srgbClr val="FFCC00"/>
                </a:solidFill>
                <a:latin typeface="Calibri" panose="020F0502020204030204" pitchFamily="34" charset="0"/>
                <a:ea typeface="Calibri" panose="020F0502020204030204" pitchFamily="34" charset="0"/>
                <a:cs typeface="Calibri" panose="020F0502020204030204" pitchFamily="34" charset="0"/>
              </a:rPr>
              <a:t> </a:t>
            </a:r>
          </a:p>
          <a:p>
            <a:pPr algn="r">
              <a:spcBef>
                <a:spcPct val="50000"/>
              </a:spcBef>
            </a:pPr>
            <a:r>
              <a:rPr lang="es-ES" dirty="0" err="1">
                <a:solidFill>
                  <a:srgbClr val="FFCC00"/>
                </a:solidFill>
                <a:latin typeface="Calibri" panose="020F0502020204030204" pitchFamily="34" charset="0"/>
                <a:ea typeface="Calibri" panose="020F0502020204030204" pitchFamily="34" charset="0"/>
                <a:cs typeface="Calibri" panose="020F0502020204030204" pitchFamily="34" charset="0"/>
              </a:rPr>
              <a:t>Bajtin</a:t>
            </a:r>
            <a:endParaRPr lang="es-ES" dirty="0">
              <a:solidFill>
                <a:srgbClr val="FFCC00"/>
              </a:solidFill>
              <a:latin typeface="Calibri" panose="020F0502020204030204" pitchFamily="34" charset="0"/>
              <a:ea typeface="Calibri" panose="020F0502020204030204" pitchFamily="34" charset="0"/>
              <a:cs typeface="Calibri" panose="020F0502020204030204" pitchFamily="34" charset="0"/>
            </a:endParaRPr>
          </a:p>
          <a:p>
            <a:pPr algn="r">
              <a:spcBef>
                <a:spcPct val="50000"/>
              </a:spcBef>
            </a:pPr>
            <a:endParaRPr lang="es-ES" dirty="0">
              <a:solidFill>
                <a:srgbClr val="FFCC00"/>
              </a:solidFill>
            </a:endParaRPr>
          </a:p>
        </p:txBody>
      </p:sp>
      <p:sp>
        <p:nvSpPr>
          <p:cNvPr id="11" name="10 CuadroTexto"/>
          <p:cNvSpPr txBox="1"/>
          <p:nvPr/>
        </p:nvSpPr>
        <p:spPr>
          <a:xfrm>
            <a:off x="1513114" y="742122"/>
            <a:ext cx="4644008" cy="769441"/>
          </a:xfrm>
          <a:prstGeom prst="rect">
            <a:avLst/>
          </a:prstGeom>
          <a:noFill/>
        </p:spPr>
        <p:txBody>
          <a:bodyPr wrap="square" rtlCol="0">
            <a:spAutoFit/>
          </a:bodyPr>
          <a:lstStyle/>
          <a:p>
            <a:pPr algn="ctr"/>
            <a:r>
              <a:rPr lang="es-MX" sz="2200" b="1" spc="600" dirty="0">
                <a:latin typeface="Calibri" panose="020F0502020204030204" pitchFamily="34" charset="0"/>
                <a:ea typeface="Calibri" panose="020F0502020204030204" pitchFamily="34" charset="0"/>
                <a:cs typeface="Calibri" panose="020F0502020204030204" pitchFamily="34" charset="0"/>
              </a:rPr>
              <a:t>PALABRA  ELEVADA DIRECTA</a:t>
            </a:r>
          </a:p>
        </p:txBody>
      </p:sp>
      <p:sp>
        <p:nvSpPr>
          <p:cNvPr id="12" name="11 CuadroTexto"/>
          <p:cNvSpPr txBox="1"/>
          <p:nvPr/>
        </p:nvSpPr>
        <p:spPr>
          <a:xfrm>
            <a:off x="7309319" y="687693"/>
            <a:ext cx="4104456" cy="430887"/>
          </a:xfrm>
          <a:prstGeom prst="rect">
            <a:avLst/>
          </a:prstGeom>
          <a:noFill/>
        </p:spPr>
        <p:txBody>
          <a:bodyPr wrap="square" rtlCol="0">
            <a:spAutoFit/>
          </a:bodyPr>
          <a:lstStyle/>
          <a:p>
            <a:pPr algn="ctr"/>
            <a:r>
              <a:rPr lang="es-MX" sz="2200" b="1" spc="600" dirty="0">
                <a:latin typeface="Calibri" panose="020F0502020204030204" pitchFamily="34" charset="0"/>
                <a:ea typeface="Calibri" panose="020F0502020204030204" pitchFamily="34" charset="0"/>
                <a:cs typeface="Calibri" panose="020F0502020204030204" pitchFamily="34" charset="0"/>
              </a:rPr>
              <a:t>PALABRA PARÓDICA</a:t>
            </a:r>
          </a:p>
        </p:txBody>
      </p:sp>
      <p:sp>
        <p:nvSpPr>
          <p:cNvPr id="2" name="Rectángulo 1">
            <a:extLst>
              <a:ext uri="{FF2B5EF4-FFF2-40B4-BE49-F238E27FC236}">
                <a16:creationId xmlns:a16="http://schemas.microsoft.com/office/drawing/2014/main" id="{FB4B1ECB-8FF5-A11B-F064-8D719239784F}"/>
              </a:ext>
            </a:extLst>
          </p:cNvPr>
          <p:cNvSpPr/>
          <p:nvPr/>
        </p:nvSpPr>
        <p:spPr>
          <a:xfrm>
            <a:off x="0" y="0"/>
            <a:ext cx="12192000" cy="470405"/>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s-CL" sz="2000" b="1" spc="300" dirty="0">
                <a:solidFill>
                  <a:schemeClr val="bg1"/>
                </a:solidFill>
                <a:latin typeface="Calibri" panose="020F0502020204030204" pitchFamily="34" charset="0"/>
                <a:ea typeface="Calibri" panose="020F0502020204030204" pitchFamily="34" charset="0"/>
                <a:cs typeface="Calibri" panose="020F0502020204030204" pitchFamily="34" charset="0"/>
              </a:rPr>
              <a:t>LA PARODIA, SEGÚN MIJAIL BAJTIN</a:t>
            </a:r>
            <a:endParaRPr lang="es-CL" b="1" spc="3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5D0227ED-951A-2990-7D59-457F034B38AE}"/>
              </a:ext>
            </a:extLst>
          </p:cNvPr>
          <p:cNvSpPr>
            <a:spLocks noGrp="1"/>
          </p:cNvSpPr>
          <p:nvPr>
            <p:ph type="title"/>
          </p:nvPr>
        </p:nvSpPr>
        <p:spPr>
          <a:xfrm>
            <a:off x="837189" y="486446"/>
            <a:ext cx="4707671" cy="1225650"/>
          </a:xfrm>
        </p:spPr>
        <p:txBody>
          <a:bodyPr anchor="b">
            <a:normAutofit fontScale="90000"/>
          </a:bodyPr>
          <a:lstStyle/>
          <a:p>
            <a:pPr algn="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“La obra maestra de Miguel de Cervantes Saavedra ha perdurado porque se centra en el principal atractivo de la literatura: convertirse en otro, abandonar un yo habitualmente en conflicto para asumir otro más cercano a los propios deseos y aspiraciones.”</a:t>
            </a:r>
            <a:b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br>
            <a:b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Roberto González Echeverría</a:t>
            </a:r>
            <a:endParaRPr lang="es-CL"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057" name="Straight Connector 205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B9FB677-B8BF-EA04-69F3-F616619C9B54}"/>
              </a:ext>
            </a:extLst>
          </p:cNvPr>
          <p:cNvSpPr>
            <a:spLocks noGrp="1"/>
          </p:cNvSpPr>
          <p:nvPr>
            <p:ph idx="1"/>
          </p:nvPr>
        </p:nvSpPr>
        <p:spPr>
          <a:xfrm>
            <a:off x="897769" y="1909192"/>
            <a:ext cx="4586513" cy="3647710"/>
          </a:xfrm>
        </p:spPr>
        <p:txBody>
          <a:bodyPr>
            <a:normAutofit/>
          </a:bodyPr>
          <a:lstStyle/>
          <a:p>
            <a:r>
              <a:rPr lang="es-CL" sz="2000" dirty="0">
                <a:solidFill>
                  <a:schemeClr val="bg1"/>
                </a:solidFill>
              </a:rPr>
              <a:t>El Quijote es dos novelas</a:t>
            </a:r>
          </a:p>
          <a:p>
            <a:pPr lvl="1"/>
            <a:r>
              <a:rPr lang="es-CL" sz="1600" dirty="0">
                <a:solidFill>
                  <a:schemeClr val="bg1"/>
                </a:solidFill>
              </a:rPr>
              <a:t>Parte 1 (1605) Parte 2 (1615)</a:t>
            </a:r>
          </a:p>
          <a:p>
            <a:r>
              <a:rPr lang="es-CL" sz="2000" dirty="0">
                <a:solidFill>
                  <a:schemeClr val="bg1"/>
                </a:solidFill>
              </a:rPr>
              <a:t>Primera novela moderna</a:t>
            </a:r>
          </a:p>
          <a:p>
            <a:pPr lvl="1" algn="just"/>
            <a:r>
              <a:rPr lang="es-CL" sz="1600" dirty="0">
                <a:solidFill>
                  <a:schemeClr val="bg1"/>
                </a:solidFill>
              </a:rPr>
              <a:t>Géneros literarios en tiempos de Cervantes: romances cortesanos, romances pastorales, novelas picarescas, y breves </a:t>
            </a:r>
            <a:r>
              <a:rPr lang="es-CL" sz="1600" i="1" dirty="0" err="1">
                <a:solidFill>
                  <a:schemeClr val="bg1"/>
                </a:solidFill>
              </a:rPr>
              <a:t>nouvelles</a:t>
            </a:r>
            <a:endParaRPr lang="es-CL" sz="1600" i="1" dirty="0">
              <a:solidFill>
                <a:schemeClr val="bg1"/>
              </a:solidFill>
            </a:endParaRPr>
          </a:p>
          <a:p>
            <a:pPr lvl="1" algn="just"/>
            <a:r>
              <a:rPr lang="es-CL" sz="1600" i="1" dirty="0">
                <a:solidFill>
                  <a:schemeClr val="bg1"/>
                </a:solidFill>
              </a:rPr>
              <a:t>“La novela es la épica de un mundo que ha sido abandonado por Dios”  (Georg Lukács)</a:t>
            </a:r>
          </a:p>
          <a:p>
            <a:pPr algn="just"/>
            <a:r>
              <a:rPr lang="es-CL" sz="2000" dirty="0">
                <a:solidFill>
                  <a:schemeClr val="bg1"/>
                </a:solidFill>
              </a:rPr>
              <a:t>Originalidad e invención: claves de la novela moderna</a:t>
            </a:r>
          </a:p>
        </p:txBody>
      </p:sp>
      <p:cxnSp>
        <p:nvCxnSpPr>
          <p:cNvPr id="2059" name="Straight Connector 205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FA7CE420-AE5F-EA06-2530-F1B1E50BC4C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5453" y="0"/>
            <a:ext cx="43719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582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1A3B2FD3-F91A-F1E2-6956-278C63DC8C39}"/>
              </a:ext>
            </a:extLst>
          </p:cNvPr>
          <p:cNvSpPr>
            <a:spLocks noGrp="1"/>
          </p:cNvSpPr>
          <p:nvPr>
            <p:ph type="title"/>
          </p:nvPr>
        </p:nvSpPr>
        <p:spPr>
          <a:xfrm>
            <a:off x="838200" y="448721"/>
            <a:ext cx="4707671" cy="1225650"/>
          </a:xfrm>
        </p:spPr>
        <p:txBody>
          <a:bodyPr anchor="b">
            <a:normAutofit/>
          </a:bodyPr>
          <a:lstStyle/>
          <a:p>
            <a:r>
              <a:rPr lang="es-CL" sz="3800" dirty="0">
                <a:solidFill>
                  <a:schemeClr val="bg1"/>
                </a:solidFill>
              </a:rPr>
              <a:t>Grandes temas de El Quijote (parte 1)</a:t>
            </a:r>
          </a:p>
        </p:txBody>
      </p:sp>
      <p:cxnSp>
        <p:nvCxnSpPr>
          <p:cNvPr id="3081" name="Straight Connector 308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1B30741-0CF2-E16A-DECB-7013E359C6FD}"/>
              </a:ext>
            </a:extLst>
          </p:cNvPr>
          <p:cNvSpPr>
            <a:spLocks noGrp="1"/>
          </p:cNvSpPr>
          <p:nvPr>
            <p:ph idx="1"/>
          </p:nvPr>
        </p:nvSpPr>
        <p:spPr>
          <a:xfrm>
            <a:off x="897769" y="1909192"/>
            <a:ext cx="4586513" cy="3647710"/>
          </a:xfrm>
        </p:spPr>
        <p:txBody>
          <a:bodyPr>
            <a:normAutofit lnSpcReduction="10000"/>
          </a:bodyPr>
          <a:lstStyle/>
          <a:p>
            <a:pPr marL="457200" indent="-457200">
              <a:buFont typeface="+mj-lt"/>
              <a:buAutoNum type="arabicPeriod"/>
            </a:pPr>
            <a:r>
              <a:rPr lang="es-CL" sz="2000" dirty="0">
                <a:solidFill>
                  <a:schemeClr val="bg1"/>
                </a:solidFill>
              </a:rPr>
              <a:t>Ambigüedad y perspectivismo: </a:t>
            </a:r>
          </a:p>
          <a:p>
            <a:pPr lvl="1"/>
            <a:r>
              <a:rPr lang="es-CL" sz="1600" dirty="0">
                <a:solidFill>
                  <a:schemeClr val="bg1"/>
                </a:solidFill>
              </a:rPr>
              <a:t>La interpretación de la realidad depende del individuo y su contexto</a:t>
            </a:r>
          </a:p>
          <a:p>
            <a:pPr lvl="1"/>
            <a:r>
              <a:rPr lang="es-CL" sz="1600" dirty="0">
                <a:solidFill>
                  <a:schemeClr val="bg1"/>
                </a:solidFill>
              </a:rPr>
              <a:t>La duda como condición moderna</a:t>
            </a:r>
          </a:p>
          <a:p>
            <a:pPr lvl="1"/>
            <a:r>
              <a:rPr lang="es-CL" sz="1600" dirty="0">
                <a:solidFill>
                  <a:schemeClr val="bg1"/>
                </a:solidFill>
              </a:rPr>
              <a:t>La confianza en el individuo del Renacimiento y el universo ordenado del medievo han desaparecido. </a:t>
            </a:r>
          </a:p>
          <a:p>
            <a:pPr lvl="1"/>
            <a:r>
              <a:rPr lang="es-CL" sz="1600" dirty="0">
                <a:solidFill>
                  <a:schemeClr val="bg1"/>
                </a:solidFill>
              </a:rPr>
              <a:t>Cisma de la Iglesia católica</a:t>
            </a:r>
          </a:p>
          <a:p>
            <a:pPr lvl="1"/>
            <a:r>
              <a:rPr lang="es-CL" sz="1600" dirty="0">
                <a:solidFill>
                  <a:schemeClr val="bg1"/>
                </a:solidFill>
              </a:rPr>
              <a:t>Duda sobre quién se es (duda ontológica), que impulsa la auto invención</a:t>
            </a:r>
          </a:p>
          <a:p>
            <a:pPr marL="457200" indent="-457200">
              <a:buFont typeface="+mj-lt"/>
              <a:buAutoNum type="arabicPeriod"/>
            </a:pPr>
            <a:r>
              <a:rPr lang="es-CL" sz="2000" dirty="0">
                <a:solidFill>
                  <a:schemeClr val="bg1"/>
                </a:solidFill>
              </a:rPr>
              <a:t>El intento del individuo de imponer su voluntad sobre la realidad</a:t>
            </a:r>
          </a:p>
          <a:p>
            <a:pPr marL="457200" indent="-457200">
              <a:buFont typeface="+mj-lt"/>
              <a:buAutoNum type="arabicPeriod"/>
            </a:pPr>
            <a:r>
              <a:rPr lang="es-CL" sz="2000" dirty="0">
                <a:solidFill>
                  <a:schemeClr val="bg1"/>
                </a:solidFill>
              </a:rPr>
              <a:t>El Quijote es un libro sobre la lectura y los lectores</a:t>
            </a:r>
          </a:p>
          <a:p>
            <a:pPr marL="457200" indent="-457200">
              <a:buFont typeface="+mj-lt"/>
              <a:buAutoNum type="arabicPeriod"/>
            </a:pPr>
            <a:endParaRPr lang="es-CL" sz="2000" dirty="0">
              <a:solidFill>
                <a:schemeClr val="bg1"/>
              </a:solidFill>
            </a:endParaRPr>
          </a:p>
          <a:p>
            <a:pPr marL="457200" indent="-457200">
              <a:buFont typeface="+mj-lt"/>
              <a:buAutoNum type="arabicPeriod"/>
            </a:pPr>
            <a:endParaRPr lang="es-CL" sz="2000" dirty="0">
              <a:solidFill>
                <a:schemeClr val="bg1"/>
              </a:solidFill>
            </a:endParaRPr>
          </a:p>
        </p:txBody>
      </p:sp>
      <p:cxnSp>
        <p:nvCxnSpPr>
          <p:cNvPr id="3083" name="Straight Connector 308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074" name="Picture 2">
            <a:extLst>
              <a:ext uri="{FF2B5EF4-FFF2-40B4-BE49-F238E27FC236}">
                <a16:creationId xmlns:a16="http://schemas.microsoft.com/office/drawing/2014/main" id="{5249C141-6A68-75A8-A30B-B4140D0EDCB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5453" y="0"/>
            <a:ext cx="529780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757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968D81-0ADC-01DB-D3DD-4F1845515CA6}"/>
            </a:ext>
          </a:extLst>
        </p:cNvPr>
        <p:cNvGrpSpPr/>
        <p:nvPr/>
      </p:nvGrpSpPr>
      <p:grpSpPr>
        <a:xfrm>
          <a:off x="0" y="0"/>
          <a:ext cx="0" cy="0"/>
          <a:chOff x="0" y="0"/>
          <a:chExt cx="0" cy="0"/>
        </a:xfrm>
      </p:grpSpPr>
      <p:sp>
        <p:nvSpPr>
          <p:cNvPr id="3079" name="Rectangle 3078">
            <a:extLst>
              <a:ext uri="{FF2B5EF4-FFF2-40B4-BE49-F238E27FC236}">
                <a16:creationId xmlns:a16="http://schemas.microsoft.com/office/drawing/2014/main" id="{D2257921-A187-2312-3D5A-E43CB38FA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105EDBB2-D876-2262-0A0D-482F03DCA575}"/>
              </a:ext>
            </a:extLst>
          </p:cNvPr>
          <p:cNvSpPr>
            <a:spLocks noGrp="1"/>
          </p:cNvSpPr>
          <p:nvPr>
            <p:ph type="title"/>
          </p:nvPr>
        </p:nvSpPr>
        <p:spPr>
          <a:xfrm>
            <a:off x="838200" y="448721"/>
            <a:ext cx="4707671" cy="1225650"/>
          </a:xfrm>
        </p:spPr>
        <p:txBody>
          <a:bodyPr anchor="b">
            <a:normAutofit/>
          </a:bodyPr>
          <a:lstStyle/>
          <a:p>
            <a:r>
              <a:rPr lang="es-CL" sz="3800" dirty="0">
                <a:solidFill>
                  <a:schemeClr val="bg1"/>
                </a:solidFill>
              </a:rPr>
              <a:t>Capítulo I</a:t>
            </a:r>
          </a:p>
        </p:txBody>
      </p:sp>
      <p:cxnSp>
        <p:nvCxnSpPr>
          <p:cNvPr id="3081" name="Straight Connector 3080">
            <a:extLst>
              <a:ext uri="{FF2B5EF4-FFF2-40B4-BE49-F238E27FC236}">
                <a16:creationId xmlns:a16="http://schemas.microsoft.com/office/drawing/2014/main" id="{2EDC9C6F-653C-0DE5-E495-8CBA698308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C0327D44-D1FA-48D7-B47E-CBF71C1624B7}"/>
              </a:ext>
            </a:extLst>
          </p:cNvPr>
          <p:cNvSpPr>
            <a:spLocks noGrp="1"/>
          </p:cNvSpPr>
          <p:nvPr>
            <p:ph idx="1"/>
          </p:nvPr>
        </p:nvSpPr>
        <p:spPr>
          <a:xfrm>
            <a:off x="897769" y="1909192"/>
            <a:ext cx="4586513" cy="3647710"/>
          </a:xfrm>
        </p:spPr>
        <p:txBody>
          <a:bodyPr>
            <a:normAutofit/>
          </a:bodyPr>
          <a:lstStyle/>
          <a:p>
            <a:pPr marL="457200" indent="-457200">
              <a:buFont typeface="+mj-lt"/>
              <a:buAutoNum type="arabicPeriod"/>
            </a:pPr>
            <a:r>
              <a:rPr lang="es-CL" sz="2000" dirty="0">
                <a:solidFill>
                  <a:schemeClr val="bg1"/>
                </a:solidFill>
              </a:rPr>
              <a:t>El nacimiento de Don Quijote es un acto de auto invención realizado por un hombre cincuentón (Alonso Quijano)</a:t>
            </a:r>
          </a:p>
          <a:p>
            <a:pPr marL="457200" indent="-457200">
              <a:buFont typeface="+mj-lt"/>
              <a:buAutoNum type="arabicPeriod"/>
            </a:pPr>
            <a:r>
              <a:rPr lang="es-CL" sz="2000" dirty="0">
                <a:solidFill>
                  <a:schemeClr val="bg1"/>
                </a:solidFill>
              </a:rPr>
              <a:t>Se crea a sí mismo más allá de sus vínculos familiares. La genealogía familiar de Don Quijote son los libros que ha leído.</a:t>
            </a:r>
          </a:p>
          <a:p>
            <a:pPr marL="457200" indent="-457200">
              <a:buFont typeface="+mj-lt"/>
              <a:buAutoNum type="arabicPeriod"/>
            </a:pPr>
            <a:r>
              <a:rPr lang="es-CL" sz="2000" dirty="0">
                <a:solidFill>
                  <a:schemeClr val="bg1"/>
                </a:solidFill>
              </a:rPr>
              <a:t>Nombra a su dama (Dulcinea del Toboso) y a su corcel (Rocinante) como parte de su proceso de </a:t>
            </a:r>
            <a:r>
              <a:rPr lang="es-CL" sz="2000" dirty="0" err="1">
                <a:solidFill>
                  <a:schemeClr val="bg1"/>
                </a:solidFill>
              </a:rPr>
              <a:t>autocreación</a:t>
            </a:r>
            <a:endParaRPr lang="es-CL" sz="2000" dirty="0">
              <a:solidFill>
                <a:schemeClr val="bg1"/>
              </a:solidFill>
            </a:endParaRPr>
          </a:p>
          <a:p>
            <a:pPr marL="0" indent="0">
              <a:buNone/>
            </a:pPr>
            <a:endParaRPr lang="es-CL" sz="2000" dirty="0">
              <a:solidFill>
                <a:schemeClr val="bg1"/>
              </a:solidFill>
            </a:endParaRPr>
          </a:p>
          <a:p>
            <a:pPr marL="457200" indent="-457200">
              <a:buFont typeface="+mj-lt"/>
              <a:buAutoNum type="arabicPeriod"/>
            </a:pPr>
            <a:endParaRPr lang="es-CL" sz="2000" dirty="0">
              <a:solidFill>
                <a:schemeClr val="bg1"/>
              </a:solidFill>
            </a:endParaRPr>
          </a:p>
          <a:p>
            <a:pPr marL="457200" indent="-457200">
              <a:buFont typeface="+mj-lt"/>
              <a:buAutoNum type="arabicPeriod"/>
            </a:pPr>
            <a:endParaRPr lang="es-CL" sz="2000" dirty="0">
              <a:solidFill>
                <a:schemeClr val="bg1"/>
              </a:solidFill>
            </a:endParaRPr>
          </a:p>
        </p:txBody>
      </p:sp>
      <p:cxnSp>
        <p:nvCxnSpPr>
          <p:cNvPr id="3083" name="Straight Connector 3082">
            <a:extLst>
              <a:ext uri="{FF2B5EF4-FFF2-40B4-BE49-F238E27FC236}">
                <a16:creationId xmlns:a16="http://schemas.microsoft.com/office/drawing/2014/main" id="{014C730B-392B-2699-C476-52B0AD11BC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074" name="Picture 2">
            <a:extLst>
              <a:ext uri="{FF2B5EF4-FFF2-40B4-BE49-F238E27FC236}">
                <a16:creationId xmlns:a16="http://schemas.microsoft.com/office/drawing/2014/main" id="{D4DEC84A-1D7D-A6E4-B727-40650B10FC3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5453" y="0"/>
            <a:ext cx="529780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451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E84106-39ED-FBE5-69B9-9C256BD20751}"/>
            </a:ext>
          </a:extLst>
        </p:cNvPr>
        <p:cNvGrpSpPr/>
        <p:nvPr/>
      </p:nvGrpSpPr>
      <p:grpSpPr>
        <a:xfrm>
          <a:off x="0" y="0"/>
          <a:ext cx="0" cy="0"/>
          <a:chOff x="0" y="0"/>
          <a:chExt cx="0" cy="0"/>
        </a:xfrm>
      </p:grpSpPr>
      <p:sp useBgFill="1">
        <p:nvSpPr>
          <p:cNvPr id="3088"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D53165C-0F2D-031D-4173-B92D659E1FD2}"/>
              </a:ext>
            </a:extLst>
          </p:cNvPr>
          <p:cNvSpPr>
            <a:spLocks noGrp="1"/>
          </p:cNvSpPr>
          <p:nvPr>
            <p:ph type="title"/>
          </p:nvPr>
        </p:nvSpPr>
        <p:spPr>
          <a:xfrm>
            <a:off x="544286" y="147365"/>
            <a:ext cx="5334197" cy="1708242"/>
          </a:xfrm>
        </p:spPr>
        <p:txBody>
          <a:bodyPr anchor="ctr">
            <a:normAutofit/>
          </a:bodyPr>
          <a:lstStyle/>
          <a:p>
            <a:r>
              <a:rPr lang="es-CL" sz="4000" dirty="0"/>
              <a:t>PRIMERA SALIDA</a:t>
            </a:r>
          </a:p>
        </p:txBody>
      </p:sp>
      <p:sp>
        <p:nvSpPr>
          <p:cNvPr id="3" name="Marcador de contenido 2">
            <a:extLst>
              <a:ext uri="{FF2B5EF4-FFF2-40B4-BE49-F238E27FC236}">
                <a16:creationId xmlns:a16="http://schemas.microsoft.com/office/drawing/2014/main" id="{57A6B538-B96F-B627-269E-411B2FD559C9}"/>
              </a:ext>
            </a:extLst>
          </p:cNvPr>
          <p:cNvSpPr>
            <a:spLocks noGrp="1"/>
          </p:cNvSpPr>
          <p:nvPr>
            <p:ph idx="1"/>
          </p:nvPr>
        </p:nvSpPr>
        <p:spPr>
          <a:xfrm>
            <a:off x="544286" y="2002971"/>
            <a:ext cx="6095997" cy="4422165"/>
          </a:xfrm>
        </p:spPr>
        <p:txBody>
          <a:bodyPr anchor="ctr">
            <a:normAutofit lnSpcReduction="10000"/>
          </a:bodyPr>
          <a:lstStyle/>
          <a:p>
            <a:pPr marL="0" indent="0" algn="just">
              <a:buNone/>
            </a:pPr>
            <a:r>
              <a:rPr lang="es-CL" sz="1800" dirty="0"/>
              <a:t>Tras su auto invención Don Quijote abandona su villa al amanecer. El comienzo de su nueva vida. En El campo de Montiel: Don Quijote anticipa el libro de caballería que se escribirá sobre él y sus hazañas</a:t>
            </a:r>
          </a:p>
          <a:p>
            <a:pPr marL="0" indent="0" algn="just">
              <a:buNone/>
            </a:pPr>
            <a:r>
              <a:rPr lang="es-MX" sz="1800" dirty="0"/>
              <a:t>—¿Quién duda sino que en los venideros tiempos, cuando salga a luz la verdadera historia de mis famosos </a:t>
            </a:r>
            <a:r>
              <a:rPr lang="es-MX" sz="1800" dirty="0" err="1"/>
              <a:t>fechos</a:t>
            </a:r>
            <a:r>
              <a:rPr lang="es-MX" sz="1800" dirty="0"/>
              <a:t>, que el sabio que los escribiere no ponga, cuando llegue a contar esta mi primera salida tan de mañana, </a:t>
            </a:r>
            <a:r>
              <a:rPr lang="es-MX" sz="1800" dirty="0" err="1"/>
              <a:t>desta</a:t>
            </a:r>
            <a:r>
              <a:rPr lang="es-MX" sz="1800" dirty="0"/>
              <a:t> manera?: «Apenas había el rubicundo Apolo tendido por la faz de la ancha y espaciosa tierra las doradas hebras de sus hermosos cabellos, y apenas los pequeños y pintados pajarillos con sus harpadas lenguas habían saludado con dulce y meliflua armonía la venida de la rosada aurora, que, dejando la blanda cama del celoso marido, por las puertas y balcones del manchego horizonte a los mortales se mostraba, cuando el famoso caballero don “Quijote de la Mancha”, dejando las ociosas plumas, subió sobre su famoso caballo Rocinante, y comenzó a caminar por el antiguo y conocido campo de Montiel.</a:t>
            </a:r>
            <a:endParaRPr lang="es-CL" sz="1800" dirty="0"/>
          </a:p>
          <a:p>
            <a:pPr marL="457200" indent="-457200">
              <a:buFont typeface="+mj-lt"/>
              <a:buAutoNum type="arabicPeriod"/>
            </a:pPr>
            <a:endParaRPr lang="es-CL" sz="1400" dirty="0"/>
          </a:p>
        </p:txBody>
      </p:sp>
      <p:pic>
        <p:nvPicPr>
          <p:cNvPr id="3074" name="Picture 2">
            <a:extLst>
              <a:ext uri="{FF2B5EF4-FFF2-40B4-BE49-F238E27FC236}">
                <a16:creationId xmlns:a16="http://schemas.microsoft.com/office/drawing/2014/main" id="{352A307C-C465-99B8-9CEA-76F3BB5586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809" r="18809"/>
          <a:stretch/>
        </p:blipFill>
        <p:spPr bwMode="auto">
          <a:xfrm>
            <a:off x="6857797" y="-10886"/>
            <a:ext cx="5334204" cy="6868886"/>
          </a:xfrm>
          <a:prstGeom prst="rect">
            <a:avLst/>
          </a:prstGeom>
          <a:noFill/>
          <a:effectLst>
            <a:outerShdw blurRad="127000" dist="50800" dir="10800000" sx="99000" sy="99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909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7B5DBD-596B-3DD4-3733-3108786F72C3}"/>
            </a:ext>
          </a:extLst>
        </p:cNvPr>
        <p:cNvGrpSpPr/>
        <p:nvPr/>
      </p:nvGrpSpPr>
      <p:grpSpPr>
        <a:xfrm>
          <a:off x="0" y="0"/>
          <a:ext cx="0" cy="0"/>
          <a:chOff x="0" y="0"/>
          <a:chExt cx="0" cy="0"/>
        </a:xfrm>
      </p:grpSpPr>
      <p:sp>
        <p:nvSpPr>
          <p:cNvPr id="3093" name="Rectangle 309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11DA1FAB-CD11-EF5A-0ACC-ABD9913C757F}"/>
              </a:ext>
            </a:extLst>
          </p:cNvPr>
          <p:cNvSpPr>
            <a:spLocks noGrp="1"/>
          </p:cNvSpPr>
          <p:nvPr>
            <p:ph type="title"/>
          </p:nvPr>
        </p:nvSpPr>
        <p:spPr>
          <a:xfrm>
            <a:off x="598714" y="232593"/>
            <a:ext cx="4631033" cy="1383109"/>
          </a:xfrm>
        </p:spPr>
        <p:txBody>
          <a:bodyPr anchor="b">
            <a:normAutofit/>
          </a:bodyPr>
          <a:lstStyle/>
          <a:p>
            <a:r>
              <a:rPr lang="es-CL" sz="3800" dirty="0">
                <a:solidFill>
                  <a:schemeClr val="bg1"/>
                </a:solidFill>
              </a:rPr>
              <a:t>PRIMERA SALIDA</a:t>
            </a:r>
          </a:p>
        </p:txBody>
      </p:sp>
      <p:cxnSp>
        <p:nvCxnSpPr>
          <p:cNvPr id="3095" name="Straight Connector 3094">
            <a:extLst>
              <a:ext uri="{FF2B5EF4-FFF2-40B4-BE49-F238E27FC236}">
                <a16:creationId xmlns:a16="http://schemas.microsoft.com/office/drawing/2014/main" id="{DAE05351-315A-4BA9-A90A-FE5C949522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851222"/>
            <a:ext cx="54482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60FB4AF7-7DCF-4D72-478C-950FBE928B36}"/>
              </a:ext>
            </a:extLst>
          </p:cNvPr>
          <p:cNvSpPr>
            <a:spLocks noGrp="1"/>
          </p:cNvSpPr>
          <p:nvPr>
            <p:ph idx="1"/>
          </p:nvPr>
        </p:nvSpPr>
        <p:spPr>
          <a:xfrm>
            <a:off x="262094" y="2140495"/>
            <a:ext cx="6838513" cy="4484912"/>
          </a:xfrm>
        </p:spPr>
        <p:txBody>
          <a:bodyPr>
            <a:normAutofit/>
          </a:bodyPr>
          <a:lstStyle/>
          <a:p>
            <a:pPr>
              <a:lnSpc>
                <a:spcPct val="100000"/>
              </a:lnSpc>
              <a:spcBef>
                <a:spcPts val="0"/>
              </a:spcBef>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La venta: Espacio crucial en El Quijote. Donde personajes y tramas se entrecruzan</a:t>
            </a:r>
          </a:p>
          <a:p>
            <a:pPr>
              <a:lnSpc>
                <a:spcPct val="100000"/>
              </a:lnSpc>
              <a:spcBef>
                <a:spcPts val="0"/>
              </a:spcBef>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Fuerte contraste: Prostitutas tornadas en damas/ porqueros en caballeros/ venta en castillo.</a:t>
            </a:r>
          </a:p>
          <a:p>
            <a:pPr>
              <a:lnSpc>
                <a:spcPct val="100000"/>
              </a:lnSpc>
              <a:spcBef>
                <a:spcPts val="0"/>
              </a:spcBef>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Choque de extremos opuestos: Un posadero (pícaro) oficiando una ceremonia de investidura caballeresca</a:t>
            </a:r>
          </a:p>
          <a:p>
            <a:pPr>
              <a:lnSpc>
                <a:spcPct val="100000"/>
              </a:lnSpc>
              <a:spcBef>
                <a:spcPts val="0"/>
              </a:spcBef>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Mirada ennoblecedora de Don Quijote: lo más abajo lo eleva</a:t>
            </a:r>
          </a:p>
          <a:p>
            <a:pPr>
              <a:lnSpc>
                <a:spcPct val="100000"/>
              </a:lnSpc>
              <a:spcBef>
                <a:spcPts val="0"/>
              </a:spcBef>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Una constante en la obra de Cervantes es que la gente más humilde, incluidos criminales, pueden ser gentiles en ciertas situaciones. No hay determinismo de clase en Cervantes</a:t>
            </a:r>
          </a:p>
          <a:p>
            <a:pPr>
              <a:lnSpc>
                <a:spcPct val="100000"/>
              </a:lnSpc>
              <a:spcBef>
                <a:spcPts val="0"/>
              </a:spcBef>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En la Venta Don Quijote es transformado por primera vez en objeto de diversión de los demás</a:t>
            </a:r>
          </a:p>
          <a:p>
            <a:pPr>
              <a:lnSpc>
                <a:spcPct val="100000"/>
              </a:lnSpc>
              <a:spcBef>
                <a:spcPts val="0"/>
              </a:spcBef>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Ceremonia de investidura </a:t>
            </a: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PARODIA de los romances de caballería</a:t>
            </a:r>
          </a:p>
          <a:p>
            <a:pPr>
              <a:lnSpc>
                <a:spcPct val="100000"/>
              </a:lnSpc>
              <a:spcBef>
                <a:spcPts val="0"/>
              </a:spcBef>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Choque del discurso arcaizante de don Quijote y el discurso de la vida cotidiana de los otros personajes</a:t>
            </a:r>
          </a:p>
          <a:p>
            <a:pPr>
              <a:lnSpc>
                <a:spcPct val="100000"/>
              </a:lnSpc>
              <a:spcBef>
                <a:spcPts val="0"/>
              </a:spcBef>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Andrés / Mercaderes de Toledo</a:t>
            </a:r>
            <a:endPar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3074" name="Picture 2">
            <a:extLst>
              <a:ext uri="{FF2B5EF4-FFF2-40B4-BE49-F238E27FC236}">
                <a16:creationId xmlns:a16="http://schemas.microsoft.com/office/drawing/2014/main" id="{42CE0A82-D5A7-3A58-03F7-787B181292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552" r="16750" b="1"/>
          <a:stretch>
            <a:fillRect/>
          </a:stretch>
        </p:blipFill>
        <p:spPr bwMode="auto">
          <a:xfrm>
            <a:off x="7550277" y="2140495"/>
            <a:ext cx="4467551" cy="4484913"/>
          </a:xfrm>
          <a:prstGeom prst="rect">
            <a:avLst/>
          </a:prstGeom>
          <a:noFill/>
          <a:extLst>
            <a:ext uri="{909E8E84-426E-40DD-AFC4-6F175D3DCCD1}">
              <a14:hiddenFill xmlns:a14="http://schemas.microsoft.com/office/drawing/2010/main">
                <a:solidFill>
                  <a:srgbClr val="FFFFFF"/>
                </a:solidFill>
              </a14:hiddenFill>
            </a:ext>
          </a:extLst>
        </p:spPr>
      </p:pic>
      <p:grpSp>
        <p:nvGrpSpPr>
          <p:cNvPr id="3097" name="Group 3096">
            <a:extLst>
              <a:ext uri="{FF2B5EF4-FFF2-40B4-BE49-F238E27FC236}">
                <a16:creationId xmlns:a16="http://schemas.microsoft.com/office/drawing/2014/main" id="{9D20816A-53A8-414B-9615-2877C10816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74779" y="1850813"/>
            <a:ext cx="4917221" cy="5007187"/>
            <a:chOff x="6833344" y="1502570"/>
            <a:chExt cx="4917221" cy="5007187"/>
          </a:xfrm>
        </p:grpSpPr>
        <p:cxnSp>
          <p:nvCxnSpPr>
            <p:cNvPr id="3098" name="Straight Connector 3097">
              <a:extLst>
                <a:ext uri="{FF2B5EF4-FFF2-40B4-BE49-F238E27FC236}">
                  <a16:creationId xmlns:a16="http://schemas.microsoft.com/office/drawing/2014/main" id="{49CC84F6-0A3D-42D4-84D1-34E857123F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V="1">
              <a:off x="6833344" y="1502570"/>
              <a:ext cx="0" cy="5007187"/>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99" name="Straight Connector 3098">
              <a:extLst>
                <a:ext uri="{FF2B5EF4-FFF2-40B4-BE49-F238E27FC236}">
                  <a16:creationId xmlns:a16="http://schemas.microsoft.com/office/drawing/2014/main" id="{C76FD32F-1C07-4AF8-994F-CDC99B5D4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6836570" y="1502570"/>
              <a:ext cx="491399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7753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Rectangle 1043">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DFE6E69A-AE77-1DA7-B4D9-0EB30CE3EB7D}"/>
              </a:ext>
            </a:extLst>
          </p:cNvPr>
          <p:cNvSpPr>
            <a:spLocks noGrp="1"/>
          </p:cNvSpPr>
          <p:nvPr>
            <p:ph type="title"/>
          </p:nvPr>
        </p:nvSpPr>
        <p:spPr>
          <a:xfrm>
            <a:off x="1295400" y="669925"/>
            <a:ext cx="4800600" cy="1325563"/>
          </a:xfrm>
        </p:spPr>
        <p:txBody>
          <a:bodyPr anchor="b">
            <a:normAutofit/>
          </a:bodyPr>
          <a:lstStyle/>
          <a:p>
            <a:r>
              <a:rPr lang="es-CL">
                <a:solidFill>
                  <a:schemeClr val="bg1"/>
                </a:solidFill>
              </a:rPr>
              <a:t>ESCRUTINIO DE LA BIBLIOTECA</a:t>
            </a:r>
          </a:p>
        </p:txBody>
      </p:sp>
      <p:cxnSp>
        <p:nvCxnSpPr>
          <p:cNvPr id="1046" name="Straight Connector 1045">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AD578A05-B214-6E94-BB5D-9DDDF811981A}"/>
              </a:ext>
            </a:extLst>
          </p:cNvPr>
          <p:cNvSpPr>
            <a:spLocks noGrp="1"/>
          </p:cNvSpPr>
          <p:nvPr>
            <p:ph idx="1"/>
          </p:nvPr>
        </p:nvSpPr>
        <p:spPr>
          <a:xfrm>
            <a:off x="206829" y="2288833"/>
            <a:ext cx="6868885" cy="3711571"/>
          </a:xfrm>
        </p:spPr>
        <p:txBody>
          <a:bodyPr>
            <a:normAutofit/>
          </a:bodyPr>
          <a:lstStyle/>
          <a:p>
            <a:r>
              <a:rPr lang="es-CL" sz="1900" dirty="0">
                <a:solidFill>
                  <a:schemeClr val="bg1"/>
                </a:solidFill>
              </a:rPr>
              <a:t>La quema de los libros y la clausura de la biblioteca son vistas como la cura de la locura de Don Quijote: eliminando la causa se elimina la enfermedad</a:t>
            </a:r>
          </a:p>
          <a:p>
            <a:r>
              <a:rPr lang="es-CL" sz="1900" dirty="0">
                <a:solidFill>
                  <a:schemeClr val="bg1"/>
                </a:solidFill>
              </a:rPr>
              <a:t>Probablemente, el final del escrutinio sería el final de la </a:t>
            </a:r>
            <a:r>
              <a:rPr lang="es-CL" sz="1900" i="1" dirty="0" err="1">
                <a:solidFill>
                  <a:schemeClr val="bg1"/>
                </a:solidFill>
              </a:rPr>
              <a:t>nouvelle</a:t>
            </a:r>
            <a:r>
              <a:rPr lang="es-CL" sz="1900" dirty="0">
                <a:solidFill>
                  <a:schemeClr val="bg1"/>
                </a:solidFill>
              </a:rPr>
              <a:t> de Don Quijote</a:t>
            </a:r>
          </a:p>
          <a:p>
            <a:r>
              <a:rPr lang="es-CL" sz="1900" dirty="0">
                <a:solidFill>
                  <a:schemeClr val="bg1"/>
                </a:solidFill>
              </a:rPr>
              <a:t>Implicancias:  Sátira de la Inquisición española</a:t>
            </a:r>
          </a:p>
          <a:p>
            <a:r>
              <a:rPr lang="es-CL" sz="1900" dirty="0">
                <a:solidFill>
                  <a:schemeClr val="bg1"/>
                </a:solidFill>
              </a:rPr>
              <a:t>Contenido de la biblioteca: Novelas de caballería, épicas renacentistas, romances pastoriles y ¡los libros de Cervantes!</a:t>
            </a:r>
          </a:p>
        </p:txBody>
      </p:sp>
      <p:pic>
        <p:nvPicPr>
          <p:cNvPr id="1026" name="Picture 2">
            <a:extLst>
              <a:ext uri="{FF2B5EF4-FFF2-40B4-BE49-F238E27FC236}">
                <a16:creationId xmlns:a16="http://schemas.microsoft.com/office/drawing/2014/main" id="{B7E90B7A-DEF6-0AB8-D15F-14A313E75A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85725" y="-6"/>
            <a:ext cx="4406264" cy="6857999"/>
          </a:xfrm>
          <a:prstGeom prst="rect">
            <a:avLst/>
          </a:prstGeom>
          <a:noFill/>
          <a:extLst>
            <a:ext uri="{909E8E84-426E-40DD-AFC4-6F175D3DCCD1}">
              <a14:hiddenFill xmlns:a14="http://schemas.microsoft.com/office/drawing/2010/main">
                <a:solidFill>
                  <a:srgbClr val="FFFFFF"/>
                </a:solidFill>
              </a14:hiddenFill>
            </a:ext>
          </a:extLst>
        </p:spPr>
      </p:pic>
      <p:cxnSp>
        <p:nvCxnSpPr>
          <p:cNvPr id="1048" name="Straight Connector 1047">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600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D899813-038E-982A-FB77-C18D5918088F}"/>
              </a:ext>
            </a:extLst>
          </p:cNvPr>
          <p:cNvSpPr>
            <a:spLocks noGrp="1"/>
          </p:cNvSpPr>
          <p:nvPr>
            <p:ph type="title"/>
          </p:nvPr>
        </p:nvSpPr>
        <p:spPr>
          <a:xfrm>
            <a:off x="645064" y="525982"/>
            <a:ext cx="4282983" cy="1200361"/>
          </a:xfrm>
        </p:spPr>
        <p:txBody>
          <a:bodyPr anchor="b">
            <a:normAutofit/>
          </a:bodyPr>
          <a:lstStyle/>
          <a:p>
            <a:endParaRPr lang="es-CL" sz="3600"/>
          </a:p>
        </p:txBody>
      </p:sp>
      <p:sp>
        <p:nvSpPr>
          <p:cNvPr id="1033" name="Rectangle 1032">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CC8124D-4BB1-CF0F-DD6F-B458EA244E80}"/>
              </a:ext>
            </a:extLst>
          </p:cNvPr>
          <p:cNvSpPr>
            <a:spLocks noGrp="1"/>
          </p:cNvSpPr>
          <p:nvPr>
            <p:ph idx="1"/>
          </p:nvPr>
        </p:nvSpPr>
        <p:spPr>
          <a:xfrm>
            <a:off x="645066" y="2031101"/>
            <a:ext cx="4282984" cy="3511943"/>
          </a:xfrm>
        </p:spPr>
        <p:txBody>
          <a:bodyPr anchor="ctr">
            <a:normAutofit/>
          </a:bodyPr>
          <a:lstStyle/>
          <a:p>
            <a:pPr marL="0" indent="0" algn="just">
              <a:buNone/>
            </a:pPr>
            <a:r>
              <a:rPr lang="es-MX" sz="2000" b="0" i="0" dirty="0">
                <a:effectLst/>
                <a:latin typeface="Calibri" panose="020F0502020204030204" pitchFamily="34" charset="0"/>
                <a:ea typeface="Calibri" panose="020F0502020204030204" pitchFamily="34" charset="0"/>
                <a:cs typeface="Calibri" panose="020F0502020204030204" pitchFamily="34" charset="0"/>
              </a:rPr>
              <a:t>A mediados de 1614 y con la intención transparente de darle en la cabeza a Cervantes, salió a la arena el </a:t>
            </a:r>
            <a:r>
              <a:rPr lang="es-MX" sz="2000" b="1" i="1" dirty="0">
                <a:effectLst/>
                <a:latin typeface="Calibri" panose="020F0502020204030204" pitchFamily="34" charset="0"/>
                <a:ea typeface="Calibri" panose="020F0502020204030204" pitchFamily="34" charset="0"/>
                <a:cs typeface="Calibri" panose="020F0502020204030204" pitchFamily="34" charset="0"/>
              </a:rPr>
              <a:t>Segundo tomo del ingenioso hidalgo Don Quijote de la Mancha, que contiene su tercera salida y es la quinta parte de sus aventuras</a:t>
            </a:r>
            <a:r>
              <a:rPr lang="es-MX" sz="2000" b="0" i="0" dirty="0">
                <a:effectLst/>
                <a:latin typeface="Calibri" panose="020F0502020204030204" pitchFamily="34" charset="0"/>
                <a:ea typeface="Calibri" panose="020F0502020204030204" pitchFamily="34" charset="0"/>
                <a:cs typeface="Calibri" panose="020F0502020204030204" pitchFamily="34" charset="0"/>
              </a:rPr>
              <a:t>, ese libro que hoy conocemos como el </a:t>
            </a:r>
            <a:r>
              <a:rPr lang="es-MX" sz="2000" b="0" i="1" dirty="0">
                <a:effectLst/>
                <a:latin typeface="Calibri" panose="020F0502020204030204" pitchFamily="34" charset="0"/>
                <a:ea typeface="Calibri" panose="020F0502020204030204" pitchFamily="34" charset="0"/>
                <a:cs typeface="Calibri" panose="020F0502020204030204" pitchFamily="34" charset="0"/>
              </a:rPr>
              <a:t>Quijote</a:t>
            </a:r>
            <a:r>
              <a:rPr lang="es-MX" sz="2000" b="0" i="0" dirty="0">
                <a:effectLst/>
                <a:latin typeface="Calibri" panose="020F0502020204030204" pitchFamily="34" charset="0"/>
                <a:ea typeface="Calibri" panose="020F0502020204030204" pitchFamily="34" charset="0"/>
                <a:cs typeface="Calibri" panose="020F0502020204030204" pitchFamily="34" charset="0"/>
              </a:rPr>
              <a:t> de Avellaneda. </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
        <p:nvSpPr>
          <p:cNvPr id="1035" name="Rectangle 1034">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ectangle 103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Quijote» de Avellaneda.">
            <a:extLst>
              <a:ext uri="{FF2B5EF4-FFF2-40B4-BE49-F238E27FC236}">
                <a16:creationId xmlns:a16="http://schemas.microsoft.com/office/drawing/2014/main" id="{9E1CE57A-9D23-F3A5-A902-9FC383DD28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87738" y="808097"/>
            <a:ext cx="5628018" cy="5008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820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DF36AE9-C63C-813C-6089-BD51D748A044}"/>
              </a:ext>
            </a:extLst>
          </p:cNvPr>
          <p:cNvSpPr>
            <a:spLocks noGrp="1"/>
          </p:cNvSpPr>
          <p:nvPr>
            <p:ph type="title"/>
          </p:nvPr>
        </p:nvSpPr>
        <p:spPr>
          <a:xfrm>
            <a:off x="645064" y="525982"/>
            <a:ext cx="4282983" cy="1200361"/>
          </a:xfrm>
        </p:spPr>
        <p:txBody>
          <a:bodyPr anchor="b">
            <a:normAutofit/>
          </a:bodyPr>
          <a:lstStyle/>
          <a:p>
            <a:endParaRPr lang="es-CL" sz="3600"/>
          </a:p>
        </p:txBody>
      </p:sp>
      <p:sp>
        <p:nvSpPr>
          <p:cNvPr id="2057" name="Rectangle 2056">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8159AFE-1A17-809F-41A9-35D7E623BCBA}"/>
              </a:ext>
            </a:extLst>
          </p:cNvPr>
          <p:cNvSpPr>
            <a:spLocks noGrp="1"/>
          </p:cNvSpPr>
          <p:nvPr>
            <p:ph idx="1"/>
          </p:nvPr>
        </p:nvSpPr>
        <p:spPr>
          <a:xfrm>
            <a:off x="645066" y="2031101"/>
            <a:ext cx="4282984" cy="3511943"/>
          </a:xfrm>
        </p:spPr>
        <p:txBody>
          <a:bodyPr anchor="ctr">
            <a:normAutofit/>
          </a:bodyPr>
          <a:lstStyle/>
          <a:p>
            <a:r>
              <a:rPr lang="es-CL" sz="1800" dirty="0"/>
              <a:t>El falso autor del falso Quijote es envuelto en la red de ironía cervantina en la Segunda parte de El Quijote</a:t>
            </a:r>
          </a:p>
        </p:txBody>
      </p:sp>
      <p:sp>
        <p:nvSpPr>
          <p:cNvPr id="2059" name="Rectangle 2058">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Rectangle 206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31F86A2A-523A-9632-BCFF-DBEE6E5A71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11504" y="650494"/>
            <a:ext cx="3580485" cy="5324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002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F007DC-1B1B-0EBB-9F55-EA80F3D5B61E}"/>
            </a:ext>
          </a:extLst>
        </p:cNvPr>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341B9B-C90A-51A4-F7F3-F124EB4C10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D9FA1A7-660E-58D1-8E32-63736BCE0C8F}"/>
              </a:ext>
            </a:extLst>
          </p:cNvPr>
          <p:cNvSpPr>
            <a:spLocks noGrp="1"/>
          </p:cNvSpPr>
          <p:nvPr>
            <p:ph type="title"/>
          </p:nvPr>
        </p:nvSpPr>
        <p:spPr>
          <a:xfrm>
            <a:off x="645064" y="525982"/>
            <a:ext cx="4282983" cy="1200361"/>
          </a:xfrm>
        </p:spPr>
        <p:txBody>
          <a:bodyPr anchor="b">
            <a:normAutofit/>
          </a:bodyPr>
          <a:lstStyle/>
          <a:p>
            <a:endParaRPr lang="es-CL" sz="3600"/>
          </a:p>
        </p:txBody>
      </p:sp>
      <p:sp>
        <p:nvSpPr>
          <p:cNvPr id="2057" name="Rectangle 2056">
            <a:extLst>
              <a:ext uri="{FF2B5EF4-FFF2-40B4-BE49-F238E27FC236}">
                <a16:creationId xmlns:a16="http://schemas.microsoft.com/office/drawing/2014/main" id="{F150A7E4-5AA1-008D-DB09-743BB16CD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45F5B1B-1FBB-3DAC-45A6-E3BC05F44771}"/>
              </a:ext>
            </a:extLst>
          </p:cNvPr>
          <p:cNvSpPr>
            <a:spLocks noGrp="1"/>
          </p:cNvSpPr>
          <p:nvPr>
            <p:ph idx="1"/>
          </p:nvPr>
        </p:nvSpPr>
        <p:spPr>
          <a:xfrm>
            <a:off x="645066" y="2031101"/>
            <a:ext cx="4282984" cy="3511943"/>
          </a:xfrm>
        </p:spPr>
        <p:txBody>
          <a:bodyPr anchor="ctr">
            <a:normAutofit/>
          </a:bodyPr>
          <a:lstStyle/>
          <a:p>
            <a:r>
              <a:rPr lang="es-CL" sz="1800" dirty="0"/>
              <a:t>El falso autor del falso Quijote es envuelto en la red de ironía cervantina en la Segunda parte de El Quijote</a:t>
            </a:r>
          </a:p>
          <a:p>
            <a:r>
              <a:rPr lang="es-CL" sz="1800" dirty="0"/>
              <a:t>En la 2da parte Don Quijote y Sancho deben enfrentar personas que han leído sus aventuras en la 1era parte y sus reflejos distorsionados por la continuación apócrifa por </a:t>
            </a:r>
            <a:r>
              <a:rPr lang="es-CL" sz="1800" dirty="0" err="1"/>
              <a:t>Avallaneda</a:t>
            </a:r>
            <a:endParaRPr lang="es-CL" sz="1800" dirty="0"/>
          </a:p>
          <a:p>
            <a:r>
              <a:rPr lang="es-CL" sz="1800" dirty="0"/>
              <a:t>2da parte de El Quijote: Predominio del desengaño barroco</a:t>
            </a:r>
          </a:p>
        </p:txBody>
      </p:sp>
      <p:sp>
        <p:nvSpPr>
          <p:cNvPr id="2059" name="Rectangle 2058">
            <a:extLst>
              <a:ext uri="{FF2B5EF4-FFF2-40B4-BE49-F238E27FC236}">
                <a16:creationId xmlns:a16="http://schemas.microsoft.com/office/drawing/2014/main" id="{4788C233-D8CE-12E9-72EB-B6D9E793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295D65F3-9A0B-811E-A3F0-3CAE86E58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Rectangle 2062">
            <a:extLst>
              <a:ext uri="{FF2B5EF4-FFF2-40B4-BE49-F238E27FC236}">
                <a16:creationId xmlns:a16="http://schemas.microsoft.com/office/drawing/2014/main" id="{7AF2D311-E84F-7E55-374D-12E7375DD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570A0F20-53CA-0871-E13E-25404A2E80D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11504" y="650494"/>
            <a:ext cx="3580485" cy="532414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undefined">
            <a:extLst>
              <a:ext uri="{FF2B5EF4-FFF2-40B4-BE49-F238E27FC236}">
                <a16:creationId xmlns:a16="http://schemas.microsoft.com/office/drawing/2014/main" id="{A781ADE0-ED62-AFA3-1D59-9B8B8DD43F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8344" y="-116435"/>
            <a:ext cx="5956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20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C55DE4-4099-CA43-AD7D-17BE8CA7C0E9}"/>
              </a:ext>
            </a:extLst>
          </p:cNvPr>
          <p:cNvSpPr>
            <a:spLocks noGrp="1"/>
          </p:cNvSpPr>
          <p:nvPr>
            <p:ph type="title"/>
          </p:nvPr>
        </p:nvSpPr>
        <p:spPr>
          <a:xfrm>
            <a:off x="838200" y="365125"/>
            <a:ext cx="10515600" cy="625475"/>
          </a:xfrm>
        </p:spPr>
        <p:txBody>
          <a:bodyPr>
            <a:normAutofit/>
          </a:bodyPr>
          <a:lstStyle/>
          <a:p>
            <a:r>
              <a:rPr lang="es-CL" sz="3600" b="1" dirty="0"/>
              <a:t>Primera evaluación</a:t>
            </a:r>
          </a:p>
        </p:txBody>
      </p:sp>
      <p:sp>
        <p:nvSpPr>
          <p:cNvPr id="3" name="Marcador de contenido 2">
            <a:extLst>
              <a:ext uri="{FF2B5EF4-FFF2-40B4-BE49-F238E27FC236}">
                <a16:creationId xmlns:a16="http://schemas.microsoft.com/office/drawing/2014/main" id="{22EFF18A-A115-9B12-1088-DAD848A8CA7B}"/>
              </a:ext>
            </a:extLst>
          </p:cNvPr>
          <p:cNvSpPr>
            <a:spLocks noGrp="1"/>
          </p:cNvSpPr>
          <p:nvPr>
            <p:ph idx="1"/>
          </p:nvPr>
        </p:nvSpPr>
        <p:spPr>
          <a:xfrm>
            <a:off x="838200" y="1253331"/>
            <a:ext cx="10515600" cy="5239544"/>
          </a:xfrm>
        </p:spPr>
        <p:txBody>
          <a:bodyPr>
            <a:normAutofit/>
          </a:bodyPr>
          <a:lstStyle/>
          <a:p>
            <a:pPr marL="0" indent="0" algn="just">
              <a:buNone/>
            </a:pPr>
            <a:r>
              <a:rPr lang="es-MX" sz="2000" b="1" dirty="0">
                <a:latin typeface="Calibri" panose="020F0502020204030204" pitchFamily="34" charset="0"/>
                <a:ea typeface="Calibri" panose="020F0502020204030204" pitchFamily="34" charset="0"/>
                <a:cs typeface="Calibri" panose="020F0502020204030204" pitchFamily="34" charset="0"/>
              </a:rPr>
              <a:t>Tema 1. </a:t>
            </a:r>
            <a:r>
              <a:rPr lang="es-MX" sz="2000" dirty="0">
                <a:latin typeface="Calibri" panose="020F0502020204030204" pitchFamily="34" charset="0"/>
                <a:ea typeface="Calibri" panose="020F0502020204030204" pitchFamily="34" charset="0"/>
                <a:cs typeface="Calibri" panose="020F0502020204030204" pitchFamily="34" charset="0"/>
              </a:rPr>
              <a:t>Durante los siglos XV y XVII, Europa vivió una intensa persecución de mujeres acusadas de brujería, legitimada por discursos religiosos, políticos y filosóficos que combinaban el temor al desorden social con una arraigada tradición misógina heredada del pensamiento medieval. Considerando este contexto histórico, analiza cómo </a:t>
            </a:r>
            <a:r>
              <a:rPr lang="es-MX" sz="2000" i="1" dirty="0">
                <a:latin typeface="Calibri" panose="020F0502020204030204" pitchFamily="34" charset="0"/>
                <a:ea typeface="Calibri" panose="020F0502020204030204" pitchFamily="34" charset="0"/>
                <a:cs typeface="Calibri" panose="020F0502020204030204" pitchFamily="34" charset="0"/>
              </a:rPr>
              <a:t>Macbeth</a:t>
            </a:r>
            <a:r>
              <a:rPr lang="es-MX" sz="2000" dirty="0">
                <a:latin typeface="Calibri" panose="020F0502020204030204" pitchFamily="34" charset="0"/>
                <a:ea typeface="Calibri" panose="020F0502020204030204" pitchFamily="34" charset="0"/>
                <a:cs typeface="Calibri" panose="020F0502020204030204" pitchFamily="34" charset="0"/>
              </a:rPr>
              <a:t> de William Shakespeare reproduce estas construcciones ideológicas en su representación de lo femenino, especialmente a través de las figuras de las tres hermanas siniestras y de Lady Macbeth. ¿Cómo se articula en la obra la asociación entre mujer, deseo de poder, desorden y maldad? ¿Qué visión del mundo y del rol femenino transmite la </a:t>
            </a:r>
            <a:r>
              <a:rPr lang="es-MX" sz="2000">
                <a:latin typeface="Calibri" panose="020F0502020204030204" pitchFamily="34" charset="0"/>
                <a:ea typeface="Calibri" panose="020F0502020204030204" pitchFamily="34" charset="0"/>
                <a:cs typeface="Calibri" panose="020F0502020204030204" pitchFamily="34" charset="0"/>
              </a:rPr>
              <a:t>tragedia?</a:t>
            </a:r>
            <a:endParaRPr lang="es-MX" sz="20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MX" sz="2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s-MX" sz="2000" b="1" dirty="0">
                <a:latin typeface="Calibri" panose="020F0502020204030204" pitchFamily="34" charset="0"/>
                <a:ea typeface="Calibri" panose="020F0502020204030204" pitchFamily="34" charset="0"/>
                <a:cs typeface="Calibri" panose="020F0502020204030204" pitchFamily="34" charset="0"/>
              </a:rPr>
              <a:t>Tema 2. </a:t>
            </a:r>
            <a:r>
              <a:rPr lang="es-MX" sz="2000" dirty="0">
                <a:latin typeface="Calibri" panose="020F0502020204030204" pitchFamily="34" charset="0"/>
                <a:ea typeface="Calibri" panose="020F0502020204030204" pitchFamily="34" charset="0"/>
                <a:cs typeface="Calibri" panose="020F0502020204030204" pitchFamily="34" charset="0"/>
              </a:rPr>
              <a:t>En los primeros ocho capítulos de </a:t>
            </a:r>
            <a:r>
              <a:rPr lang="es-MX" sz="2000" i="1" dirty="0">
                <a:latin typeface="Calibri" panose="020F0502020204030204" pitchFamily="34" charset="0"/>
                <a:ea typeface="Calibri" panose="020F0502020204030204" pitchFamily="34" charset="0"/>
                <a:cs typeface="Calibri" panose="020F0502020204030204" pitchFamily="34" charset="0"/>
              </a:rPr>
              <a:t>Don Quijote de la Mancha</a:t>
            </a:r>
            <a:r>
              <a:rPr lang="es-MX" sz="2000" dirty="0">
                <a:latin typeface="Calibri" panose="020F0502020204030204" pitchFamily="34" charset="0"/>
                <a:ea typeface="Calibri" panose="020F0502020204030204" pitchFamily="34" charset="0"/>
                <a:cs typeface="Calibri" panose="020F0502020204030204" pitchFamily="34" charset="0"/>
              </a:rPr>
              <a:t>, Cervantes construye una obra profundamente ambigua y crítica de su tiempo. Analiza cómo se articulan en esta sección los conceptos de </a:t>
            </a:r>
            <a:r>
              <a:rPr lang="es-MX" sz="2000" i="1" dirty="0">
                <a:latin typeface="Calibri" panose="020F0502020204030204" pitchFamily="34" charset="0"/>
                <a:ea typeface="Calibri" panose="020F0502020204030204" pitchFamily="34" charset="0"/>
                <a:cs typeface="Calibri" panose="020F0502020204030204" pitchFamily="34" charset="0"/>
              </a:rPr>
              <a:t>parodia</a:t>
            </a:r>
            <a:r>
              <a:rPr lang="es-MX" sz="2000" dirty="0">
                <a:latin typeface="Calibri" panose="020F0502020204030204" pitchFamily="34" charset="0"/>
                <a:ea typeface="Calibri" panose="020F0502020204030204" pitchFamily="34" charset="0"/>
                <a:cs typeface="Calibri" panose="020F0502020204030204" pitchFamily="34" charset="0"/>
              </a:rPr>
              <a:t>, </a:t>
            </a:r>
            <a:r>
              <a:rPr lang="es-MX" sz="2000" i="1" dirty="0">
                <a:latin typeface="Calibri" panose="020F0502020204030204" pitchFamily="34" charset="0"/>
                <a:ea typeface="Calibri" panose="020F0502020204030204" pitchFamily="34" charset="0"/>
                <a:cs typeface="Calibri" panose="020F0502020204030204" pitchFamily="34" charset="0"/>
              </a:rPr>
              <a:t>carnavalización</a:t>
            </a:r>
            <a:r>
              <a:rPr lang="es-MX" sz="2000" dirty="0">
                <a:latin typeface="Calibri" panose="020F0502020204030204" pitchFamily="34" charset="0"/>
                <a:ea typeface="Calibri" panose="020F0502020204030204" pitchFamily="34" charset="0"/>
                <a:cs typeface="Calibri" panose="020F0502020204030204" pitchFamily="34" charset="0"/>
              </a:rPr>
              <a:t> y </a:t>
            </a:r>
            <a:r>
              <a:rPr lang="es-MX" sz="2000" i="1" dirty="0">
                <a:latin typeface="Calibri" panose="020F0502020204030204" pitchFamily="34" charset="0"/>
                <a:ea typeface="Calibri" panose="020F0502020204030204" pitchFamily="34" charset="0"/>
                <a:cs typeface="Calibri" panose="020F0502020204030204" pitchFamily="34" charset="0"/>
              </a:rPr>
              <a:t>barroco</a:t>
            </a:r>
            <a:r>
              <a:rPr lang="es-MX" sz="2000" dirty="0">
                <a:latin typeface="Calibri" panose="020F0502020204030204" pitchFamily="34" charset="0"/>
                <a:ea typeface="Calibri" panose="020F0502020204030204" pitchFamily="34" charset="0"/>
                <a:cs typeface="Calibri" panose="020F0502020204030204" pitchFamily="34" charset="0"/>
              </a:rPr>
              <a:t> en la configuración del personaje de Don Quijote y en los episodios de su primera salida. ¿De qué manera estos tres elementos permiten interpretar la obra no solo como una burla de los libros de caballería, sino también como una reflexión sobre la crisis del sujeto moderno y el orden social del Siglo de Oro?</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065261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3217</TotalTime>
  <Words>2026</Words>
  <Application>Microsoft Office PowerPoint</Application>
  <PresentationFormat>Panorámica</PresentationFormat>
  <Paragraphs>92</Paragraphs>
  <Slides>27</Slides>
  <Notes>1</Notes>
  <HiddenSlides>0</HiddenSlides>
  <MMClips>1</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27</vt:i4>
      </vt:variant>
    </vt:vector>
  </HeadingPairs>
  <TitlesOfParts>
    <vt:vector size="35" baseType="lpstr">
      <vt:lpstr>AGaramondPro-Regular</vt:lpstr>
      <vt:lpstr>Aptos</vt:lpstr>
      <vt:lpstr>Aptos Display</vt:lpstr>
      <vt:lpstr>Arial</vt:lpstr>
      <vt:lpstr>Calibri</vt:lpstr>
      <vt:lpstr>Calibri </vt:lpstr>
      <vt:lpstr>Gotham-Light</vt:lpstr>
      <vt:lpstr>Tema de Office</vt:lpstr>
      <vt:lpstr>El Barroco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Barroco (s XVI-XVII) y neobarroco (s. XX)</vt:lpstr>
      <vt:lpstr>Presentación de PowerPoint</vt:lpstr>
      <vt:lpstr>Presentación de PowerPoint</vt:lpstr>
      <vt:lpstr>EL BARROCO (s.XVII)</vt:lpstr>
      <vt:lpstr>Arte Barroco</vt:lpstr>
      <vt:lpstr>Presentación de PowerPoint</vt:lpstr>
      <vt:lpstr>Tensiones y ambigüedades del arte barroco</vt:lpstr>
      <vt:lpstr>El ingenioso hidalgo Don Quijote de la Mancha</vt:lpstr>
      <vt:lpstr>Presentación de PowerPoint</vt:lpstr>
      <vt:lpstr>“La obra maestra de Miguel de Cervantes Saavedra ha perdurado porque se centra en el principal atractivo de la literatura: convertirse en otro, abandonar un yo habitualmente en conflicto para asumir otro más cercano a los propios deseos y aspiraciones.”  Roberto González Echeverría</vt:lpstr>
      <vt:lpstr>Grandes temas de El Quijote (parte 1)</vt:lpstr>
      <vt:lpstr>Capítulo I</vt:lpstr>
      <vt:lpstr>PRIMERA SALIDA</vt:lpstr>
      <vt:lpstr>PRIMERA SALIDA</vt:lpstr>
      <vt:lpstr>ESCRUTINIO DE LA BIBLIOTECA</vt:lpstr>
      <vt:lpstr>Presentación de PowerPoint</vt:lpstr>
      <vt:lpstr>Presentación de PowerPoint</vt:lpstr>
      <vt:lpstr>Presentación de PowerPoint</vt:lpstr>
      <vt:lpstr>Primera evaluación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21</cp:revision>
  <dcterms:created xsi:type="dcterms:W3CDTF">2025-05-25T18:52:39Z</dcterms:created>
  <dcterms:modified xsi:type="dcterms:W3CDTF">2025-06-03T12:36:49Z</dcterms:modified>
</cp:coreProperties>
</file>