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8" r:id="rId2"/>
    <p:sldId id="287" r:id="rId3"/>
    <p:sldId id="256" r:id="rId4"/>
    <p:sldId id="283" r:id="rId5"/>
    <p:sldId id="284" r:id="rId6"/>
    <p:sldId id="385" r:id="rId7"/>
    <p:sldId id="384" r:id="rId8"/>
    <p:sldId id="386" r:id="rId9"/>
    <p:sldId id="387" r:id="rId10"/>
    <p:sldId id="388" r:id="rId11"/>
    <p:sldId id="285" r:id="rId12"/>
    <p:sldId id="389" r:id="rId13"/>
    <p:sldId id="286" r:id="rId14"/>
    <p:sldId id="390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47239-3B29-4BA0-9B40-B524968F4551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A5A92-9B50-4EE8-AB47-5F09EE183F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5816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C75B5-2220-0435-8005-F456A6A9E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25DA20-538C-2AF0-9DD3-AB1D1B07D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88BCAE-77DF-4BC3-0BA2-77FEFC0F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8C4B4E-F9DA-CBC4-D0C8-1F4480F6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EF215A-D429-57FC-1469-18BBB987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834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1A49B-58BE-C988-339B-8878375CC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94C540-C13C-A417-1B04-204FEFA39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72F3D9-C02C-4A64-6B5B-992E1114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CE675D-9F3F-97B2-7F42-83602B79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81CF5F-77AF-E1A2-7BB9-FBF8F73D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529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373A5-D96C-C692-CE3E-1D873FB9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4D4743-902F-599B-52C3-C467A8A67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0D35AD-3A23-E0DD-B652-3452928C0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49DECA-4791-0F89-ECE3-0DEAABA2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A98182-1B01-B73F-8026-1638A89A7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284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BF6D2-BE2D-91BF-A2E4-52986E41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3573DC-0577-47CC-5C9D-B3C1A9EB11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917C7F-ACC5-F452-B06A-ADEE261BB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56C41C-0E34-F2F9-A766-E1B4F2E5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84CB83-0279-37B0-A75E-BD8C89A4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7D5E94-8EAA-E10C-CDC6-1A959EAB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5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E3987-BBAB-6517-63F8-82202BA8C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EEED68-DBCC-E2CB-F0E9-EDEA7F44D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432DAD-3399-8BDD-EB9B-165861EF7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042627-94A5-5269-F930-7FAE05E3E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737DF73-ED27-9AF9-1506-077187F3A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7C594B-5FE5-9211-AEAA-DEA032AC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A199636-A6AC-E51E-B15F-65F42813B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22128A-4E9A-B9DE-8B8C-5A1E5F1F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751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2A615-AC2A-B90D-DE93-5129AE1D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4E8DD4-6B18-6312-FDFE-29057CA7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9AE0D0-9089-EA46-59A8-8B5C5DB1F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578E8C-62B9-6E87-E7F0-4E3C7F80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817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9EF0475-104A-962C-50C4-FECF3146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FABE0DE-8738-3A5A-7082-951A6E89F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573C81-ED6C-2C46-C2D8-211AEAE2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288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D6A09-A5B0-0DF7-0EDE-5F23874BF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4F0386-06ED-16CC-D85B-2FE124A8E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847BB0-0152-570E-92D1-197972360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45963E-8CFC-387F-E0C5-09E951776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15FA6C-9653-72E9-8DEE-400D0446C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D546F5-BFA9-9AB2-88A1-1CFC6883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92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BB7B4-46A4-DB12-337F-7273EAC8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0B3013-C75B-B4B2-A4CB-32BA34D659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EA4C84-B63C-59BA-6A10-962D62FB7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E4184C-0A06-08F0-6206-24960A006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377E5F-B704-BA37-833A-74C6C847F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188ACD-E590-CFBA-205A-F67E0846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5614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14DC6-2773-74F9-DC2B-20D60CE6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40FA32-2220-C2B2-A64B-39CBC2D33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2A3A5B-8676-B60A-58CF-D90852564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BA4AB9-FF67-0C54-D438-60395779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F850DB-5163-3FC8-167F-F5122754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284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B4307B0-963F-F541-C701-59EA00C484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2FF746-FE5C-E3BA-5CC4-4CDBFA079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AD1D85-9050-03C0-C3E0-30171E92E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DECE6C-DE26-7AD8-6741-300CAEFC3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DE5E96-692F-C84F-3CF0-8AE456DE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2712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903D91-5182-CAB9-FB1E-FEC433C4E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67B323-1229-8CA8-D1F2-FFBB4C40D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A5BF17-410A-9C18-EEDC-548A2F369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BD7F3F-475D-4034-BFC6-695A86721276}" type="datetimeFigureOut">
              <a:rPr lang="es-CL" smtClean="0"/>
              <a:t>06-05-2025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BD675A-7E1E-86E4-A87B-15F983B6B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735CE2-4C58-7CA6-800D-4582985E5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93FF00-1531-4E81-847C-EFB03D687D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17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3.mp4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225" name="Group 9224">
            <a:extLst>
              <a:ext uri="{FF2B5EF4-FFF2-40B4-BE49-F238E27FC236}">
                <a16:creationId xmlns:a16="http://schemas.microsoft.com/office/drawing/2014/main" id="{E4556D3F-F9E0-4DD4-A96F-6A8297B9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9226" name="Color">
              <a:extLst>
                <a:ext uri="{FF2B5EF4-FFF2-40B4-BE49-F238E27FC236}">
                  <a16:creationId xmlns:a16="http://schemas.microsoft.com/office/drawing/2014/main" id="{86D4FF5D-6473-4BE3-A6EC-40CE25027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7" name="Color">
              <a:extLst>
                <a:ext uri="{FF2B5EF4-FFF2-40B4-BE49-F238E27FC236}">
                  <a16:creationId xmlns:a16="http://schemas.microsoft.com/office/drawing/2014/main" id="{993888FB-861F-4B4A-819C-BEB6D558A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218" name="Picture 2">
            <a:extLst>
              <a:ext uri="{FF2B5EF4-FFF2-40B4-BE49-F238E27FC236}">
                <a16:creationId xmlns:a16="http://schemas.microsoft.com/office/drawing/2014/main" id="{4D8E136B-A02D-A585-8963-863C9F44B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798"/>
          <a:stretch/>
        </p:blipFill>
        <p:spPr bwMode="auto">
          <a:xfrm>
            <a:off x="6803647" y="1065276"/>
            <a:ext cx="4730214" cy="472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9" name="Group 9228">
            <a:extLst>
              <a:ext uri="{FF2B5EF4-FFF2-40B4-BE49-F238E27FC236}">
                <a16:creationId xmlns:a16="http://schemas.microsoft.com/office/drawing/2014/main" id="{65EABBED-2B80-4B13-A7A8-1D34C4A0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9230" name="Freeform: Shape 9229">
              <a:extLst>
                <a:ext uri="{FF2B5EF4-FFF2-40B4-BE49-F238E27FC236}">
                  <a16:creationId xmlns:a16="http://schemas.microsoft.com/office/drawing/2014/main" id="{73A7A746-A7C1-443C-9B24-406D22245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1" name="Freeform: Shape 9230">
              <a:extLst>
                <a:ext uri="{FF2B5EF4-FFF2-40B4-BE49-F238E27FC236}">
                  <a16:creationId xmlns:a16="http://schemas.microsoft.com/office/drawing/2014/main" id="{1D71425D-6031-4121-BA40-815DACCD0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2" name="Freeform: Shape 9231">
              <a:extLst>
                <a:ext uri="{FF2B5EF4-FFF2-40B4-BE49-F238E27FC236}">
                  <a16:creationId xmlns:a16="http://schemas.microsoft.com/office/drawing/2014/main" id="{67A43343-A25B-49D5-9967-D5647ADF7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3" name="Freeform: Shape 9232">
              <a:extLst>
                <a:ext uri="{FF2B5EF4-FFF2-40B4-BE49-F238E27FC236}">
                  <a16:creationId xmlns:a16="http://schemas.microsoft.com/office/drawing/2014/main" id="{F066E434-22B6-48A1-BC19-A80163E81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4" name="Freeform: Shape 9233">
              <a:extLst>
                <a:ext uri="{FF2B5EF4-FFF2-40B4-BE49-F238E27FC236}">
                  <a16:creationId xmlns:a16="http://schemas.microsoft.com/office/drawing/2014/main" id="{35470CE2-E5F8-489C-84E9-775AE8D3E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5" name="Freeform: Shape 9234">
              <a:extLst>
                <a:ext uri="{FF2B5EF4-FFF2-40B4-BE49-F238E27FC236}">
                  <a16:creationId xmlns:a16="http://schemas.microsoft.com/office/drawing/2014/main" id="{12435DD6-F0FB-492A-9267-CE09EC2C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6" name="Freeform: Shape 9235">
              <a:extLst>
                <a:ext uri="{FF2B5EF4-FFF2-40B4-BE49-F238E27FC236}">
                  <a16:creationId xmlns:a16="http://schemas.microsoft.com/office/drawing/2014/main" id="{5B17117C-64EA-4B8B-9DDC-D10E947C4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B7AE8BE-EB43-11CE-2C5F-B149F2968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1014574"/>
            <a:ext cx="5633531" cy="2226769"/>
          </a:xfrm>
        </p:spPr>
        <p:txBody>
          <a:bodyPr anchor="ctr">
            <a:normAutofit/>
          </a:bodyPr>
          <a:lstStyle/>
          <a:p>
            <a:pPr algn="l"/>
            <a:r>
              <a:rPr lang="es-CL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novela </a:t>
            </a:r>
            <a:r>
              <a:rPr lang="es-CL" sz="4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super-realista</a:t>
            </a:r>
            <a:r>
              <a:rPr lang="es-CL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siglo XX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EE7A3B-C86B-F2DE-0049-733867780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894" y="3812005"/>
            <a:ext cx="5631417" cy="2487212"/>
          </a:xfrm>
        </p:spPr>
        <p:txBody>
          <a:bodyPr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s-C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Innovaciones narrativas de la novela del siglo XX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Contexto de María Luisa Bombal</a:t>
            </a:r>
          </a:p>
        </p:txBody>
      </p:sp>
    </p:spTree>
    <p:extLst>
      <p:ext uri="{BB962C8B-B14F-4D97-AF65-F5344CB8AC3E}">
        <p14:creationId xmlns:p14="http://schemas.microsoft.com/office/powerpoint/2010/main" val="1238091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73BCEA90-F7D5-4EC1-9BE2-5A49A20F4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9848F91B-FA65-4A06-A177-8CCF7EBC8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78410" cy="6195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7AFD258A-FB69-8007-083A-71C37BD335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589271" y="0"/>
            <a:ext cx="11013460" cy="6195072"/>
          </a:xfrm>
          <a:prstGeom prst="rect">
            <a:avLst/>
          </a:prstGeom>
        </p:spPr>
      </p:pic>
      <p:sp>
        <p:nvSpPr>
          <p:cNvPr id="13" name="Graphic 14">
            <a:extLst>
              <a:ext uri="{FF2B5EF4-FFF2-40B4-BE49-F238E27FC236}">
                <a16:creationId xmlns:a16="http://schemas.microsoft.com/office/drawing/2014/main" id="{2CF7CF5F-D747-47B3-80B1-839275044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0" y="-2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5D29D4-B8A9-92D0-564E-8F53FF3A8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32" y="914399"/>
            <a:ext cx="9283781" cy="2595563"/>
          </a:xfrm>
        </p:spPr>
        <p:txBody>
          <a:bodyPr>
            <a:normAutofit/>
          </a:bodyPr>
          <a:lstStyle/>
          <a:p>
            <a:endParaRPr lang="es-CL" sz="5000">
              <a:solidFill>
                <a:schemeClr val="bg1"/>
              </a:solidFill>
            </a:endParaRPr>
          </a:p>
        </p:txBody>
      </p:sp>
      <p:sp>
        <p:nvSpPr>
          <p:cNvPr id="23" name="Graphic 14">
            <a:extLst>
              <a:ext uri="{FF2B5EF4-FFF2-40B4-BE49-F238E27FC236}">
                <a16:creationId xmlns:a16="http://schemas.microsoft.com/office/drawing/2014/main" id="{820B6604-1FF9-43F5-AC47-3D41CB2F5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448800" y="4111379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DA4810-F0E5-89B5-E459-A52D9F47C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32" y="3602037"/>
            <a:ext cx="9283781" cy="2446338"/>
          </a:xfrm>
        </p:spPr>
        <p:txBody>
          <a:bodyPr>
            <a:normAutofit/>
          </a:bodyPr>
          <a:lstStyle/>
          <a:p>
            <a:endParaRPr lang="es-CL" sz="2200">
              <a:solidFill>
                <a:schemeClr val="bg1"/>
              </a:solidFill>
            </a:endParaRP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D98779F6-5395-4B82-BDCB-4ADF6A5B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73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Graphic 14">
            <a:extLst>
              <a:ext uri="{FF2B5EF4-FFF2-40B4-BE49-F238E27FC236}">
                <a16:creationId xmlns:a16="http://schemas.microsoft.com/office/drawing/2014/main" id="{CE1108CD-786E-4304-9504-9C5AD6482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9448800" y="-1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0191CD-D48F-4F7A-8077-0380603A2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61F04F-EE61-5874-154D-F3621D661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57200"/>
            <a:ext cx="10909640" cy="1368614"/>
          </a:xfrm>
        </p:spPr>
        <p:txBody>
          <a:bodyPr anchor="ctr">
            <a:normAutofit/>
          </a:bodyPr>
          <a:lstStyle/>
          <a:p>
            <a:r>
              <a:rPr lang="es-CL" sz="4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 escenas inspiradas</a:t>
            </a:r>
            <a:br>
              <a:rPr lang="es-CL" sz="4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CL" sz="4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técnicas de la novela del siglo XX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C3D275-24DD-2515-476F-32BD9D99B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1922561"/>
            <a:ext cx="10909643" cy="552659"/>
          </a:xfrm>
        </p:spPr>
        <p:txBody>
          <a:bodyPr anchor="ctr">
            <a:normAutofit/>
          </a:bodyPr>
          <a:lstStyle/>
          <a:p>
            <a:endParaRPr lang="es-CL"/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D1F27C0E-0B50-137B-0B4C-04109632AA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32" y="2795016"/>
            <a:ext cx="5568779" cy="3605784"/>
          </a:xfrm>
          <a:prstGeom prst="rect">
            <a:avLst/>
          </a:prstGeom>
        </p:spPr>
      </p:pic>
      <p:pic>
        <p:nvPicPr>
          <p:cNvPr id="5" name="de-lo-unico-que-seras-rey-es-del-reino-de-los-estupidos-shrek-xd-1_CBxjomFo">
            <a:hlinkClick r:id="" action="ppaction://media"/>
            <a:extLst>
              <a:ext uri="{FF2B5EF4-FFF2-40B4-BE49-F238E27FC236}">
                <a16:creationId xmlns:a16="http://schemas.microsoft.com/office/drawing/2014/main" id="{9421A6BF-B6F7-F1A4-95F2-AFBEE324589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2858" y="2866454"/>
            <a:ext cx="5614416" cy="315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0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6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A108766D-A3A9-C865-C662-03D2A91DB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2837"/>
          <a:stretch/>
        </p:blipFill>
        <p:spPr bwMode="auto">
          <a:xfrm>
            <a:off x="-6588" y="10"/>
            <a:ext cx="1219858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EF6EC4-AD59-DA59-0559-CB6017F24C3B}"/>
              </a:ext>
            </a:extLst>
          </p:cNvPr>
          <p:cNvSpPr txBox="1"/>
          <p:nvPr/>
        </p:nvSpPr>
        <p:spPr>
          <a:xfrm>
            <a:off x="5854700" y="177800"/>
            <a:ext cx="605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8995F4D-B224-A4BA-EDE1-3099C5E8AC9E}"/>
              </a:ext>
            </a:extLst>
          </p:cNvPr>
          <p:cNvSpPr txBox="1"/>
          <p:nvPr/>
        </p:nvSpPr>
        <p:spPr>
          <a:xfrm>
            <a:off x="0" y="0"/>
            <a:ext cx="12319000" cy="9017853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r>
              <a:rPr lang="es-MX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día de invierno, al volver a casa, mi madre, viendo que yo tenía frío, me propuso  tomar, contra mi costumbre, un poco de té. Dije que no, primero, pero luego, no sé por qué, cambié de opinión. Mandó a comprar uno de esos bollos pequeños y rollizos que se llaman magdalenas… Pronto, maquinalmente, agobiado  por el  día triste  y la perspectiva de otro igual, me llevé a los labios una cucharada de té en la que había dejado reblandecer un trozo de magdalena. Pero, en el instante mismo que el trago de té y  migajas de bollo llegaban a  mi paladar, me estremecí, dándome cuenta de que pasaba  algo extraordinario. Me había invadido  un placer delicioso, aislado, sin saber por qué, que me volvía indiferente a vicisitudes de la vida, a sus desastres inofensivos, a su brevedad ilusoria, de la misma manera que opera el amor, llenándome de una esencia preciosa; o, más bien, esta esencia no  estaba en mí sino que era yo mismo. Y no me sentía mediocre, limitado, mortal. ¿De dónde podía haberme venido esta poderosa alegría? Me daba cuenta de que estaba unida al gusto del té y del bollo, pero lo sobrepasaba infinitamente, no debía de ser de la misma naturaleza. ¿De dónde venía? ¿Qué significaba? ¿Cómo apresarla? [...] Y, de repente, el recuerdo aparece. Ese gusto  es el del trocito de magdalena que el domingo por la mañana en </a:t>
            </a:r>
            <a:r>
              <a:rPr lang="es-MX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Combray</a:t>
            </a:r>
            <a:r>
              <a:rPr lang="es-MX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(porque ese día yo no salía antes de la hora de misa), cuando iba a decirle buenos días a su habitación,  mi tía </a:t>
            </a:r>
            <a:r>
              <a:rPr lang="es-MX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Leonie</a:t>
            </a:r>
            <a:r>
              <a:rPr lang="es-MX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 daba, después de haberlo mojado en su infusión de té o de tila. </a:t>
            </a:r>
          </a:p>
          <a:p>
            <a:pPr algn="just"/>
            <a:endParaRPr lang="es-MX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MX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s-MX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Marcel Proust</a:t>
            </a:r>
            <a:r>
              <a:rPr lang="es-MX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MX" sz="2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busca del tiempo perdido </a:t>
            </a:r>
            <a:r>
              <a:rPr lang="es-MX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(secuencia de la Magdalena), 1913-27</a:t>
            </a: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MX" sz="2000" dirty="0">
              <a:solidFill>
                <a:schemeClr val="bg1"/>
              </a:solidFill>
            </a:endParaRPr>
          </a:p>
          <a:p>
            <a:pPr algn="just"/>
            <a:endParaRPr lang="es-C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50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4D9D8D-6513-9826-FDDB-5F556CFCA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669978"/>
            <a:ext cx="4797424" cy="1173700"/>
          </a:xfrm>
        </p:spPr>
        <p:txBody>
          <a:bodyPr anchor="t">
            <a:normAutofit/>
          </a:bodyPr>
          <a:lstStyle/>
          <a:p>
            <a:r>
              <a:rPr lang="es-CL" sz="32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Monólogo de Molly Bloom, </a:t>
            </a:r>
            <a:r>
              <a:rPr lang="es-CL" sz="32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Ulysses</a:t>
            </a:r>
            <a:r>
              <a:rPr lang="es-CL" sz="32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James Joyce (1922)</a:t>
            </a:r>
          </a:p>
        </p:txBody>
      </p:sp>
      <p:pic>
        <p:nvPicPr>
          <p:cNvPr id="6148" name="Picture 4" descr="James Joyce/Ulysses pitch">
            <a:extLst>
              <a:ext uri="{FF2B5EF4-FFF2-40B4-BE49-F238E27FC236}">
                <a16:creationId xmlns:a16="http://schemas.microsoft.com/office/drawing/2014/main" id="{D4E566A1-D56C-EEA5-38AF-C695F8FB5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r="-3" b="33155"/>
          <a:stretch/>
        </p:blipFill>
        <p:spPr bwMode="auto"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E793B58-9EF1-A097-C33F-C644D68FE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" r="16810" b="-2"/>
          <a:stretch/>
        </p:blipFill>
        <p:spPr bwMode="auto"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C14E2B03-D09A-5C24-263D-9B092648D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7" r="2" b="3925"/>
          <a:stretch/>
        </p:blipFill>
        <p:spPr bwMode="auto"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5" name="Group 6154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6156" name="Freeform: Shape 6155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57" name="Freeform: Shape 6156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7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ETC. Stéphanie Magnin lee el final del monólogo de Molly Bloom de James Joyce">
            <a:hlinkClick r:id="" action="ppaction://media"/>
            <a:extLst>
              <a:ext uri="{FF2B5EF4-FFF2-40B4-BE49-F238E27FC236}">
                <a16:creationId xmlns:a16="http://schemas.microsoft.com/office/drawing/2014/main" id="{39A12B8C-C444-442B-1BBC-92387A76F6C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07388" y="51006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267525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5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43B6A-44B0-F5CB-6962-FC93D7E7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67B943E9-4E68-4525-82B4-969E8F29A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95" y="69445"/>
            <a:ext cx="11608054" cy="6435464"/>
          </a:xfrm>
        </p:spPr>
      </p:pic>
    </p:spTree>
    <p:extLst>
      <p:ext uri="{BB962C8B-B14F-4D97-AF65-F5344CB8AC3E}">
        <p14:creationId xmlns:p14="http://schemas.microsoft.com/office/powerpoint/2010/main" val="882804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2">
            <a:extLst>
              <a:ext uri="{FF2B5EF4-FFF2-40B4-BE49-F238E27FC236}">
                <a16:creationId xmlns:a16="http://schemas.microsoft.com/office/drawing/2014/main" id="{10CE40DC-5723-449B-A365-A61D8C262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E254A3-4090-BD9A-FEA4-FD94A16D9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"/>
          <a:stretch/>
        </p:blipFill>
        <p:spPr>
          <a:xfrm>
            <a:off x="-2250" y="-55073"/>
            <a:ext cx="12188952" cy="6857990"/>
          </a:xfrm>
          <a:prstGeom prst="rect">
            <a:avLst/>
          </a:prstGeom>
        </p:spPr>
      </p:pic>
      <p:sp>
        <p:nvSpPr>
          <p:cNvPr id="32" name="Freeform: Shape 24">
            <a:extLst>
              <a:ext uri="{FF2B5EF4-FFF2-40B4-BE49-F238E27FC236}">
                <a16:creationId xmlns:a16="http://schemas.microsoft.com/office/drawing/2014/main" id="{9854DBCA-D3C3-4C19-9B2E-DFA0BE647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26">
            <a:extLst>
              <a:ext uri="{FF2B5EF4-FFF2-40B4-BE49-F238E27FC236}">
                <a16:creationId xmlns:a16="http://schemas.microsoft.com/office/drawing/2014/main" id="{E1383CB6-8BE5-4911-970B-A4151A07E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16525" y="0"/>
            <a:ext cx="9958950" cy="6858000"/>
          </a:xfrm>
          <a:custGeom>
            <a:avLst/>
            <a:gdLst>
              <a:gd name="connsiteX0" fmla="*/ 7551973 w 9174595"/>
              <a:gd name="connsiteY0" fmla="*/ 0 h 6858000"/>
              <a:gd name="connsiteX1" fmla="*/ 5634635 w 9174595"/>
              <a:gd name="connsiteY1" fmla="*/ 0 h 6858000"/>
              <a:gd name="connsiteX2" fmla="*/ 5550590 w 9174595"/>
              <a:gd name="connsiteY2" fmla="*/ 0 h 6858000"/>
              <a:gd name="connsiteX3" fmla="*/ 5480986 w 9174595"/>
              <a:gd name="connsiteY3" fmla="*/ 0 h 6858000"/>
              <a:gd name="connsiteX4" fmla="*/ 4886240 w 9174595"/>
              <a:gd name="connsiteY4" fmla="*/ 0 h 6858000"/>
              <a:gd name="connsiteX5" fmla="*/ 4816638 w 9174595"/>
              <a:gd name="connsiteY5" fmla="*/ 0 h 6858000"/>
              <a:gd name="connsiteX6" fmla="*/ 4357958 w 9174595"/>
              <a:gd name="connsiteY6" fmla="*/ 0 h 6858000"/>
              <a:gd name="connsiteX7" fmla="*/ 4288354 w 9174595"/>
              <a:gd name="connsiteY7" fmla="*/ 0 h 6858000"/>
              <a:gd name="connsiteX8" fmla="*/ 3693608 w 9174595"/>
              <a:gd name="connsiteY8" fmla="*/ 0 h 6858000"/>
              <a:gd name="connsiteX9" fmla="*/ 3624006 w 9174595"/>
              <a:gd name="connsiteY9" fmla="*/ 0 h 6858000"/>
              <a:gd name="connsiteX10" fmla="*/ 3276448 w 9174595"/>
              <a:gd name="connsiteY10" fmla="*/ 0 h 6858000"/>
              <a:gd name="connsiteX11" fmla="*/ 1622622 w 9174595"/>
              <a:gd name="connsiteY11" fmla="*/ 0 h 6858000"/>
              <a:gd name="connsiteX12" fmla="*/ 1600504 w 9174595"/>
              <a:gd name="connsiteY12" fmla="*/ 14997 h 6858000"/>
              <a:gd name="connsiteX13" fmla="*/ 0 w 9174595"/>
              <a:gd name="connsiteY13" fmla="*/ 3621656 h 6858000"/>
              <a:gd name="connsiteX14" fmla="*/ 1873886 w 9174595"/>
              <a:gd name="connsiteY14" fmla="*/ 6374814 h 6858000"/>
              <a:gd name="connsiteX15" fmla="*/ 2390406 w 9174595"/>
              <a:gd name="connsiteY15" fmla="*/ 6780599 h 6858000"/>
              <a:gd name="connsiteX16" fmla="*/ 2502136 w 9174595"/>
              <a:gd name="connsiteY16" fmla="*/ 6858000 h 6858000"/>
              <a:gd name="connsiteX17" fmla="*/ 3276448 w 9174595"/>
              <a:gd name="connsiteY17" fmla="*/ 6858000 h 6858000"/>
              <a:gd name="connsiteX18" fmla="*/ 3624006 w 9174595"/>
              <a:gd name="connsiteY18" fmla="*/ 6858000 h 6858000"/>
              <a:gd name="connsiteX19" fmla="*/ 3693608 w 9174595"/>
              <a:gd name="connsiteY19" fmla="*/ 6858000 h 6858000"/>
              <a:gd name="connsiteX20" fmla="*/ 4288354 w 9174595"/>
              <a:gd name="connsiteY20" fmla="*/ 6858000 h 6858000"/>
              <a:gd name="connsiteX21" fmla="*/ 4357958 w 9174595"/>
              <a:gd name="connsiteY21" fmla="*/ 6858000 h 6858000"/>
              <a:gd name="connsiteX22" fmla="*/ 4816638 w 9174595"/>
              <a:gd name="connsiteY22" fmla="*/ 6858000 h 6858000"/>
              <a:gd name="connsiteX23" fmla="*/ 4886240 w 9174595"/>
              <a:gd name="connsiteY23" fmla="*/ 6858000 h 6858000"/>
              <a:gd name="connsiteX24" fmla="*/ 5480986 w 9174595"/>
              <a:gd name="connsiteY24" fmla="*/ 6858000 h 6858000"/>
              <a:gd name="connsiteX25" fmla="*/ 5550590 w 9174595"/>
              <a:gd name="connsiteY25" fmla="*/ 6858000 h 6858000"/>
              <a:gd name="connsiteX26" fmla="*/ 5634635 w 9174595"/>
              <a:gd name="connsiteY26" fmla="*/ 6858000 h 6858000"/>
              <a:gd name="connsiteX27" fmla="*/ 6672460 w 9174595"/>
              <a:gd name="connsiteY27" fmla="*/ 6858000 h 6858000"/>
              <a:gd name="connsiteX28" fmla="*/ 6784188 w 9174595"/>
              <a:gd name="connsiteY28" fmla="*/ 6780599 h 6858000"/>
              <a:gd name="connsiteX29" fmla="*/ 7300708 w 9174595"/>
              <a:gd name="connsiteY29" fmla="*/ 6374814 h 6858000"/>
              <a:gd name="connsiteX30" fmla="*/ 9174595 w 9174595"/>
              <a:gd name="connsiteY30" fmla="*/ 3621656 h 6858000"/>
              <a:gd name="connsiteX31" fmla="*/ 7574092 w 9174595"/>
              <a:gd name="connsiteY3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74595" h="6858000">
                <a:moveTo>
                  <a:pt x="7551973" y="0"/>
                </a:moveTo>
                <a:lnTo>
                  <a:pt x="5634635" y="0"/>
                </a:lnTo>
                <a:lnTo>
                  <a:pt x="5550590" y="0"/>
                </a:lnTo>
                <a:lnTo>
                  <a:pt x="5480986" y="0"/>
                </a:lnTo>
                <a:lnTo>
                  <a:pt x="4886240" y="0"/>
                </a:lnTo>
                <a:lnTo>
                  <a:pt x="4816638" y="0"/>
                </a:lnTo>
                <a:lnTo>
                  <a:pt x="4357958" y="0"/>
                </a:lnTo>
                <a:lnTo>
                  <a:pt x="4288354" y="0"/>
                </a:lnTo>
                <a:lnTo>
                  <a:pt x="3693608" y="0"/>
                </a:lnTo>
                <a:lnTo>
                  <a:pt x="3624006" y="0"/>
                </a:lnTo>
                <a:lnTo>
                  <a:pt x="3276448" y="0"/>
                </a:lnTo>
                <a:lnTo>
                  <a:pt x="1622622" y="0"/>
                </a:lnTo>
                <a:lnTo>
                  <a:pt x="1600504" y="14997"/>
                </a:lnTo>
                <a:cubicBezTo>
                  <a:pt x="573594" y="754641"/>
                  <a:pt x="0" y="2093192"/>
                  <a:pt x="0" y="3621656"/>
                </a:cubicBezTo>
                <a:cubicBezTo>
                  <a:pt x="0" y="4969131"/>
                  <a:pt x="928496" y="5602839"/>
                  <a:pt x="1873886" y="6374814"/>
                </a:cubicBezTo>
                <a:cubicBezTo>
                  <a:pt x="2046046" y="6515397"/>
                  <a:pt x="2216632" y="6653108"/>
                  <a:pt x="2390406" y="6780599"/>
                </a:cubicBezTo>
                <a:lnTo>
                  <a:pt x="2502136" y="6858000"/>
                </a:lnTo>
                <a:lnTo>
                  <a:pt x="3276448" y="6858000"/>
                </a:lnTo>
                <a:lnTo>
                  <a:pt x="3624006" y="6858000"/>
                </a:lnTo>
                <a:lnTo>
                  <a:pt x="3693608" y="6858000"/>
                </a:lnTo>
                <a:lnTo>
                  <a:pt x="4288354" y="6858000"/>
                </a:lnTo>
                <a:lnTo>
                  <a:pt x="4357958" y="6858000"/>
                </a:lnTo>
                <a:lnTo>
                  <a:pt x="4816638" y="6858000"/>
                </a:lnTo>
                <a:lnTo>
                  <a:pt x="4886240" y="6858000"/>
                </a:lnTo>
                <a:lnTo>
                  <a:pt x="5480986" y="6858000"/>
                </a:lnTo>
                <a:lnTo>
                  <a:pt x="5550590" y="6858000"/>
                </a:lnTo>
                <a:lnTo>
                  <a:pt x="5634635" y="6858000"/>
                </a:lnTo>
                <a:lnTo>
                  <a:pt x="6672460" y="6858000"/>
                </a:lnTo>
                <a:lnTo>
                  <a:pt x="6784188" y="6780599"/>
                </a:lnTo>
                <a:cubicBezTo>
                  <a:pt x="6957963" y="6653108"/>
                  <a:pt x="7128548" y="6515397"/>
                  <a:pt x="7300708" y="6374814"/>
                </a:cubicBezTo>
                <a:cubicBezTo>
                  <a:pt x="8246100" y="5602839"/>
                  <a:pt x="9174595" y="4969131"/>
                  <a:pt x="9174595" y="3621656"/>
                </a:cubicBezTo>
                <a:cubicBezTo>
                  <a:pt x="9174595" y="2093192"/>
                  <a:pt x="8601001" y="754641"/>
                  <a:pt x="7574092" y="14997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42D14D1-56B7-40CD-8694-A9A48170C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-17801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50A315C-978A-4A52-966E-55B2698F2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-17801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122EF0-9A65-59BB-66CE-77F078CA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034" y="497153"/>
            <a:ext cx="7340048" cy="692666"/>
          </a:xfrm>
        </p:spPr>
        <p:txBody>
          <a:bodyPr anchor="b">
            <a:normAutofit/>
          </a:bodyPr>
          <a:lstStyle/>
          <a:p>
            <a:r>
              <a:rPr lang="es-C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largo silencio de la mujer en Occidente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16F0BD4-FFE9-418A-1D3C-FC2101D2B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034" y="1668714"/>
            <a:ext cx="7340048" cy="3299791"/>
          </a:xfrm>
        </p:spPr>
        <p:txBody>
          <a:bodyPr>
            <a:normAutofit/>
          </a:bodyPr>
          <a:lstStyle/>
          <a:p>
            <a:r>
              <a:rPr lang="es-MX" sz="1900" b="0" i="0" dirty="0">
                <a:effectLst/>
                <a:latin typeface="Arial" panose="020B0604020202020204" pitchFamily="34" charset="0"/>
              </a:rPr>
              <a:t>En la gran sala del palacio, un hombre canta las vicisitudes que sufren los héroes griegos en su viaje de regreso a Grecia, tras la guerra de Troya. Penélope, la mujer de Ulises, uno de aquellos héroes, sale de sus habitaciones, oye el canto y, frente a la multitud que escucha, le pide al aedo que elija un tema más alegre. Entre los oyentes está Telémaco, hijo de Penélope y Ulises, apenas un muchacho: «Madre mía -dice-, vete adentro de la casa y ocúpate de tus labores propias, del telar y de la rueca … El relato estará al cuidado de los hombres, y sobre todo al mío. Mío es, pues, el gobierno de la casa». Penélope obedece y se retira a sus habitaciones privadas</a:t>
            </a:r>
            <a:endParaRPr lang="en-US" sz="19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B2EE76A-BF26-2542-EA2C-EF91CA589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1" t="-660" r="18390" b="11806"/>
          <a:stretch/>
        </p:blipFill>
        <p:spPr bwMode="auto">
          <a:xfrm>
            <a:off x="6728574" y="4903112"/>
            <a:ext cx="1740777" cy="1619922"/>
          </a:xfrm>
          <a:prstGeom prst="ellipse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7803FC7-7718-8D5A-7365-73A88F3622C2}"/>
              </a:ext>
            </a:extLst>
          </p:cNvPr>
          <p:cNvSpPr txBox="1"/>
          <p:nvPr/>
        </p:nvSpPr>
        <p:spPr>
          <a:xfrm>
            <a:off x="6951449" y="6543449"/>
            <a:ext cx="6202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dirty="0"/>
              <a:t>Mary </a:t>
            </a:r>
            <a:r>
              <a:rPr lang="es-CL" dirty="0" err="1"/>
              <a:t>Beard</a:t>
            </a:r>
            <a:endParaRPr lang="es-CL" dirty="0"/>
          </a:p>
        </p:txBody>
      </p:sp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0AB98D8F-0C80-7CBB-8ACD-2396FB36629A}"/>
              </a:ext>
            </a:extLst>
          </p:cNvPr>
          <p:cNvSpPr/>
          <p:nvPr/>
        </p:nvSpPr>
        <p:spPr>
          <a:xfrm>
            <a:off x="3574233" y="4712989"/>
            <a:ext cx="2997977" cy="2000167"/>
          </a:xfrm>
          <a:prstGeom prst="wedgeRectCallout">
            <a:avLst>
              <a:gd name="adj1" fmla="val 66366"/>
              <a:gd name="adj2" fmla="val -14974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s-MX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 primer ejemplo documentado de un hombre diciéndole a una mujer «que se calle», que su voz no había de ser escuchada en público</a:t>
            </a: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5387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0" name="Rectangle 206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2" name="Rectangle 207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0E23CA-C39A-005B-2485-82DDBF2D2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endParaRPr lang="es-CL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0" name="Picture 2" descr="Ilustración de Canterbury Cuentos La Esposa De Bath y más Vectores Libres  de Derechos de Esposa de Bath - Esposa de Bath, Canterbury, Geoffrey  Chaucer - iStock">
            <a:extLst>
              <a:ext uri="{FF2B5EF4-FFF2-40B4-BE49-F238E27FC236}">
                <a16:creationId xmlns:a16="http://schemas.microsoft.com/office/drawing/2014/main" id="{B2C97619-DF01-C3C1-EA48-0FEC257B6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0" r="15004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5A0127-0373-74B8-3DE6-41D1FA208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Hay que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decir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que tales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libros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están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plagados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historias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(con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enseñanzas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misóginas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)....</a:t>
            </a:r>
          </a:p>
          <a:p>
            <a:pPr marL="0" indent="0">
              <a:buNone/>
            </a:pP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esto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respondo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que tales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libros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no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fueron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escritos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por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mujeres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.. </a:t>
            </a:r>
          </a:p>
          <a:p>
            <a:pPr marL="0" indent="0">
              <a:buNone/>
            </a:pP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Sin embargo,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las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mujeres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hubiesen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escrito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todos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esos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libros</a:t>
            </a:r>
            <a:endParaRPr lang="en-NZ" sz="20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Sé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que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mostraían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una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imagen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muy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NZ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distinta</a:t>
            </a:r>
            <a:r>
              <a:rPr lang="en-NZ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NZ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NZ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Christine de </a:t>
            </a:r>
            <a:r>
              <a:rPr lang="en-NZ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Pizan</a:t>
            </a:r>
            <a:r>
              <a:rPr lang="en-NZ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s. XV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B41F317-E085-7F83-700C-DA1881CFF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4" r="18348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F85DF83-4635-36CE-FB88-798E36B191C4}"/>
              </a:ext>
            </a:extLst>
          </p:cNvPr>
          <p:cNvSpPr txBox="1"/>
          <p:nvPr/>
        </p:nvSpPr>
        <p:spPr>
          <a:xfrm>
            <a:off x="133548" y="6397145"/>
            <a:ext cx="6150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dirty="0"/>
              <a:t>La Esposa de Bath (G. Chaucer)</a:t>
            </a:r>
          </a:p>
        </p:txBody>
      </p:sp>
    </p:spTree>
    <p:extLst>
      <p:ext uri="{BB962C8B-B14F-4D97-AF65-F5344CB8AC3E}">
        <p14:creationId xmlns:p14="http://schemas.microsoft.com/office/powerpoint/2010/main" val="1129436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Éxtasis De Santa Teresa De Bernini">
            <a:extLst>
              <a:ext uri="{FF2B5EF4-FFF2-40B4-BE49-F238E27FC236}">
                <a16:creationId xmlns:a16="http://schemas.microsoft.com/office/drawing/2014/main" id="{E24717F7-0566-7A49-2EAF-0CF5C8B77D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299"/>
          <a:stretch/>
        </p:blipFill>
        <p:spPr bwMode="auto">
          <a:xfrm>
            <a:off x="-6588" y="10"/>
            <a:ext cx="1219858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31C83D1-01CB-8A47-C82E-F052781209E1}"/>
              </a:ext>
            </a:extLst>
          </p:cNvPr>
          <p:cNvSpPr txBox="1"/>
          <p:nvPr/>
        </p:nvSpPr>
        <p:spPr>
          <a:xfrm>
            <a:off x="3126921" y="3521839"/>
            <a:ext cx="6101442" cy="3139321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s-MX" b="0" i="0" dirty="0">
                <a:solidFill>
                  <a:srgbClr val="2F222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MX" b="0" i="0" dirty="0" err="1">
                <a:solidFill>
                  <a:srgbClr val="2F222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Veíale</a:t>
            </a:r>
            <a:r>
              <a:rPr lang="es-MX" b="0" i="0" dirty="0">
                <a:solidFill>
                  <a:srgbClr val="2F222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las manos un dardo de oro largo, y al fin del hierro me parecía tener un poco de fuego. Este me parecía meter por el corazón algunas veces y que me llegaba a las entrañas. Al sacarle, me parecía las llevaba consigo, y me dejaba toda abrasada en amor grande de Dios”</a:t>
            </a:r>
          </a:p>
          <a:p>
            <a:pPr algn="l"/>
            <a:r>
              <a:rPr lang="es-MX" b="0" i="0" dirty="0">
                <a:solidFill>
                  <a:srgbClr val="2F222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“Era tan grande el dolor, que me hacía dar aquellos quejidos, y tan excesiva la suavidad que me pone este grandísimo dolor, que no hay desear que se quite, ni se contenta el alma con menos que Dios”.</a:t>
            </a:r>
          </a:p>
          <a:p>
            <a:pPr algn="l"/>
            <a:endParaRPr lang="es-MX" dirty="0">
              <a:solidFill>
                <a:srgbClr val="2F222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s-MX" b="0" i="0" dirty="0">
                <a:solidFill>
                  <a:srgbClr val="2F222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Santa Teresa de Jesús, s. XVI</a:t>
            </a:r>
          </a:p>
        </p:txBody>
      </p:sp>
    </p:spTree>
    <p:extLst>
      <p:ext uri="{BB962C8B-B14F-4D97-AF65-F5344CB8AC3E}">
        <p14:creationId xmlns:p14="http://schemas.microsoft.com/office/powerpoint/2010/main" val="15828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50BB5-884A-B2B7-19A1-3CACFDE7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AE3E4F-F410-C16E-1DE9-04626A95C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D56BD5D-87D8-7CF0-914A-47CF571B4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0"/>
            <a:ext cx="10334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60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2" name="Rectangle 7181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4" name="Rectangle 7183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B4F8D4-D5C5-E59B-DAAE-F9184229F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413654"/>
            <a:ext cx="4267200" cy="391887"/>
          </a:xfrm>
        </p:spPr>
        <p:txBody>
          <a:bodyPr>
            <a:normAutofit fontScale="90000"/>
          </a:bodyPr>
          <a:lstStyle/>
          <a:p>
            <a:pPr algn="ctr"/>
            <a:r>
              <a:rPr lang="es-CL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María Luisa Bombal</a:t>
            </a:r>
            <a:br>
              <a:rPr lang="es-CL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CL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(1910-1980)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7BE7E0D-60E4-0DBC-EB46-71DAB48D2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 r="43278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105671-E445-CA01-9EE1-13FF32BE3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766" y="1208314"/>
            <a:ext cx="4754534" cy="5529943"/>
          </a:xfrm>
        </p:spPr>
        <p:txBody>
          <a:bodyPr>
            <a:normAutofit fontScale="92500" lnSpcReduction="10000"/>
          </a:bodyPr>
          <a:lstStyle/>
          <a:p>
            <a:r>
              <a:rPr lang="es-MX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s-MX" sz="1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de las primeras exponentes de la novela contemporánea latinoamericano.</a:t>
            </a:r>
          </a:p>
          <a:p>
            <a:r>
              <a:rPr lang="es-MX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 obra se caracteriza por explorar la subjetividad femenina, lo irracional, onírico o subconsciente.</a:t>
            </a:r>
          </a:p>
          <a:p>
            <a:r>
              <a:rPr lang="es-MX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 las frustraciones de la existencia femenina en una sociedad que limita el desarrollo de su personalidad.</a:t>
            </a:r>
          </a:p>
          <a:p>
            <a:r>
              <a:rPr lang="es-MX" sz="1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Ruptura con la literatura realista- </a:t>
            </a:r>
            <a:r>
              <a:rPr lang="es-MX" sz="1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criollista</a:t>
            </a:r>
            <a:r>
              <a:rPr lang="es-MX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través de ese </a:t>
            </a:r>
            <a:r>
              <a:rPr lang="es-MX" sz="1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incesante bucear en las profundidades de la mente humana</a:t>
            </a:r>
            <a:r>
              <a:rPr lang="es-MX" sz="1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le ofrecen las nuevas corrientes vanguardistas, especialmente el surrealismo. </a:t>
            </a:r>
          </a:p>
          <a:p>
            <a:r>
              <a:rPr lang="es-MX" sz="1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 en castellano la llamada </a:t>
            </a:r>
            <a:r>
              <a:rPr lang="es-MX" sz="1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"corriente de la conciencia“</a:t>
            </a:r>
          </a:p>
          <a:p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Obras Principales:</a:t>
            </a:r>
            <a:endParaRPr lang="es-MX" sz="18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última niebla</a:t>
            </a:r>
            <a:r>
              <a:rPr lang="es-MX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(1934): Su primera novela, que explora el mundo interior de una mujer atrapada en un matrimonio monótono, sin amor.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amortajada</a:t>
            </a:r>
            <a:r>
              <a:rPr lang="es-MX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(1938): Narra la experiencia de una mujer muerta que reflexiona sobre su vida mientras es velada.</a:t>
            </a:r>
          </a:p>
          <a:p>
            <a:pPr marL="0" indent="0">
              <a:buNone/>
            </a:pPr>
            <a:endParaRPr lang="es-CL" sz="14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72" name="Picture 4" descr="María Luisa Bombal y Jorge Luis Borges, hacia 1933">
            <a:extLst>
              <a:ext uri="{FF2B5EF4-FFF2-40B4-BE49-F238E27FC236}">
                <a16:creationId xmlns:a16="http://schemas.microsoft.com/office/drawing/2014/main" id="{9BB7A5BD-5135-1BEF-0404-36C31F5DA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8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19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Una mujer en la niebla | Imagen Premium generada con IA">
            <a:extLst>
              <a:ext uri="{FF2B5EF4-FFF2-40B4-BE49-F238E27FC236}">
                <a16:creationId xmlns:a16="http://schemas.microsoft.com/office/drawing/2014/main" id="{842D911C-240A-9F24-D20A-E19C591D7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1" r="6915" b="16455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Rectangle 5128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297529-FBD4-D77E-B434-82B78F181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s-CL"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silencio plagado de voces: Las protagonistas de los relatos de Bombal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C968E3-C188-F029-7C44-15BE22882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5724907" cy="3697114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MX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“De costumbre permanezco allí [en el estanque) largas horas, el cuerpo y el pensamiento a la deriva. A menudo no queda de mi en la superficie más que un vago remolino; yo me he hundido en un mundo misterioso, donde el tiempo parece detenerse bruscamente; donde la luz pesa como una sustancia fosforescente; donde cada uno de mis movimientos adquiere sabias y felinas lentitudes, y yo exploro minuciosamente los repliegues de ese antro de silencio. Recojo extrañas caracolas, cristales que, al atraer a nuestro elemento, se convierten en guijarros negruzcos e informes. Remuevo piedras bajo las cuales duermen o se revuelven miles de criaturas atolondradas y escurridizas”.</a:t>
            </a:r>
            <a:endParaRPr lang="es-C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65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6" name="Rectangle 8205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CB4D95-0BA6-CA65-134A-CD945ED35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s-CL" sz="5400" b="1"/>
              <a:t>La niebla: entre sueño y realidad</a:t>
            </a:r>
          </a:p>
        </p:txBody>
      </p:sp>
      <p:sp>
        <p:nvSpPr>
          <p:cNvPr id="821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06E205-CBE9-2FFA-0C8A-7A788202A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6624"/>
            <a:ext cx="7720149" cy="41513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800" b="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abrazo fuertemente y con todos mis sentidos escucho. Escucho nacer, volar y recaer su soplo; escucho el estallido que el corazón repite incansable en el centro del pecho y hace repercutir en las entrañas y extiende en ondas por todo el cuerpo, transformando cada célula en un eco sonoro. Lo estrecho, lo estrecho siempre con más afán; siento correr la sangre dentro de sus venas y siento trepidar la fuerza que se agazapa inactiva dentro de sus músculos; siento agitarse la burbuja de un suspiro. Entre mis brazos, toda una vida física, con su fragilidad y su misterio, bulle y se precipita. Me pongo a temblar.</a:t>
            </a:r>
          </a:p>
          <a:p>
            <a:pPr marL="0" indent="0" algn="just">
              <a:buNone/>
            </a:pPr>
            <a:br>
              <a:rPr lang="es-MX" sz="1800" b="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1800" b="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Entonces él se inclina sobre mí y rodamos enlazados al hueco del lecho. Su cuerpo me cubre como una grande ola hirviente, me acaricia, me quema, me penetra, me envuelve, me arrastra desfallecida. A mi garganta sube algo así como un sollozo, y no sé por qué empiezo a quejarme, y no sé por qué me es dulce quejarme, y dulce a mi cuerpo el cansancio </a:t>
            </a:r>
            <a:r>
              <a:rPr lang="es-MX" sz="1800" b="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inflingido</a:t>
            </a:r>
            <a:r>
              <a:rPr lang="es-MX" sz="1800" b="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 la preciosa carga que pesa entre mis muslos.</a:t>
            </a:r>
            <a:endParaRPr lang="es-C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LA ULTIMA NIEBLA / LA AMORTAJADA1">
            <a:extLst>
              <a:ext uri="{FF2B5EF4-FFF2-40B4-BE49-F238E27FC236}">
                <a16:creationId xmlns:a16="http://schemas.microsoft.com/office/drawing/2014/main" id="{C2B8B396-6531-20B5-E00C-B9B4711EE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3395" y="329183"/>
            <a:ext cx="2015106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Resumen de La última niebla (María Luisa Bombal) - resumende.net">
            <a:extLst>
              <a:ext uri="{FF2B5EF4-FFF2-40B4-BE49-F238E27FC236}">
                <a16:creationId xmlns:a16="http://schemas.microsoft.com/office/drawing/2014/main" id="{726E4298-A639-9743-6286-381A2F1E7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 r="16507" b="-1"/>
          <a:stretch/>
        </p:blipFill>
        <p:spPr bwMode="auto">
          <a:xfrm>
            <a:off x="8893488" y="4079193"/>
            <a:ext cx="1936632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544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La última niebla de María Luisa Bombal | Pasion De La Lectura">
            <a:extLst>
              <a:ext uri="{FF2B5EF4-FFF2-40B4-BE49-F238E27FC236}">
                <a16:creationId xmlns:a16="http://schemas.microsoft.com/office/drawing/2014/main" id="{4214EEA0-CA29-7310-5458-8EA3BC1AA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71" r="9091" b="28085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64C9C-6AE5-AF92-6CAE-A8ED2A21A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endParaRPr lang="es-CL" sz="2800">
              <a:solidFill>
                <a:schemeClr val="bg1"/>
              </a:solidFill>
            </a:endParaRPr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FFB389-176D-BDAD-1306-ACDCF182C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973792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MX" sz="2000" dirty="0">
                <a:solidFill>
                  <a:schemeClr val="bg1"/>
                </a:solidFill>
              </a:rPr>
              <a:t>“Lo sigo (al marido) para llevar a cabo una infinidad de pequeños menesteres; para cumplir con una infinidad de frivolidades amenas; para llorar por costumbre y sonreír por deber. Lo sigo para vivir correctamente, para morir correctamente algún día. Alrededor de nosotros, la niebla presta a las cosas un carácter de inmovilidad definitiva.”</a:t>
            </a:r>
            <a:endParaRPr lang="es-C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74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1306</Words>
  <Application>Microsoft Office PowerPoint</Application>
  <PresentationFormat>Panorámica</PresentationFormat>
  <Paragraphs>49</Paragraphs>
  <Slides>14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Meiryo</vt:lpstr>
      <vt:lpstr>Aptos</vt:lpstr>
      <vt:lpstr>Aptos Display</vt:lpstr>
      <vt:lpstr>Arial</vt:lpstr>
      <vt:lpstr>Calibri</vt:lpstr>
      <vt:lpstr>Tema de Office</vt:lpstr>
      <vt:lpstr>La novela super-realista del siglo XX</vt:lpstr>
      <vt:lpstr>Presentación de PowerPoint</vt:lpstr>
      <vt:lpstr>Dos escenas inspiradas en técnicas de la novela del siglo XX</vt:lpstr>
      <vt:lpstr>Presentación de PowerPoint</vt:lpstr>
      <vt:lpstr>Monólogo de Molly Bloom, Ulysses, James Joyce (1922)</vt:lpstr>
      <vt:lpstr>Presentación de PowerPoint</vt:lpstr>
      <vt:lpstr>Un largo silencio de la mujer en Occidente</vt:lpstr>
      <vt:lpstr>Presentación de PowerPoint</vt:lpstr>
      <vt:lpstr>Presentación de PowerPoint</vt:lpstr>
      <vt:lpstr>Presentación de PowerPoint</vt:lpstr>
      <vt:lpstr>María Luisa Bombal (1910-1980)</vt:lpstr>
      <vt:lpstr>Un silencio plagado de voces: Las protagonistas de los relatos de Bombal</vt:lpstr>
      <vt:lpstr>La niebla: entre sueño y realidad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Roberto Suazo</dc:creator>
  <cp:lastModifiedBy>Roberto Suazo</cp:lastModifiedBy>
  <cp:revision>4</cp:revision>
  <dcterms:created xsi:type="dcterms:W3CDTF">2024-09-02T23:37:15Z</dcterms:created>
  <dcterms:modified xsi:type="dcterms:W3CDTF">2025-05-07T03:02:43Z</dcterms:modified>
</cp:coreProperties>
</file>