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2"/>
  </p:sldMasterIdLst>
  <p:notesMasterIdLst>
    <p:notesMasterId r:id="rId38"/>
  </p:notesMasterIdLst>
  <p:handoutMasterIdLst>
    <p:handoutMasterId r:id="rId39"/>
  </p:handoutMasterIdLst>
  <p:sldIdLst>
    <p:sldId id="267" r:id="rId3"/>
    <p:sldId id="323" r:id="rId4"/>
    <p:sldId id="289" r:id="rId5"/>
    <p:sldId id="273" r:id="rId6"/>
    <p:sldId id="274" r:id="rId7"/>
    <p:sldId id="517" r:id="rId8"/>
    <p:sldId id="518" r:id="rId9"/>
    <p:sldId id="288" r:id="rId10"/>
    <p:sldId id="292" r:id="rId11"/>
    <p:sldId id="272" r:id="rId12"/>
    <p:sldId id="301" r:id="rId13"/>
    <p:sldId id="293" r:id="rId14"/>
    <p:sldId id="294" r:id="rId15"/>
    <p:sldId id="295" r:id="rId16"/>
    <p:sldId id="291" r:id="rId17"/>
    <p:sldId id="303" r:id="rId18"/>
    <p:sldId id="297" r:id="rId19"/>
    <p:sldId id="515" r:id="rId20"/>
    <p:sldId id="302" r:id="rId21"/>
    <p:sldId id="298" r:id="rId22"/>
    <p:sldId id="296" r:id="rId23"/>
    <p:sldId id="300" r:id="rId24"/>
    <p:sldId id="504" r:id="rId25"/>
    <p:sldId id="380" r:id="rId26"/>
    <p:sldId id="505" r:id="rId27"/>
    <p:sldId id="511" r:id="rId28"/>
    <p:sldId id="506" r:id="rId29"/>
    <p:sldId id="507" r:id="rId30"/>
    <p:sldId id="512" r:id="rId31"/>
    <p:sldId id="497" r:id="rId32"/>
    <p:sldId id="508" r:id="rId33"/>
    <p:sldId id="498" r:id="rId34"/>
    <p:sldId id="496" r:id="rId35"/>
    <p:sldId id="510" r:id="rId36"/>
    <p:sldId id="513" r:id="rId37"/>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15">
          <p15:clr>
            <a:srgbClr val="A4A3A4"/>
          </p15:clr>
        </p15:guide>
        <p15:guide id="3" orient="horz" pos="274">
          <p15:clr>
            <a:srgbClr val="A4A3A4"/>
          </p15:clr>
        </p15:guide>
        <p15:guide id="4" orient="horz" pos="3840">
          <p15:clr>
            <a:srgbClr val="A4A3A4"/>
          </p15:clr>
        </p15:guide>
        <p15:guide id="5" pos="3839">
          <p15:clr>
            <a:srgbClr val="A4A3A4"/>
          </p15:clr>
        </p15:guide>
        <p15:guide id="6" pos="6911">
          <p15:clr>
            <a:srgbClr val="A4A3A4"/>
          </p15:clr>
        </p15:guide>
        <p15:guide id="7" pos="76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p:cViewPr varScale="1">
        <p:scale>
          <a:sx n="63" d="100"/>
          <a:sy n="63" d="100"/>
        </p:scale>
        <p:origin x="804" y="56"/>
      </p:cViewPr>
      <p:guideLst>
        <p:guide orient="horz" pos="2160"/>
        <p:guide orient="horz" pos="1015"/>
        <p:guide orient="horz" pos="274"/>
        <p:guide orient="horz" pos="3840"/>
        <p:guide pos="3839"/>
        <p:guide pos="6911"/>
        <p:guide pos="767"/>
      </p:guideLst>
    </p:cSldViewPr>
  </p:slideViewPr>
  <p:notesTextViewPr>
    <p:cViewPr>
      <p:scale>
        <a:sx n="100" d="100"/>
        <a:sy n="100" d="100"/>
      </p:scale>
      <p:origin x="0" y="0"/>
    </p:cViewPr>
  </p:notesTextViewPr>
  <p:notesViewPr>
    <p:cSldViewPr showGuides="1">
      <p:cViewPr varScale="1">
        <p:scale>
          <a:sx n="71" d="100"/>
          <a:sy n="71" d="100"/>
        </p:scale>
        <p:origin x="-219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handoutMaster" Target="handoutMasters/handout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0E6E22E-288A-414B-A8DE-E4DBD03D5FC0}" type="datetimeFigureOut">
              <a:rPr lang="sv-SE"/>
              <a:t>2025-05-06</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1114579-D02A-4B51-B5DF-8EC449F77AC7}" type="slidenum">
              <a:rPr/>
              <a:t>‹Nº›</a:t>
            </a:fld>
            <a:endParaRPr/>
          </a:p>
        </p:txBody>
      </p:sp>
    </p:spTree>
    <p:extLst>
      <p:ext uri="{BB962C8B-B14F-4D97-AF65-F5344CB8AC3E}">
        <p14:creationId xmlns:p14="http://schemas.microsoft.com/office/powerpoint/2010/main" val="2768126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A9AE7E-E0F9-4C51-AD9A-F4C3A6E23BBF}" type="datetimeFigureOut">
              <a:rPr lang="sv-SE"/>
              <a:t>2025-05-06</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074690-7256-4BB9-AC0F-97AEAE8CDEC2}" type="slidenum">
              <a:rPr/>
              <a:t>‹Nº›</a:t>
            </a:fld>
            <a:endParaRPr/>
          </a:p>
        </p:txBody>
      </p:sp>
    </p:spTree>
    <p:extLst>
      <p:ext uri="{BB962C8B-B14F-4D97-AF65-F5344CB8AC3E}">
        <p14:creationId xmlns:p14="http://schemas.microsoft.com/office/powerpoint/2010/main" val="427426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376792" y="1905003"/>
            <a:ext cx="9435241" cy="1625599"/>
          </a:xfrm>
        </p:spPr>
        <p:txBody>
          <a:bodyPr>
            <a:normAutofit/>
          </a:bodyPr>
          <a:lstStyle>
            <a:lvl1pPr algn="ctr">
              <a:lnSpc>
                <a:spcPct val="90000"/>
              </a:lnSpc>
              <a:defRPr sz="4800">
                <a:solidFill>
                  <a:schemeClr val="tx2"/>
                </a:solidFill>
              </a:defRPr>
            </a:lvl1pPr>
          </a:lstStyle>
          <a:p>
            <a:r>
              <a:rPr lang="es-ES"/>
              <a:t>Haga clic para modificar el estilo de título del patrón</a:t>
            </a:r>
            <a:endParaRPr/>
          </a:p>
        </p:txBody>
      </p:sp>
      <p:sp>
        <p:nvSpPr>
          <p:cNvPr id="3" name="Subtitle 2"/>
          <p:cNvSpPr>
            <a:spLocks noGrp="1"/>
          </p:cNvSpPr>
          <p:nvPr>
            <p:ph type="subTitle" idx="1"/>
          </p:nvPr>
        </p:nvSpPr>
        <p:spPr>
          <a:xfrm>
            <a:off x="1382103" y="3657123"/>
            <a:ext cx="9429931" cy="991077"/>
          </a:xfrm>
        </p:spPr>
        <p:txBody>
          <a:bodyPr>
            <a:normAutofit/>
          </a:bodyPr>
          <a:lstStyle>
            <a:lvl1pPr marL="0" indent="0" algn="ctr">
              <a:spcBef>
                <a:spcPts val="0"/>
              </a:spcBef>
              <a:buNone/>
              <a:defRPr sz="2000" cap="all"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a:p>
        </p:txBody>
      </p:sp>
      <p:sp>
        <p:nvSpPr>
          <p:cNvPr id="4" name="Date Placeholder 3"/>
          <p:cNvSpPr>
            <a:spLocks noGrp="1"/>
          </p:cNvSpPr>
          <p:nvPr>
            <p:ph type="dt" sz="half" idx="10"/>
          </p:nvPr>
        </p:nvSpPr>
        <p:spPr/>
        <p:txBody>
          <a:bodyPr/>
          <a:lstStyle>
            <a:lvl1pPr>
              <a:defRPr>
                <a:solidFill>
                  <a:schemeClr val="tx2"/>
                </a:solidFill>
              </a:defRPr>
            </a:lvl1pPr>
          </a:lstStyle>
          <a:p>
            <a:fld id="{8E36636D-D922-432D-A958-524484B5923D}" type="datetimeFigureOut">
              <a:rPr lang="sv-SE"/>
              <a:pPr/>
              <a:t>2025-05-06</a:t>
            </a:fld>
            <a:endParaRPr/>
          </a:p>
        </p:txBody>
      </p:sp>
      <p:sp>
        <p:nvSpPr>
          <p:cNvPr id="5" name="Footer Placeholder 4"/>
          <p:cNvSpPr>
            <a:spLocks noGrp="1"/>
          </p:cNvSpPr>
          <p:nvPr>
            <p:ph type="ftr" sz="quarter" idx="11"/>
          </p:nvPr>
        </p:nvSpPr>
        <p:spPr/>
        <p:txBody>
          <a:bodyPr/>
          <a:lstStyle>
            <a:lvl1pPr>
              <a:defRPr>
                <a:solidFill>
                  <a:schemeClr val="tx2"/>
                </a:solidFill>
              </a:defRPr>
            </a:lvl1pPr>
          </a:lstStyle>
          <a:p>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DF28FB93-0A08-4E7D-8E63-9EFA29F1E093}" type="slidenum">
              <a:rPr/>
              <a:pPr/>
              <a:t>‹Nº›</a:t>
            </a:fld>
            <a:endParaRPr/>
          </a:p>
        </p:txBody>
      </p:sp>
      <p:grpSp>
        <p:nvGrpSpPr>
          <p:cNvPr id="7" name="Group 6"/>
          <p:cNvGrpSpPr/>
          <p:nvPr/>
        </p:nvGrpSpPr>
        <p:grpSpPr>
          <a:xfrm>
            <a:off x="1218882" y="1600200"/>
            <a:ext cx="9739746" cy="73152"/>
            <a:chOff x="914400" y="1200150"/>
            <a:chExt cx="7306712" cy="54864"/>
          </a:xfrm>
        </p:grpSpPr>
        <p:sp>
          <p:nvSpPr>
            <p:cNvPr id="8" name="Oval 7"/>
            <p:cNvSpPr/>
            <p:nvPr/>
          </p:nvSpPr>
          <p:spPr>
            <a:xfrm>
              <a:off x="8166248" y="12001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Oval 8"/>
            <p:cNvSpPr/>
            <p:nvPr/>
          </p:nvSpPr>
          <p:spPr>
            <a:xfrm>
              <a:off x="914400" y="12001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0" name="Group 9"/>
            <p:cNvGrpSpPr/>
            <p:nvPr/>
          </p:nvGrpSpPr>
          <p:grpSpPr>
            <a:xfrm>
              <a:off x="1036847" y="1207626"/>
              <a:ext cx="7074290" cy="38998"/>
              <a:chOff x="2141408" y="1752956"/>
              <a:chExt cx="7315200" cy="38998"/>
            </a:xfrm>
            <a:solidFill>
              <a:schemeClr val="tx2"/>
            </a:solidFill>
          </p:grpSpPr>
          <p:cxnSp>
            <p:nvCxnSpPr>
              <p:cNvPr id="11" name="Straight Connector 10"/>
              <p:cNvCxnSpPr/>
              <p:nvPr/>
            </p:nvCxnSpPr>
            <p:spPr>
              <a:xfrm>
                <a:off x="2141408" y="1752956"/>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141408" y="1791954"/>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grpSp>
      </p:grpSp>
      <p:grpSp>
        <p:nvGrpSpPr>
          <p:cNvPr id="13" name="Group 12"/>
          <p:cNvGrpSpPr/>
          <p:nvPr/>
        </p:nvGrpSpPr>
        <p:grpSpPr>
          <a:xfrm>
            <a:off x="1218882" y="4851400"/>
            <a:ext cx="9739746" cy="73152"/>
            <a:chOff x="914400" y="3638550"/>
            <a:chExt cx="7306712" cy="54864"/>
          </a:xfrm>
        </p:grpSpPr>
        <p:sp>
          <p:nvSpPr>
            <p:cNvPr id="14" name="Oval 13"/>
            <p:cNvSpPr/>
            <p:nvPr/>
          </p:nvSpPr>
          <p:spPr>
            <a:xfrm>
              <a:off x="8166248" y="36385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Oval 14"/>
            <p:cNvSpPr/>
            <p:nvPr/>
          </p:nvSpPr>
          <p:spPr>
            <a:xfrm>
              <a:off x="914400" y="36385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6" name="Group 15"/>
            <p:cNvGrpSpPr/>
            <p:nvPr/>
          </p:nvGrpSpPr>
          <p:grpSpPr>
            <a:xfrm>
              <a:off x="1036847" y="3646026"/>
              <a:ext cx="7074290" cy="38998"/>
              <a:chOff x="2141408" y="1752956"/>
              <a:chExt cx="7315200" cy="38998"/>
            </a:xfrm>
            <a:solidFill>
              <a:schemeClr val="tx2"/>
            </a:solidFill>
          </p:grpSpPr>
          <p:cxnSp>
            <p:nvCxnSpPr>
              <p:cNvPr id="17" name="Straight Connector 16"/>
              <p:cNvCxnSpPr/>
              <p:nvPr/>
            </p:nvCxnSpPr>
            <p:spPr>
              <a:xfrm>
                <a:off x="2141408" y="1752956"/>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141408" y="1791954"/>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7437643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a:p>
        </p:txBody>
      </p:sp>
      <p:sp>
        <p:nvSpPr>
          <p:cNvPr id="4" name="Date Placeholder 3"/>
          <p:cNvSpPr>
            <a:spLocks noGrp="1"/>
          </p:cNvSpPr>
          <p:nvPr>
            <p:ph type="dt" sz="half" idx="10"/>
          </p:nvPr>
        </p:nvSpPr>
        <p:spPr/>
        <p:txBody>
          <a:bodyPr/>
          <a:lstStyle/>
          <a:p>
            <a:fld id="{8E36636D-D922-432D-A958-524484B5923D}" type="datetimeFigureOut">
              <a:rPr lang="sv-SE"/>
              <a:pPr/>
              <a:t>2025-05-06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F28FB93-0A08-4E7D-8E63-9EFA29F1E093}" type="slidenum">
              <a:rPr/>
              <a:pPr/>
              <a:t>‹Nº›</a:t>
            </a:fld>
            <a:endParaRPr/>
          </a:p>
        </p:txBody>
      </p:sp>
    </p:spTree>
    <p:extLst>
      <p:ext uri="{BB962C8B-B14F-4D97-AF65-F5344CB8AC3E}">
        <p14:creationId xmlns:p14="http://schemas.microsoft.com/office/powerpoint/2010/main" val="3499062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422030" y="990599"/>
            <a:ext cx="9344765" cy="2235203"/>
          </a:xfrm>
        </p:spPr>
        <p:txBody>
          <a:bodyPr anchor="b">
            <a:normAutofit/>
          </a:bodyPr>
          <a:lstStyle>
            <a:lvl1pPr algn="ctr">
              <a:lnSpc>
                <a:spcPct val="90000"/>
              </a:lnSpc>
              <a:defRPr sz="4800" b="0" cap="none" baseline="0"/>
            </a:lvl1pPr>
          </a:lstStyle>
          <a:p>
            <a:r>
              <a:rPr lang="es-ES"/>
              <a:t>Haga clic para modificar el estilo de título del patrón</a:t>
            </a:r>
            <a:endParaRPr/>
          </a:p>
        </p:txBody>
      </p:sp>
      <p:sp>
        <p:nvSpPr>
          <p:cNvPr id="3" name="Text Placeholder 2"/>
          <p:cNvSpPr>
            <a:spLocks noGrp="1"/>
          </p:cNvSpPr>
          <p:nvPr>
            <p:ph type="body" idx="1"/>
          </p:nvPr>
        </p:nvSpPr>
        <p:spPr>
          <a:xfrm>
            <a:off x="1422030" y="3733800"/>
            <a:ext cx="9344765" cy="1219200"/>
          </a:xfrm>
        </p:spPr>
        <p:txBody>
          <a:bodyPr anchor="t"/>
          <a:lstStyle>
            <a:lvl1pPr marL="0" indent="0" algn="ctr">
              <a:spcBef>
                <a:spcPts val="0"/>
              </a:spcBef>
              <a:buNone/>
              <a:defRPr sz="2000" cap="all"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8E36636D-D922-432D-A958-524484B5923D}" type="datetimeFigureOut">
              <a:rPr lang="sv-SE"/>
              <a:pPr/>
              <a:t>2025-05-06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F28FB93-0A08-4E7D-8E63-9EFA29F1E093}" type="slidenum">
              <a:rPr/>
              <a:pPr/>
              <a:t>‹Nº›</a:t>
            </a:fld>
            <a:endParaRPr/>
          </a:p>
        </p:txBody>
      </p:sp>
      <p:grpSp>
        <p:nvGrpSpPr>
          <p:cNvPr id="13" name="Group 12"/>
          <p:cNvGrpSpPr/>
          <p:nvPr/>
        </p:nvGrpSpPr>
        <p:grpSpPr>
          <a:xfrm>
            <a:off x="3273781" y="3475736"/>
            <a:ext cx="5641265" cy="54864"/>
            <a:chOff x="2455975" y="2588441"/>
            <a:chExt cx="4232051" cy="41148"/>
          </a:xfrm>
        </p:grpSpPr>
        <p:sp>
          <p:nvSpPr>
            <p:cNvPr id="14" name="Oval 13"/>
            <p:cNvSpPr/>
            <p:nvPr/>
          </p:nvSpPr>
          <p:spPr>
            <a:xfrm>
              <a:off x="6642306" y="2588441"/>
              <a:ext cx="45720" cy="41148"/>
            </a:xfrm>
            <a:prstGeom prst="ellipse">
              <a:avLst/>
            </a:prstGeom>
            <a:solidFill>
              <a:schemeClr val="tx1"/>
            </a:solidFill>
            <a:ln w="26425"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sysClr val="window" lastClr="FFFFFF"/>
                </a:solidFill>
                <a:effectLst/>
                <a:uLnTx/>
                <a:uFillTx/>
                <a:latin typeface="Constantia"/>
                <a:ea typeface="+mn-ea"/>
                <a:cs typeface="+mn-cs"/>
              </a:endParaRPr>
            </a:p>
          </p:txBody>
        </p:sp>
        <p:sp>
          <p:nvSpPr>
            <p:cNvPr id="15" name="Oval 14"/>
            <p:cNvSpPr/>
            <p:nvPr/>
          </p:nvSpPr>
          <p:spPr>
            <a:xfrm>
              <a:off x="2455975" y="2588441"/>
              <a:ext cx="45720" cy="41148"/>
            </a:xfrm>
            <a:prstGeom prst="ellipse">
              <a:avLst/>
            </a:prstGeom>
            <a:solidFill>
              <a:schemeClr val="tx1"/>
            </a:solidFill>
            <a:ln w="26425"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sysClr val="window" lastClr="FFFFFF"/>
                </a:solidFill>
                <a:effectLst/>
                <a:uLnTx/>
                <a:uFillTx/>
                <a:latin typeface="Constantia"/>
                <a:ea typeface="+mn-ea"/>
                <a:cs typeface="+mn-cs"/>
              </a:endParaRPr>
            </a:p>
          </p:txBody>
        </p:sp>
        <p:grpSp>
          <p:nvGrpSpPr>
            <p:cNvPr id="16" name="Group 15"/>
            <p:cNvGrpSpPr/>
            <p:nvPr/>
          </p:nvGrpSpPr>
          <p:grpSpPr>
            <a:xfrm>
              <a:off x="2563229" y="2594391"/>
              <a:ext cx="4023360" cy="29249"/>
              <a:chOff x="2550323" y="3458731"/>
              <a:chExt cx="4023360" cy="38998"/>
            </a:xfrm>
          </p:grpSpPr>
          <p:cxnSp>
            <p:nvCxnSpPr>
              <p:cNvPr id="17" name="Straight Connector 16"/>
              <p:cNvCxnSpPr/>
              <p:nvPr/>
            </p:nvCxnSpPr>
            <p:spPr>
              <a:xfrm>
                <a:off x="2550323" y="3458731"/>
                <a:ext cx="4023360" cy="0"/>
              </a:xfrm>
              <a:prstGeom prst="line">
                <a:avLst/>
              </a:prstGeom>
              <a:noFill/>
              <a:ln w="12700" cap="flat" cmpd="sng" algn="ctr">
                <a:solidFill>
                  <a:schemeClr val="tx1"/>
                </a:solidFill>
                <a:prstDash val="solid"/>
              </a:ln>
              <a:effectLst/>
            </p:spPr>
          </p:cxnSp>
          <p:cxnSp>
            <p:nvCxnSpPr>
              <p:cNvPr id="18" name="Straight Connector 17"/>
              <p:cNvCxnSpPr/>
              <p:nvPr/>
            </p:nvCxnSpPr>
            <p:spPr>
              <a:xfrm>
                <a:off x="2550323" y="3497729"/>
                <a:ext cx="4023360" cy="0"/>
              </a:xfrm>
              <a:prstGeom prst="line">
                <a:avLst/>
              </a:prstGeom>
              <a:noFill/>
              <a:ln w="12700" cap="flat" cmpd="sng" algn="ctr">
                <a:solidFill>
                  <a:schemeClr val="tx1"/>
                </a:solidFill>
                <a:prstDash val="solid"/>
              </a:ln>
              <a:effectLst/>
            </p:spPr>
          </p:cxnSp>
        </p:grpSp>
      </p:grpSp>
    </p:spTree>
    <p:extLst>
      <p:ext uri="{BB962C8B-B14F-4D97-AF65-F5344CB8AC3E}">
        <p14:creationId xmlns:p14="http://schemas.microsoft.com/office/powerpoint/2010/main" val="552628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a:p>
        </p:txBody>
      </p:sp>
      <p:sp>
        <p:nvSpPr>
          <p:cNvPr id="3" name="Content Placeholder 2"/>
          <p:cNvSpPr>
            <a:spLocks noGrp="1"/>
          </p:cNvSpPr>
          <p:nvPr>
            <p:ph sz="half" idx="1"/>
          </p:nvPr>
        </p:nvSpPr>
        <p:spPr>
          <a:xfrm>
            <a:off x="1218883" y="1803400"/>
            <a:ext cx="4773956" cy="42672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a:p>
        </p:txBody>
      </p:sp>
      <p:sp>
        <p:nvSpPr>
          <p:cNvPr id="4" name="Content Placeholder 3"/>
          <p:cNvSpPr>
            <a:spLocks noGrp="1"/>
          </p:cNvSpPr>
          <p:nvPr>
            <p:ph sz="half" idx="2"/>
          </p:nvPr>
        </p:nvSpPr>
        <p:spPr>
          <a:xfrm>
            <a:off x="6195986" y="1803400"/>
            <a:ext cx="4773956" cy="42672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baseline="0"/>
            </a:lvl8pPr>
            <a:lvl9pPr>
              <a:defRPr sz="1800" baseline="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a:p>
        </p:txBody>
      </p:sp>
      <p:sp>
        <p:nvSpPr>
          <p:cNvPr id="5" name="Date Placeholder 4"/>
          <p:cNvSpPr>
            <a:spLocks noGrp="1"/>
          </p:cNvSpPr>
          <p:nvPr>
            <p:ph type="dt" sz="half" idx="10"/>
          </p:nvPr>
        </p:nvSpPr>
        <p:spPr/>
        <p:txBody>
          <a:bodyPr/>
          <a:lstStyle/>
          <a:p>
            <a:fld id="{8E36636D-D922-432D-A958-524484B5923D}" type="datetimeFigureOut">
              <a:rPr lang="sv-SE"/>
              <a:pPr/>
              <a:t>2025-05-06</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DF28FB93-0A08-4E7D-8E63-9EFA29F1E093}" type="slidenum">
              <a:rPr/>
              <a:pPr/>
              <a:t>‹Nº›</a:t>
            </a:fld>
            <a:endParaRPr/>
          </a:p>
        </p:txBody>
      </p:sp>
    </p:spTree>
    <p:extLst>
      <p:ext uri="{BB962C8B-B14F-4D97-AF65-F5344CB8AC3E}">
        <p14:creationId xmlns:p14="http://schemas.microsoft.com/office/powerpoint/2010/main" val="3860775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a:p>
        </p:txBody>
      </p:sp>
      <p:sp>
        <p:nvSpPr>
          <p:cNvPr id="3" name="Text Placeholder 2"/>
          <p:cNvSpPr>
            <a:spLocks noGrp="1"/>
          </p:cNvSpPr>
          <p:nvPr>
            <p:ph type="body" idx="1"/>
          </p:nvPr>
        </p:nvSpPr>
        <p:spPr>
          <a:xfrm>
            <a:off x="1222945" y="1803400"/>
            <a:ext cx="4769806" cy="711200"/>
          </a:xfrm>
        </p:spPr>
        <p:txBody>
          <a:bodyPr anchor="ctr">
            <a:normAutofit/>
          </a:bodyPr>
          <a:lstStyle>
            <a:lvl1pPr marL="0" indent="0">
              <a:lnSpc>
                <a:spcPct val="90000"/>
              </a:lnSpc>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1218883" y="2514600"/>
            <a:ext cx="4773956" cy="3556000"/>
          </a:xfrm>
        </p:spPr>
        <p:txBody>
          <a:bodyPr>
            <a:normAutofit/>
          </a:bodyPr>
          <a:lstStyle>
            <a:lvl1pPr>
              <a:spcBef>
                <a:spcPts val="1600"/>
              </a:spcBef>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a:p>
        </p:txBody>
      </p:sp>
      <p:sp>
        <p:nvSpPr>
          <p:cNvPr id="5" name="Text Placeholder 4"/>
          <p:cNvSpPr>
            <a:spLocks noGrp="1"/>
          </p:cNvSpPr>
          <p:nvPr>
            <p:ph type="body" sz="quarter" idx="3"/>
          </p:nvPr>
        </p:nvSpPr>
        <p:spPr>
          <a:xfrm>
            <a:off x="6200049" y="1803400"/>
            <a:ext cx="4769806" cy="711200"/>
          </a:xfrm>
        </p:spPr>
        <p:txBody>
          <a:bodyPr anchor="ctr">
            <a:normAutofit/>
          </a:bodyPr>
          <a:lstStyle>
            <a:lvl1pPr marL="0" indent="0">
              <a:lnSpc>
                <a:spcPct val="90000"/>
              </a:lnSpc>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6195986" y="2514600"/>
            <a:ext cx="4773956" cy="3556000"/>
          </a:xfrm>
        </p:spPr>
        <p:txBody>
          <a:bodyPr>
            <a:normAutofit/>
          </a:bodyPr>
          <a:lstStyle>
            <a:lvl1pPr>
              <a:spcBef>
                <a:spcPts val="1600"/>
              </a:spcBef>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a:p>
        </p:txBody>
      </p:sp>
      <p:sp>
        <p:nvSpPr>
          <p:cNvPr id="7" name="Date Placeholder 6"/>
          <p:cNvSpPr>
            <a:spLocks noGrp="1"/>
          </p:cNvSpPr>
          <p:nvPr>
            <p:ph type="dt" sz="half" idx="10"/>
          </p:nvPr>
        </p:nvSpPr>
        <p:spPr/>
        <p:txBody>
          <a:bodyPr/>
          <a:lstStyle/>
          <a:p>
            <a:fld id="{8E36636D-D922-432D-A958-524484B5923D}" type="datetimeFigureOut">
              <a:rPr lang="sv-SE"/>
              <a:pPr/>
              <a:t>2025-05-06</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DF28FB93-0A08-4E7D-8E63-9EFA29F1E093}" type="slidenum">
              <a:rPr/>
              <a:pPr/>
              <a:t>‹Nº›</a:t>
            </a:fld>
            <a:endParaRPr/>
          </a:p>
        </p:txBody>
      </p:sp>
    </p:spTree>
    <p:extLst>
      <p:ext uri="{BB962C8B-B14F-4D97-AF65-F5344CB8AC3E}">
        <p14:creationId xmlns:p14="http://schemas.microsoft.com/office/powerpoint/2010/main" val="3742583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a:p>
        </p:txBody>
      </p:sp>
      <p:sp>
        <p:nvSpPr>
          <p:cNvPr id="3" name="Date Placeholder 2"/>
          <p:cNvSpPr>
            <a:spLocks noGrp="1"/>
          </p:cNvSpPr>
          <p:nvPr>
            <p:ph type="dt" sz="half" idx="10"/>
          </p:nvPr>
        </p:nvSpPr>
        <p:spPr/>
        <p:txBody>
          <a:bodyPr/>
          <a:lstStyle/>
          <a:p>
            <a:fld id="{8E36636D-D922-432D-A958-524484B5923D}" type="datetimeFigureOut">
              <a:rPr lang="sv-SE"/>
              <a:pPr/>
              <a:t>2025-05-06</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DF28FB93-0A08-4E7D-8E63-9EFA29F1E093}" type="slidenum">
              <a:rPr/>
              <a:pPr/>
              <a:t>‹Nº›</a:t>
            </a:fld>
            <a:endParaRPr/>
          </a:p>
        </p:txBody>
      </p:sp>
    </p:spTree>
    <p:extLst>
      <p:ext uri="{BB962C8B-B14F-4D97-AF65-F5344CB8AC3E}">
        <p14:creationId xmlns:p14="http://schemas.microsoft.com/office/powerpoint/2010/main" val="1565934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6636D-D922-432D-A958-524484B5923D}" type="datetimeFigureOut">
              <a:rPr lang="sv-SE"/>
              <a:pPr/>
              <a:t>2025-05-06</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DF28FB93-0A08-4E7D-8E63-9EFA29F1E093}" type="slidenum">
              <a:rPr/>
              <a:pPr/>
              <a:t>‹Nº›</a:t>
            </a:fld>
            <a:endParaRPr/>
          </a:p>
        </p:txBody>
      </p:sp>
    </p:spTree>
    <p:extLst>
      <p:ext uri="{BB962C8B-B14F-4D97-AF65-F5344CB8AC3E}">
        <p14:creationId xmlns:p14="http://schemas.microsoft.com/office/powerpoint/2010/main" val="12128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18883" y="431800"/>
            <a:ext cx="9751060" cy="1168400"/>
          </a:xfrm>
        </p:spPr>
        <p:txBody>
          <a:bodyPr anchor="b">
            <a:normAutofit/>
          </a:bodyPr>
          <a:lstStyle>
            <a:lvl1pPr algn="l">
              <a:defRPr sz="3200" b="0"/>
            </a:lvl1pPr>
          </a:lstStyle>
          <a:p>
            <a:r>
              <a:rPr lang="es-ES"/>
              <a:t>Haga clic para modificar el estilo de título del patrón</a:t>
            </a:r>
            <a:endParaRPr/>
          </a:p>
        </p:txBody>
      </p:sp>
      <p:sp>
        <p:nvSpPr>
          <p:cNvPr id="3" name="Content Placeholder 2"/>
          <p:cNvSpPr>
            <a:spLocks noGrp="1"/>
          </p:cNvSpPr>
          <p:nvPr>
            <p:ph idx="1"/>
          </p:nvPr>
        </p:nvSpPr>
        <p:spPr>
          <a:xfrm>
            <a:off x="1218883" y="1803400"/>
            <a:ext cx="6602281" cy="4267201"/>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a:p>
        </p:txBody>
      </p:sp>
      <p:sp>
        <p:nvSpPr>
          <p:cNvPr id="4" name="Text Placeholder 3"/>
          <p:cNvSpPr>
            <a:spLocks noGrp="1"/>
          </p:cNvSpPr>
          <p:nvPr>
            <p:ph type="body" sz="half" idx="2"/>
          </p:nvPr>
        </p:nvSpPr>
        <p:spPr>
          <a:xfrm>
            <a:off x="8125883" y="1803400"/>
            <a:ext cx="2844060" cy="4267201"/>
          </a:xfrm>
        </p:spPr>
        <p:txBody>
          <a:bodyPr>
            <a:normAutofit/>
          </a:bodyPr>
          <a:lstStyle>
            <a:lvl1pPr marL="0" indent="0">
              <a:spcBef>
                <a:spcPts val="1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8E36636D-D922-432D-A958-524484B5923D}" type="datetimeFigureOut">
              <a:rPr lang="sv-SE"/>
              <a:pPr/>
              <a:t>2025-05-06</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DF28FB93-0A08-4E7D-8E63-9EFA29F1E093}" type="slidenum">
              <a:rPr/>
              <a:pPr/>
              <a:t>‹Nº›</a:t>
            </a:fld>
            <a:endParaRPr/>
          </a:p>
        </p:txBody>
      </p:sp>
    </p:spTree>
    <p:extLst>
      <p:ext uri="{BB962C8B-B14F-4D97-AF65-F5344CB8AC3E}">
        <p14:creationId xmlns:p14="http://schemas.microsoft.com/office/powerpoint/2010/main" val="1858646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8" name="Rectangle 7"/>
          <p:cNvSpPr/>
          <p:nvPr/>
        </p:nvSpPr>
        <p:spPr>
          <a:xfrm>
            <a:off x="1218883" y="1803400"/>
            <a:ext cx="6602280" cy="4267200"/>
          </a:xfrm>
          <a:prstGeom prst="rect">
            <a:avLst/>
          </a:prstGeom>
          <a:noFill/>
          <a:ln w="1270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1218883" y="431800"/>
            <a:ext cx="9751060" cy="1168400"/>
          </a:xfrm>
        </p:spPr>
        <p:txBody>
          <a:bodyPr anchor="b">
            <a:normAutofit/>
          </a:bodyPr>
          <a:lstStyle>
            <a:lvl1pPr algn="l">
              <a:defRPr sz="3200" b="0"/>
            </a:lvl1pPr>
          </a:lstStyle>
          <a:p>
            <a:r>
              <a:rPr lang="es-ES"/>
              <a:t>Haga clic para modificar el estilo de título del patrón</a:t>
            </a:r>
            <a:endParaRPr/>
          </a:p>
        </p:txBody>
      </p:sp>
      <p:sp>
        <p:nvSpPr>
          <p:cNvPr id="3" name="Picture Placeholder 2"/>
          <p:cNvSpPr>
            <a:spLocks noGrp="1"/>
          </p:cNvSpPr>
          <p:nvPr>
            <p:ph type="pic" idx="1"/>
          </p:nvPr>
        </p:nvSpPr>
        <p:spPr>
          <a:xfrm>
            <a:off x="1338739" y="1925320"/>
            <a:ext cx="6362567" cy="4023360"/>
          </a:xfrm>
          <a:solidFill>
            <a:schemeClr val="bg2"/>
          </a:solidFill>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a:p>
        </p:txBody>
      </p:sp>
      <p:sp>
        <p:nvSpPr>
          <p:cNvPr id="4" name="Text Placeholder 3"/>
          <p:cNvSpPr>
            <a:spLocks noGrp="1"/>
          </p:cNvSpPr>
          <p:nvPr>
            <p:ph type="body" sz="half" idx="2"/>
          </p:nvPr>
        </p:nvSpPr>
        <p:spPr>
          <a:xfrm>
            <a:off x="8125883" y="1803401"/>
            <a:ext cx="2844060" cy="4165600"/>
          </a:xfrm>
        </p:spPr>
        <p:txBody>
          <a:bodyPr>
            <a:normAutofit/>
          </a:bodyPr>
          <a:lstStyle>
            <a:lvl1pPr marL="0" indent="0">
              <a:spcBef>
                <a:spcPts val="1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8E36636D-D922-432D-A958-524484B5923D}" type="datetimeFigureOut">
              <a:rPr lang="sv-SE"/>
              <a:pPr/>
              <a:t>2025-05-06</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DF28FB93-0A08-4E7D-8E63-9EFA29F1E093}" type="slidenum">
              <a:rPr/>
              <a:pPr/>
              <a:t>‹Nº›</a:t>
            </a:fld>
            <a:endParaRPr/>
          </a:p>
        </p:txBody>
      </p:sp>
    </p:spTree>
    <p:extLst>
      <p:ext uri="{BB962C8B-B14F-4D97-AF65-F5344CB8AC3E}">
        <p14:creationId xmlns:p14="http://schemas.microsoft.com/office/powerpoint/2010/main" val="2405057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a:p>
        </p:txBody>
      </p:sp>
      <p:sp>
        <p:nvSpPr>
          <p:cNvPr id="4" name="Date Placeholder 3"/>
          <p:cNvSpPr>
            <a:spLocks noGrp="1"/>
          </p:cNvSpPr>
          <p:nvPr>
            <p:ph type="dt" sz="half" idx="10"/>
          </p:nvPr>
        </p:nvSpPr>
        <p:spPr/>
        <p:txBody>
          <a:bodyPr/>
          <a:lstStyle/>
          <a:p>
            <a:fld id="{8E36636D-D922-432D-A958-524484B5923D}" type="datetimeFigureOut">
              <a:rPr lang="sv-SE"/>
              <a:pPr/>
              <a:t>2025-05-06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F28FB93-0A08-4E7D-8E63-9EFA29F1E093}" type="slidenum">
              <a:rPr/>
              <a:pPr/>
              <a:t>‹Nº›</a:t>
            </a:fld>
            <a:endParaRPr/>
          </a:p>
        </p:txBody>
      </p:sp>
    </p:spTree>
    <p:extLst>
      <p:ext uri="{BB962C8B-B14F-4D97-AF65-F5344CB8AC3E}">
        <p14:creationId xmlns:p14="http://schemas.microsoft.com/office/powerpoint/2010/main" val="3223223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34563" y="434975"/>
            <a:ext cx="1168400" cy="5661025"/>
          </a:xfrm>
        </p:spPr>
        <p:txBody>
          <a:bodyPr vert="eaVert"/>
          <a:lstStyle/>
          <a:p>
            <a:r>
              <a:rPr lang="es-ES"/>
              <a:t>Haga clic para modificar el estilo de título del patrón</a:t>
            </a:r>
            <a:endParaRPr/>
          </a:p>
        </p:txBody>
      </p:sp>
      <p:sp>
        <p:nvSpPr>
          <p:cNvPr id="3" name="Vertical Text Placeholder 2"/>
          <p:cNvSpPr>
            <a:spLocks noGrp="1"/>
          </p:cNvSpPr>
          <p:nvPr>
            <p:ph type="body" orient="vert" idx="1"/>
          </p:nvPr>
        </p:nvSpPr>
        <p:spPr>
          <a:xfrm>
            <a:off x="1217613" y="434975"/>
            <a:ext cx="8413750" cy="5661025"/>
          </a:xfrm>
        </p:spPr>
        <p:txBody>
          <a:bodyPr vert="eaVert"/>
          <a:lstStyle>
            <a:lvl5pPr>
              <a:defRPr/>
            </a:lvl5pPr>
            <a:lvl6pPr>
              <a:defRPr/>
            </a:lvl6pPr>
            <a:lvl7pPr>
              <a:defRPr/>
            </a:lvl7pPr>
            <a:lvl8pPr>
              <a:defRPr baseline="0"/>
            </a:lvl8pPr>
            <a:lvl9pPr>
              <a:defRPr baseline="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a:p>
        </p:txBody>
      </p:sp>
      <p:sp>
        <p:nvSpPr>
          <p:cNvPr id="4" name="Date Placeholder 3"/>
          <p:cNvSpPr>
            <a:spLocks noGrp="1"/>
          </p:cNvSpPr>
          <p:nvPr>
            <p:ph type="dt" sz="half" idx="10"/>
          </p:nvPr>
        </p:nvSpPr>
        <p:spPr/>
        <p:txBody>
          <a:bodyPr/>
          <a:lstStyle/>
          <a:p>
            <a:fld id="{8E36636D-D922-432D-A958-524484B5923D}" type="datetimeFigureOut">
              <a:rPr lang="sv-SE"/>
              <a:pPr/>
              <a:t>2025-05-06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F28FB93-0A08-4E7D-8E63-9EFA29F1E093}" type="slidenum">
              <a:rPr/>
              <a:pPr/>
              <a:t>‹Nº›</a:t>
            </a:fld>
            <a:endParaRPr/>
          </a:p>
        </p:txBody>
      </p:sp>
    </p:spTree>
    <p:extLst>
      <p:ext uri="{BB962C8B-B14F-4D97-AF65-F5344CB8AC3E}">
        <p14:creationId xmlns:p14="http://schemas.microsoft.com/office/powerpoint/2010/main" val="2085700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10" name="Rectangle 9"/>
          <p:cNvSpPr/>
          <p:nvPr/>
        </p:nvSpPr>
        <p:spPr>
          <a:xfrm>
            <a:off x="0" y="0"/>
            <a:ext cx="12188825" cy="6858000"/>
          </a:xfrm>
          <a:prstGeom prst="rect">
            <a:avLst/>
          </a:prstGeom>
          <a:ln>
            <a:noFill/>
          </a:ln>
        </p:spPr>
        <p:style>
          <a:lnRef idx="2">
            <a:schemeClr val="accent1">
              <a:shade val="50000"/>
            </a:schemeClr>
          </a:lnRef>
          <a:fillRef idx="1003">
            <a:schemeClr val="dk1"/>
          </a:fillRef>
          <a:effectRef idx="0">
            <a:schemeClr val="accent1"/>
          </a:effectRef>
          <a:fontRef idx="minor">
            <a:schemeClr val="lt1"/>
          </a:fontRef>
        </p:style>
        <p:txBody>
          <a:bodyPr rtlCol="0" anchor="ctr"/>
          <a:lstStyle/>
          <a:p>
            <a:pPr algn="ctr"/>
            <a:endParaRPr lang="en-US" sz="2400"/>
          </a:p>
        </p:txBody>
      </p:sp>
      <p:sp>
        <p:nvSpPr>
          <p:cNvPr id="8" name="Rounded Rectangle 7"/>
          <p:cNvSpPr/>
          <p:nvPr/>
        </p:nvSpPr>
        <p:spPr>
          <a:xfrm>
            <a:off x="304721" y="301752"/>
            <a:ext cx="11579384" cy="6254496"/>
          </a:xfrm>
          <a:prstGeom prst="roundRect">
            <a:avLst>
              <a:gd name="adj" fmla="val 2341"/>
            </a:avLst>
          </a:prstGeom>
          <a:solidFill>
            <a:srgbClr val="FFFFFF"/>
          </a:solidFill>
          <a:ln>
            <a:noFill/>
          </a:ln>
          <a:effectLst>
            <a:innerShdw blurRad="508000">
              <a:srgbClr val="FFD14B">
                <a:alpha val="69804"/>
              </a:srgbClr>
            </a:innerShdw>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Placeholder 1"/>
          <p:cNvSpPr>
            <a:spLocks noGrp="1"/>
          </p:cNvSpPr>
          <p:nvPr>
            <p:ph type="title"/>
          </p:nvPr>
        </p:nvSpPr>
        <p:spPr>
          <a:xfrm>
            <a:off x="1218883" y="431800"/>
            <a:ext cx="9751060" cy="1168400"/>
          </a:xfrm>
          <a:prstGeom prst="rect">
            <a:avLst/>
          </a:prstGeom>
        </p:spPr>
        <p:txBody>
          <a:bodyPr vert="horz" lIns="91440" tIns="45720" rIns="91440" bIns="45720" rtlCol="0" anchor="b">
            <a:normAutofit/>
          </a:bodyPr>
          <a:lstStyle/>
          <a:p>
            <a:r>
              <a:rPr lang="es-ES"/>
              <a:t>Haga clic para modificar el estilo de título del patrón</a:t>
            </a:r>
            <a:endParaRPr/>
          </a:p>
        </p:txBody>
      </p:sp>
      <p:sp>
        <p:nvSpPr>
          <p:cNvPr id="3" name="Text Placeholder 2"/>
          <p:cNvSpPr>
            <a:spLocks noGrp="1"/>
          </p:cNvSpPr>
          <p:nvPr>
            <p:ph type="body" idx="1"/>
          </p:nvPr>
        </p:nvSpPr>
        <p:spPr>
          <a:xfrm>
            <a:off x="1218883" y="1803400"/>
            <a:ext cx="9751060" cy="42672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a:p>
        </p:txBody>
      </p:sp>
      <p:sp>
        <p:nvSpPr>
          <p:cNvPr id="4" name="Date Placeholder 3"/>
          <p:cNvSpPr>
            <a:spLocks noGrp="1"/>
          </p:cNvSpPr>
          <p:nvPr>
            <p:ph type="dt" sz="half" idx="2"/>
          </p:nvPr>
        </p:nvSpPr>
        <p:spPr>
          <a:xfrm>
            <a:off x="8836898" y="6172200"/>
            <a:ext cx="1218883" cy="304800"/>
          </a:xfrm>
          <a:prstGeom prst="rect">
            <a:avLst/>
          </a:prstGeom>
        </p:spPr>
        <p:txBody>
          <a:bodyPr vert="horz" lIns="91440" tIns="45720" rIns="91440" bIns="45720" rtlCol="0" anchor="ctr"/>
          <a:lstStyle>
            <a:lvl1pPr algn="r">
              <a:defRPr sz="1100">
                <a:solidFill>
                  <a:schemeClr val="tx1"/>
                </a:solidFill>
              </a:defRPr>
            </a:lvl1pPr>
          </a:lstStyle>
          <a:p>
            <a:fld id="{8E36636D-D922-432D-A958-524484B5923D}" type="datetimeFigureOut">
              <a:rPr lang="sv-SE"/>
              <a:pPr/>
              <a:t>2025-05-06</a:t>
            </a:fld>
            <a:endParaRPr/>
          </a:p>
        </p:txBody>
      </p:sp>
      <p:sp>
        <p:nvSpPr>
          <p:cNvPr id="5" name="Footer Placeholder 4"/>
          <p:cNvSpPr>
            <a:spLocks noGrp="1"/>
          </p:cNvSpPr>
          <p:nvPr>
            <p:ph type="ftr" sz="quarter" idx="3"/>
          </p:nvPr>
        </p:nvSpPr>
        <p:spPr>
          <a:xfrm>
            <a:off x="1218882" y="6172200"/>
            <a:ext cx="7414870" cy="304800"/>
          </a:xfrm>
          <a:prstGeom prst="rect">
            <a:avLst/>
          </a:prstGeom>
        </p:spPr>
        <p:txBody>
          <a:bodyPr vert="horz" lIns="91440" tIns="45720" rIns="91440" bIns="45720" rtlCol="0" anchor="ctr"/>
          <a:lstStyle>
            <a:lvl1pPr algn="l">
              <a:defRPr sz="1100">
                <a:solidFill>
                  <a:schemeClr val="tx1"/>
                </a:solidFill>
              </a:defRPr>
            </a:lvl1pPr>
          </a:lstStyle>
          <a:p>
            <a:endParaRPr/>
          </a:p>
        </p:txBody>
      </p:sp>
      <p:sp>
        <p:nvSpPr>
          <p:cNvPr id="6" name="Slide Number Placeholder 5"/>
          <p:cNvSpPr>
            <a:spLocks noGrp="1"/>
          </p:cNvSpPr>
          <p:nvPr>
            <p:ph type="sldNum" sz="quarter" idx="4"/>
          </p:nvPr>
        </p:nvSpPr>
        <p:spPr>
          <a:xfrm>
            <a:off x="10258928" y="6172200"/>
            <a:ext cx="711015" cy="304800"/>
          </a:xfrm>
          <a:prstGeom prst="rect">
            <a:avLst/>
          </a:prstGeom>
        </p:spPr>
        <p:txBody>
          <a:bodyPr vert="horz" lIns="91440" tIns="45720" rIns="91440" bIns="45720" rtlCol="0" anchor="ctr"/>
          <a:lstStyle>
            <a:lvl1pPr algn="r">
              <a:defRPr sz="1100">
                <a:solidFill>
                  <a:schemeClr val="tx1"/>
                </a:solidFill>
              </a:defRPr>
            </a:lvl1pPr>
          </a:lstStyle>
          <a:p>
            <a:fld id="{DF28FB93-0A08-4E7D-8E63-9EFA29F1E093}" type="slidenum">
              <a:rPr/>
              <a:pPr/>
              <a:t>‹Nº›</a:t>
            </a:fld>
            <a:endParaRPr/>
          </a:p>
        </p:txBody>
      </p:sp>
    </p:spTree>
    <p:extLst>
      <p:ext uri="{BB962C8B-B14F-4D97-AF65-F5344CB8AC3E}">
        <p14:creationId xmlns:p14="http://schemas.microsoft.com/office/powerpoint/2010/main" val="50722172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246888" indent="-246888" algn="l" defTabSz="914400" rtl="0" eaLnBrk="1" latinLnBrk="0" hangingPunct="1">
        <a:lnSpc>
          <a:spcPct val="90000"/>
        </a:lnSpc>
        <a:spcBef>
          <a:spcPts val="1800"/>
        </a:spcBef>
        <a:buClr>
          <a:schemeClr val="tx1"/>
        </a:buClr>
        <a:buFont typeface="Arial" pitchFamily="34" charset="0"/>
        <a:buChar char="•"/>
        <a:defRPr sz="2400" kern="1200">
          <a:solidFill>
            <a:schemeClr val="tx1"/>
          </a:solidFill>
          <a:latin typeface="+mn-lt"/>
          <a:ea typeface="+mn-ea"/>
          <a:cs typeface="+mn-cs"/>
        </a:defRPr>
      </a:lvl1pPr>
      <a:lvl2pPr marL="548640" indent="-246888" algn="l" defTabSz="914400" rtl="0" eaLnBrk="1" latinLnBrk="0" hangingPunct="1">
        <a:lnSpc>
          <a:spcPct val="90000"/>
        </a:lnSpc>
        <a:spcBef>
          <a:spcPts val="800"/>
        </a:spcBef>
        <a:buClr>
          <a:schemeClr val="tx1"/>
        </a:buClr>
        <a:buFont typeface="Arial" pitchFamily="34" charset="0"/>
        <a:buChar char="•"/>
        <a:defRPr sz="2000" kern="1200">
          <a:solidFill>
            <a:schemeClr val="tx1"/>
          </a:solidFill>
          <a:latin typeface="+mn-lt"/>
          <a:ea typeface="+mn-ea"/>
          <a:cs typeface="+mn-cs"/>
        </a:defRPr>
      </a:lvl2pPr>
      <a:lvl3pPr marL="850392" indent="-246888" algn="l" defTabSz="914400" rtl="0" eaLnBrk="1" latinLnBrk="0" hangingPunct="1">
        <a:lnSpc>
          <a:spcPct val="90000"/>
        </a:lnSpc>
        <a:spcBef>
          <a:spcPts val="800"/>
        </a:spcBef>
        <a:buClr>
          <a:schemeClr val="tx1"/>
        </a:buClr>
        <a:buFont typeface="Arial" pitchFamily="34" charset="0"/>
        <a:buChar char="•"/>
        <a:defRPr sz="1800" kern="1200">
          <a:solidFill>
            <a:schemeClr val="tx1"/>
          </a:solidFill>
          <a:latin typeface="+mn-lt"/>
          <a:ea typeface="+mn-ea"/>
          <a:cs typeface="+mn-cs"/>
        </a:defRPr>
      </a:lvl3pPr>
      <a:lvl4pPr marL="1152144"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4pPr>
      <a:lvl5pPr marL="1453896"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5pPr>
      <a:lvl6pPr marL="1755648"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6pPr>
      <a:lvl7pPr marL="2057400"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7pPr>
      <a:lvl8pPr marL="2359152"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8pPr>
      <a:lvl9pPr marL="2660904"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8.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3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40.jpeg"/></Relationships>
</file>

<file path=ppt/slides/_rels/slide3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s-ES" dirty="0"/>
              <a:t>Narrativa chilena</a:t>
            </a:r>
          </a:p>
        </p:txBody>
      </p:sp>
      <p:sp>
        <p:nvSpPr>
          <p:cNvPr id="3" name="Subtitle 2"/>
          <p:cNvSpPr>
            <a:spLocks noGrp="1"/>
          </p:cNvSpPr>
          <p:nvPr>
            <p:ph type="subTitle" idx="1"/>
          </p:nvPr>
        </p:nvSpPr>
        <p:spPr>
          <a:xfrm>
            <a:off x="1376792" y="3645024"/>
            <a:ext cx="9429931" cy="991077"/>
          </a:xfrm>
        </p:spPr>
        <p:txBody>
          <a:bodyPr>
            <a:normAutofit/>
          </a:bodyPr>
          <a:lstStyle/>
          <a:p>
            <a:r>
              <a:rPr lang="es-ES" dirty="0"/>
              <a:t>Prof. Roberto Suazo</a:t>
            </a:r>
          </a:p>
          <a:p>
            <a:endParaRPr lang="es-ES" dirty="0"/>
          </a:p>
          <a:p>
            <a:r>
              <a:rPr lang="es-ES" dirty="0"/>
              <a:t>UAHC 2025</a:t>
            </a:r>
          </a:p>
        </p:txBody>
      </p:sp>
    </p:spTree>
    <p:extLst>
      <p:ext uri="{BB962C8B-B14F-4D97-AF65-F5344CB8AC3E}">
        <p14:creationId xmlns:p14="http://schemas.microsoft.com/office/powerpoint/2010/main" val="2707543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1BC511-FE53-DC76-5EEC-C37726C85876}"/>
              </a:ext>
            </a:extLst>
          </p:cNvPr>
          <p:cNvSpPr>
            <a:spLocks noGrp="1"/>
          </p:cNvSpPr>
          <p:nvPr>
            <p:ph type="title"/>
          </p:nvPr>
        </p:nvSpPr>
        <p:spPr>
          <a:xfrm>
            <a:off x="1053852" y="1628800"/>
            <a:ext cx="9751060" cy="1168400"/>
          </a:xfrm>
        </p:spPr>
        <p:txBody>
          <a:bodyPr>
            <a:normAutofit fontScale="90000"/>
          </a:bodyPr>
          <a:lstStyle/>
          <a:p>
            <a:r>
              <a:rPr lang="es-CL" dirty="0"/>
              <a:t>TEMA PRIMERA UNIDAD:</a:t>
            </a:r>
            <a:br>
              <a:rPr lang="es-CL" dirty="0"/>
            </a:br>
            <a:br>
              <a:rPr lang="es-CL" dirty="0">
                <a:highlight>
                  <a:srgbClr val="FFFF00"/>
                </a:highlight>
              </a:rPr>
            </a:br>
            <a:r>
              <a:rPr lang="es-MX" b="0" i="0" dirty="0">
                <a:solidFill>
                  <a:srgbClr val="000000"/>
                </a:solidFill>
                <a:effectLst/>
                <a:latin typeface="Jost"/>
              </a:rPr>
              <a:t>EL PARADIGMA REALISTA DE LA NOVELA DECIMONÓNICA, SU EVOLUCIÓN Y CRISIS EN LA PRIMERA MITAD DEL SIGLO XX.</a:t>
            </a:r>
            <a:endParaRPr lang="es-CL" dirty="0"/>
          </a:p>
        </p:txBody>
      </p:sp>
    </p:spTree>
    <p:extLst>
      <p:ext uri="{BB962C8B-B14F-4D97-AF65-F5344CB8AC3E}">
        <p14:creationId xmlns:p14="http://schemas.microsoft.com/office/powerpoint/2010/main" val="1409300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c/c5/Alberto_Blest_Gana.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1884" y="1099534"/>
            <a:ext cx="4186511" cy="50405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upload.wikimedia.org/wikipedia/commons/d/d1/HBalza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4532" y="1134177"/>
            <a:ext cx="3960440" cy="5005917"/>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1341884" y="404664"/>
            <a:ext cx="9865096" cy="424732"/>
          </a:xfrm>
          <a:prstGeom prst="rect">
            <a:avLst/>
          </a:prstGeom>
          <a:noFill/>
        </p:spPr>
        <p:txBody>
          <a:bodyPr wrap="square" rtlCol="0">
            <a:spAutoFit/>
          </a:bodyPr>
          <a:lstStyle/>
          <a:p>
            <a:pPr algn="ctr">
              <a:lnSpc>
                <a:spcPct val="90000"/>
              </a:lnSpc>
            </a:pPr>
            <a:r>
              <a:rPr lang="es-MX" sz="2400" b="1" dirty="0"/>
              <a:t>ALBERTO BLEST GANA (1830-1920</a:t>
            </a:r>
            <a:r>
              <a:rPr lang="es-MX" sz="2400" dirty="0"/>
              <a:t>) y la novela de costumbres (Balzac)</a:t>
            </a:r>
          </a:p>
        </p:txBody>
      </p:sp>
    </p:spTree>
    <p:extLst>
      <p:ext uri="{BB962C8B-B14F-4D97-AF65-F5344CB8AC3E}">
        <p14:creationId xmlns:p14="http://schemas.microsoft.com/office/powerpoint/2010/main" val="2828367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upload.wikimedia.org/wikipedia/commons/d/d1/HBalzac.jpg"/>
          <p:cNvPicPr>
            <a:picLocks noChangeAspect="1" noChangeArrowheads="1"/>
          </p:cNvPicPr>
          <p:nvPr/>
        </p:nvPicPr>
        <p:blipFill rotWithShape="1">
          <a:blip r:embed="rId2">
            <a:extLst>
              <a:ext uri="{28A0092B-C50C-407E-A947-70E740481C1C}">
                <a14:useLocalDpi xmlns:a14="http://schemas.microsoft.com/office/drawing/2010/main" val="0"/>
              </a:ext>
            </a:extLst>
          </a:blip>
          <a:srcRect l="26984" t="7535" r="22222" b="52279"/>
          <a:stretch/>
        </p:blipFill>
        <p:spPr bwMode="auto">
          <a:xfrm>
            <a:off x="411177" y="965510"/>
            <a:ext cx="2304256" cy="2304256"/>
          </a:xfrm>
          <a:prstGeom prst="ellipse">
            <a:avLst/>
          </a:prstGeom>
          <a:ln>
            <a:noFill/>
          </a:ln>
          <a:effectLst/>
          <a:extLst>
            <a:ext uri="{909E8E84-426E-40DD-AFC4-6F175D3DCCD1}">
              <a14:hiddenFill xmlns:a14="http://schemas.microsoft.com/office/drawing/2010/main">
                <a:solidFill>
                  <a:srgbClr val="FFFFFF"/>
                </a:solidFill>
              </a14:hiddenFill>
            </a:ext>
          </a:extLst>
        </p:spPr>
      </p:pic>
      <p:sp>
        <p:nvSpPr>
          <p:cNvPr id="5" name="CuadroTexto 4"/>
          <p:cNvSpPr txBox="1"/>
          <p:nvPr/>
        </p:nvSpPr>
        <p:spPr>
          <a:xfrm>
            <a:off x="2926060" y="1105458"/>
            <a:ext cx="8856984" cy="2308324"/>
          </a:xfrm>
          <a:prstGeom prst="rect">
            <a:avLst/>
          </a:prstGeom>
          <a:noFill/>
          <a:effectLst>
            <a:softEdge rad="127000"/>
          </a:effectLst>
        </p:spPr>
        <p:txBody>
          <a:bodyPr wrap="square" rtlCol="0">
            <a:spAutoFit/>
          </a:bodyPr>
          <a:lstStyle/>
          <a:p>
            <a:pPr algn="just">
              <a:lnSpc>
                <a:spcPct val="90000"/>
              </a:lnSpc>
            </a:pPr>
            <a:r>
              <a:rPr lang="es-ES" sz="2000" dirty="0"/>
              <a:t>“Los estudios de las costumbres representarán todos los efectos sociales, sin que se haya olvidado ninguna situación de la vida, ninguna fisonomía, ningún carácter de hombre o de mujer, ninguna manera de vivir, ninguna profesión ni zona social, ni región francesa, ni cosa alguna concerniente a la infancia, a la madurez, a la vejez, a la política, a la justicia, a la guerra. Sentado esto, la historia del corazón humano dibujada línea por línea, la historia de la sociedad en todas sus partes: he aquí la base. No se tratará de hechos imaginarios, sino de lo que ocurre en todas partes” (Balzac)</a:t>
            </a:r>
            <a:endParaRPr lang="es-MX" sz="2000" dirty="0"/>
          </a:p>
        </p:txBody>
      </p:sp>
      <p:sp>
        <p:nvSpPr>
          <p:cNvPr id="3" name="CuadroTexto 2"/>
          <p:cNvSpPr txBox="1"/>
          <p:nvPr/>
        </p:nvSpPr>
        <p:spPr>
          <a:xfrm>
            <a:off x="694223" y="3629806"/>
            <a:ext cx="10491690" cy="2751522"/>
          </a:xfrm>
          <a:prstGeom prst="rect">
            <a:avLst/>
          </a:prstGeom>
          <a:noFill/>
        </p:spPr>
        <p:txBody>
          <a:bodyPr wrap="square" rtlCol="0">
            <a:spAutoFit/>
          </a:bodyPr>
          <a:lstStyle/>
          <a:p>
            <a:pPr>
              <a:lnSpc>
                <a:spcPct val="90000"/>
              </a:lnSpc>
            </a:pPr>
            <a:r>
              <a:rPr lang="es-MX" sz="2400" dirty="0"/>
              <a:t> 1. Propósito cíclico / escritura de una etapa revolucionaria y post-revolucionaria</a:t>
            </a:r>
          </a:p>
          <a:p>
            <a:pPr>
              <a:lnSpc>
                <a:spcPct val="90000"/>
              </a:lnSpc>
            </a:pPr>
            <a:endParaRPr lang="es-MX" sz="2400" dirty="0"/>
          </a:p>
          <a:p>
            <a:pPr>
              <a:lnSpc>
                <a:spcPct val="90000"/>
              </a:lnSpc>
            </a:pPr>
            <a:r>
              <a:rPr lang="es-MX" sz="2400" dirty="0"/>
              <a:t>2. Literatura como interpretación de lo real y de la historia.</a:t>
            </a:r>
          </a:p>
          <a:p>
            <a:pPr>
              <a:lnSpc>
                <a:spcPct val="90000"/>
              </a:lnSpc>
            </a:pPr>
            <a:endParaRPr lang="es-MX" sz="2400" dirty="0"/>
          </a:p>
          <a:p>
            <a:pPr>
              <a:lnSpc>
                <a:spcPct val="90000"/>
              </a:lnSpc>
            </a:pPr>
            <a:r>
              <a:rPr lang="es-MX" sz="2400" dirty="0"/>
              <a:t>3. El presente entendido como historia</a:t>
            </a:r>
          </a:p>
          <a:p>
            <a:pPr>
              <a:lnSpc>
                <a:spcPct val="90000"/>
              </a:lnSpc>
            </a:pPr>
            <a:endParaRPr lang="es-MX" sz="2400" dirty="0"/>
          </a:p>
          <a:p>
            <a:pPr>
              <a:lnSpc>
                <a:spcPct val="90000"/>
              </a:lnSpc>
            </a:pPr>
            <a:r>
              <a:rPr lang="es-MX" sz="2400" dirty="0"/>
              <a:t>4.Incorporación de sectores bajos y medios a la representación</a:t>
            </a:r>
          </a:p>
        </p:txBody>
      </p:sp>
      <p:sp>
        <p:nvSpPr>
          <p:cNvPr id="2" name="CuadroTexto 1"/>
          <p:cNvSpPr txBox="1"/>
          <p:nvPr/>
        </p:nvSpPr>
        <p:spPr>
          <a:xfrm>
            <a:off x="2422004" y="404664"/>
            <a:ext cx="9217024" cy="424732"/>
          </a:xfrm>
          <a:prstGeom prst="rect">
            <a:avLst/>
          </a:prstGeom>
          <a:noFill/>
        </p:spPr>
        <p:txBody>
          <a:bodyPr wrap="square" rtlCol="0">
            <a:spAutoFit/>
          </a:bodyPr>
          <a:lstStyle/>
          <a:p>
            <a:pPr>
              <a:lnSpc>
                <a:spcPct val="90000"/>
              </a:lnSpc>
            </a:pPr>
            <a:r>
              <a:rPr lang="es-MX" sz="2400" b="1" dirty="0"/>
              <a:t>BALZAC: La novela realista o costumbrista</a:t>
            </a:r>
          </a:p>
        </p:txBody>
      </p:sp>
    </p:spTree>
    <p:extLst>
      <p:ext uri="{BB962C8B-B14F-4D97-AF65-F5344CB8AC3E}">
        <p14:creationId xmlns:p14="http://schemas.microsoft.com/office/powerpoint/2010/main" val="2623819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a:xfrm>
            <a:off x="333773" y="4661502"/>
            <a:ext cx="1656183" cy="855730"/>
          </a:xfrm>
        </p:spPr>
        <p:txBody>
          <a:bodyPr>
            <a:noAutofit/>
          </a:bodyPr>
          <a:lstStyle/>
          <a:p>
            <a:pPr marL="0" indent="0">
              <a:buNone/>
            </a:pPr>
            <a:r>
              <a:rPr lang="es-MX" sz="2000" dirty="0"/>
              <a:t>1814-1817</a:t>
            </a:r>
          </a:p>
          <a:p>
            <a:pPr marL="0" indent="0">
              <a:buNone/>
            </a:pPr>
            <a:r>
              <a:rPr lang="es-MX" sz="2000" dirty="0"/>
              <a:t>Reconquista española</a:t>
            </a:r>
          </a:p>
        </p:txBody>
      </p:sp>
      <p:sp>
        <p:nvSpPr>
          <p:cNvPr id="3" name="Flecha derecha 2"/>
          <p:cNvSpPr/>
          <p:nvPr/>
        </p:nvSpPr>
        <p:spPr>
          <a:xfrm>
            <a:off x="261764" y="3539958"/>
            <a:ext cx="11593288" cy="1512168"/>
          </a:xfrm>
          <a:prstGeom prst="rightArrow">
            <a:avLst/>
          </a:prstGeom>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2400"/>
          </a:p>
        </p:txBody>
      </p:sp>
      <p:sp>
        <p:nvSpPr>
          <p:cNvPr id="10" name="Marcador de contenido 1"/>
          <p:cNvSpPr txBox="1">
            <a:spLocks/>
          </p:cNvSpPr>
          <p:nvPr/>
        </p:nvSpPr>
        <p:spPr>
          <a:xfrm>
            <a:off x="3657878" y="4692086"/>
            <a:ext cx="1563161" cy="576064"/>
          </a:xfrm>
          <a:prstGeom prst="rect">
            <a:avLst/>
          </a:prstGeom>
        </p:spPr>
        <p:txBody>
          <a:bodyPr vert="horz" lIns="91440" tIns="45720" rIns="91440" bIns="45720" rtlCol="0">
            <a:normAutofit fontScale="25000" lnSpcReduction="20000"/>
          </a:bodyPr>
          <a:lstStyle>
            <a:lvl1pPr marL="246888" indent="-246888" algn="l" defTabSz="914400" rtl="0" eaLnBrk="1" latinLnBrk="0" hangingPunct="1">
              <a:lnSpc>
                <a:spcPct val="90000"/>
              </a:lnSpc>
              <a:spcBef>
                <a:spcPts val="1800"/>
              </a:spcBef>
              <a:buClr>
                <a:schemeClr val="tx1"/>
              </a:buClr>
              <a:buFont typeface="Arial" pitchFamily="34" charset="0"/>
              <a:buChar char="•"/>
              <a:defRPr sz="2400" kern="1200">
                <a:solidFill>
                  <a:schemeClr val="tx1"/>
                </a:solidFill>
                <a:latin typeface="+mn-lt"/>
                <a:ea typeface="+mn-ea"/>
                <a:cs typeface="+mn-cs"/>
              </a:defRPr>
            </a:lvl1pPr>
            <a:lvl2pPr marL="548640" indent="-246888" algn="l" defTabSz="914400" rtl="0" eaLnBrk="1" latinLnBrk="0" hangingPunct="1">
              <a:lnSpc>
                <a:spcPct val="90000"/>
              </a:lnSpc>
              <a:spcBef>
                <a:spcPts val="800"/>
              </a:spcBef>
              <a:buClr>
                <a:schemeClr val="tx1"/>
              </a:buClr>
              <a:buFont typeface="Arial" pitchFamily="34" charset="0"/>
              <a:buChar char="•"/>
              <a:defRPr sz="2000" kern="1200">
                <a:solidFill>
                  <a:schemeClr val="tx1"/>
                </a:solidFill>
                <a:latin typeface="+mn-lt"/>
                <a:ea typeface="+mn-ea"/>
                <a:cs typeface="+mn-cs"/>
              </a:defRPr>
            </a:lvl2pPr>
            <a:lvl3pPr marL="850392" indent="-246888" algn="l" defTabSz="914400" rtl="0" eaLnBrk="1" latinLnBrk="0" hangingPunct="1">
              <a:lnSpc>
                <a:spcPct val="90000"/>
              </a:lnSpc>
              <a:spcBef>
                <a:spcPts val="800"/>
              </a:spcBef>
              <a:buClr>
                <a:schemeClr val="tx1"/>
              </a:buClr>
              <a:buFont typeface="Arial" pitchFamily="34" charset="0"/>
              <a:buChar char="•"/>
              <a:defRPr sz="1800" kern="1200">
                <a:solidFill>
                  <a:schemeClr val="tx1"/>
                </a:solidFill>
                <a:latin typeface="+mn-lt"/>
                <a:ea typeface="+mn-ea"/>
                <a:cs typeface="+mn-cs"/>
              </a:defRPr>
            </a:lvl3pPr>
            <a:lvl4pPr marL="1152144"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4pPr>
            <a:lvl5pPr marL="1453896"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5pPr>
            <a:lvl6pPr marL="1755648"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6pPr>
            <a:lvl7pPr marL="2057400"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7pPr>
            <a:lvl8pPr marL="2359152"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8pPr>
            <a:lvl9pPr marL="2660904"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9pPr>
          </a:lstStyle>
          <a:p>
            <a:pPr marL="0" indent="0">
              <a:buFont typeface="Arial" pitchFamily="34" charset="0"/>
              <a:buNone/>
            </a:pPr>
            <a:r>
              <a:rPr lang="es-MX" sz="8000" dirty="0"/>
              <a:t>1837</a:t>
            </a:r>
          </a:p>
          <a:p>
            <a:pPr marL="0" indent="0">
              <a:buFont typeface="Arial" pitchFamily="34" charset="0"/>
              <a:buNone/>
            </a:pPr>
            <a:r>
              <a:rPr lang="es-MX" sz="8000" dirty="0"/>
              <a:t>Motín de Quillota</a:t>
            </a:r>
          </a:p>
          <a:p>
            <a:pPr marL="0" indent="0">
              <a:buFont typeface="Arial" pitchFamily="34" charset="0"/>
              <a:buNone/>
            </a:pPr>
            <a:endParaRPr lang="es-MX" sz="8000" dirty="0"/>
          </a:p>
          <a:p>
            <a:pPr marL="0" indent="0">
              <a:buFont typeface="Arial" pitchFamily="34" charset="0"/>
              <a:buNone/>
            </a:pPr>
            <a:endParaRPr lang="es-MX" dirty="0"/>
          </a:p>
        </p:txBody>
      </p:sp>
      <p:sp>
        <p:nvSpPr>
          <p:cNvPr id="12" name="Marcador de contenido 1"/>
          <p:cNvSpPr txBox="1">
            <a:spLocks/>
          </p:cNvSpPr>
          <p:nvPr/>
        </p:nvSpPr>
        <p:spPr>
          <a:xfrm>
            <a:off x="4903029" y="4704868"/>
            <a:ext cx="1563161" cy="576064"/>
          </a:xfrm>
          <a:prstGeom prst="rect">
            <a:avLst/>
          </a:prstGeom>
        </p:spPr>
        <p:txBody>
          <a:bodyPr vert="horz" lIns="91440" tIns="45720" rIns="91440" bIns="45720" rtlCol="0">
            <a:normAutofit fontScale="25000" lnSpcReduction="20000"/>
          </a:bodyPr>
          <a:lstStyle>
            <a:lvl1pPr marL="246888" indent="-246888" algn="l" defTabSz="914400" rtl="0" eaLnBrk="1" latinLnBrk="0" hangingPunct="1">
              <a:lnSpc>
                <a:spcPct val="90000"/>
              </a:lnSpc>
              <a:spcBef>
                <a:spcPts val="1800"/>
              </a:spcBef>
              <a:buClr>
                <a:schemeClr val="tx1"/>
              </a:buClr>
              <a:buFont typeface="Arial" pitchFamily="34" charset="0"/>
              <a:buChar char="•"/>
              <a:defRPr sz="2400" kern="1200">
                <a:solidFill>
                  <a:schemeClr val="tx1"/>
                </a:solidFill>
                <a:latin typeface="+mn-lt"/>
                <a:ea typeface="+mn-ea"/>
                <a:cs typeface="+mn-cs"/>
              </a:defRPr>
            </a:lvl1pPr>
            <a:lvl2pPr marL="548640" indent="-246888" algn="l" defTabSz="914400" rtl="0" eaLnBrk="1" latinLnBrk="0" hangingPunct="1">
              <a:lnSpc>
                <a:spcPct val="90000"/>
              </a:lnSpc>
              <a:spcBef>
                <a:spcPts val="800"/>
              </a:spcBef>
              <a:buClr>
                <a:schemeClr val="tx1"/>
              </a:buClr>
              <a:buFont typeface="Arial" pitchFamily="34" charset="0"/>
              <a:buChar char="•"/>
              <a:defRPr sz="2000" kern="1200">
                <a:solidFill>
                  <a:schemeClr val="tx1"/>
                </a:solidFill>
                <a:latin typeface="+mn-lt"/>
                <a:ea typeface="+mn-ea"/>
                <a:cs typeface="+mn-cs"/>
              </a:defRPr>
            </a:lvl2pPr>
            <a:lvl3pPr marL="850392" indent="-246888" algn="l" defTabSz="914400" rtl="0" eaLnBrk="1" latinLnBrk="0" hangingPunct="1">
              <a:lnSpc>
                <a:spcPct val="90000"/>
              </a:lnSpc>
              <a:spcBef>
                <a:spcPts val="800"/>
              </a:spcBef>
              <a:buClr>
                <a:schemeClr val="tx1"/>
              </a:buClr>
              <a:buFont typeface="Arial" pitchFamily="34" charset="0"/>
              <a:buChar char="•"/>
              <a:defRPr sz="1800" kern="1200">
                <a:solidFill>
                  <a:schemeClr val="tx1"/>
                </a:solidFill>
                <a:latin typeface="+mn-lt"/>
                <a:ea typeface="+mn-ea"/>
                <a:cs typeface="+mn-cs"/>
              </a:defRPr>
            </a:lvl3pPr>
            <a:lvl4pPr marL="1152144"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4pPr>
            <a:lvl5pPr marL="1453896"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5pPr>
            <a:lvl6pPr marL="1755648"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6pPr>
            <a:lvl7pPr marL="2057400"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7pPr>
            <a:lvl8pPr marL="2359152"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8pPr>
            <a:lvl9pPr marL="2660904"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9pPr>
          </a:lstStyle>
          <a:p>
            <a:pPr marL="0" indent="0">
              <a:buFont typeface="Arial" pitchFamily="34" charset="0"/>
              <a:buNone/>
            </a:pPr>
            <a:r>
              <a:rPr lang="es-MX" sz="8000" dirty="0"/>
              <a:t>1839</a:t>
            </a:r>
          </a:p>
          <a:p>
            <a:pPr marL="0" indent="0">
              <a:buFont typeface="Arial" pitchFamily="34" charset="0"/>
              <a:buNone/>
            </a:pPr>
            <a:r>
              <a:rPr lang="es-MX" sz="8000" dirty="0"/>
              <a:t>Guerra</a:t>
            </a:r>
          </a:p>
          <a:p>
            <a:pPr marL="0" indent="0">
              <a:buFont typeface="Arial" pitchFamily="34" charset="0"/>
              <a:buNone/>
            </a:pPr>
            <a:r>
              <a:rPr lang="es-MX" sz="8000" dirty="0"/>
              <a:t>Conf. Perú-Boliviana</a:t>
            </a:r>
          </a:p>
          <a:p>
            <a:pPr marL="0" indent="0">
              <a:buFont typeface="Arial" pitchFamily="34" charset="0"/>
              <a:buNone/>
            </a:pPr>
            <a:endParaRPr lang="es-MX" sz="8000" dirty="0"/>
          </a:p>
          <a:p>
            <a:pPr marL="0" indent="0">
              <a:buFont typeface="Arial" pitchFamily="34" charset="0"/>
              <a:buNone/>
            </a:pPr>
            <a:endParaRPr lang="es-MX" dirty="0"/>
          </a:p>
        </p:txBody>
      </p:sp>
      <p:sp>
        <p:nvSpPr>
          <p:cNvPr id="13" name="Marcador de contenido 1"/>
          <p:cNvSpPr txBox="1">
            <a:spLocks/>
          </p:cNvSpPr>
          <p:nvPr/>
        </p:nvSpPr>
        <p:spPr>
          <a:xfrm>
            <a:off x="7051531" y="4680772"/>
            <a:ext cx="1563161" cy="576064"/>
          </a:xfrm>
          <a:prstGeom prst="rect">
            <a:avLst/>
          </a:prstGeom>
        </p:spPr>
        <p:txBody>
          <a:bodyPr vert="horz" lIns="91440" tIns="45720" rIns="91440" bIns="45720" rtlCol="0">
            <a:normAutofit fontScale="25000" lnSpcReduction="20000"/>
          </a:bodyPr>
          <a:lstStyle>
            <a:lvl1pPr marL="246888" indent="-246888" algn="l" defTabSz="914400" rtl="0" eaLnBrk="1" latinLnBrk="0" hangingPunct="1">
              <a:lnSpc>
                <a:spcPct val="90000"/>
              </a:lnSpc>
              <a:spcBef>
                <a:spcPts val="1800"/>
              </a:spcBef>
              <a:buClr>
                <a:schemeClr val="tx1"/>
              </a:buClr>
              <a:buFont typeface="Arial" pitchFamily="34" charset="0"/>
              <a:buChar char="•"/>
              <a:defRPr sz="2400" kern="1200">
                <a:solidFill>
                  <a:schemeClr val="tx1"/>
                </a:solidFill>
                <a:latin typeface="+mn-lt"/>
                <a:ea typeface="+mn-ea"/>
                <a:cs typeface="+mn-cs"/>
              </a:defRPr>
            </a:lvl1pPr>
            <a:lvl2pPr marL="548640" indent="-246888" algn="l" defTabSz="914400" rtl="0" eaLnBrk="1" latinLnBrk="0" hangingPunct="1">
              <a:lnSpc>
                <a:spcPct val="90000"/>
              </a:lnSpc>
              <a:spcBef>
                <a:spcPts val="800"/>
              </a:spcBef>
              <a:buClr>
                <a:schemeClr val="tx1"/>
              </a:buClr>
              <a:buFont typeface="Arial" pitchFamily="34" charset="0"/>
              <a:buChar char="•"/>
              <a:defRPr sz="2000" kern="1200">
                <a:solidFill>
                  <a:schemeClr val="tx1"/>
                </a:solidFill>
                <a:latin typeface="+mn-lt"/>
                <a:ea typeface="+mn-ea"/>
                <a:cs typeface="+mn-cs"/>
              </a:defRPr>
            </a:lvl2pPr>
            <a:lvl3pPr marL="850392" indent="-246888" algn="l" defTabSz="914400" rtl="0" eaLnBrk="1" latinLnBrk="0" hangingPunct="1">
              <a:lnSpc>
                <a:spcPct val="90000"/>
              </a:lnSpc>
              <a:spcBef>
                <a:spcPts val="800"/>
              </a:spcBef>
              <a:buClr>
                <a:schemeClr val="tx1"/>
              </a:buClr>
              <a:buFont typeface="Arial" pitchFamily="34" charset="0"/>
              <a:buChar char="•"/>
              <a:defRPr sz="1800" kern="1200">
                <a:solidFill>
                  <a:schemeClr val="tx1"/>
                </a:solidFill>
                <a:latin typeface="+mn-lt"/>
                <a:ea typeface="+mn-ea"/>
                <a:cs typeface="+mn-cs"/>
              </a:defRPr>
            </a:lvl3pPr>
            <a:lvl4pPr marL="1152144"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4pPr>
            <a:lvl5pPr marL="1453896"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5pPr>
            <a:lvl6pPr marL="1755648"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6pPr>
            <a:lvl7pPr marL="2057400"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7pPr>
            <a:lvl8pPr marL="2359152"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8pPr>
            <a:lvl9pPr marL="2660904"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9pPr>
          </a:lstStyle>
          <a:p>
            <a:pPr marL="0" indent="0">
              <a:buFont typeface="Arial" pitchFamily="34" charset="0"/>
              <a:buNone/>
            </a:pPr>
            <a:r>
              <a:rPr lang="es-MX" sz="8000" dirty="0"/>
              <a:t>1851</a:t>
            </a:r>
          </a:p>
          <a:p>
            <a:pPr marL="0" indent="0">
              <a:buFont typeface="Arial" pitchFamily="34" charset="0"/>
              <a:buNone/>
            </a:pPr>
            <a:r>
              <a:rPr lang="es-MX" sz="8000" dirty="0"/>
              <a:t>Motín de </a:t>
            </a:r>
            <a:r>
              <a:rPr lang="es-MX" sz="8000" dirty="0" err="1"/>
              <a:t>Urriola</a:t>
            </a:r>
            <a:endParaRPr lang="es-MX" sz="8000" dirty="0"/>
          </a:p>
          <a:p>
            <a:pPr marL="0" indent="0">
              <a:buFont typeface="Arial" pitchFamily="34" charset="0"/>
              <a:buNone/>
            </a:pPr>
            <a:endParaRPr lang="es-MX" sz="8000" dirty="0"/>
          </a:p>
          <a:p>
            <a:pPr marL="0" indent="0">
              <a:buFont typeface="Arial" pitchFamily="34" charset="0"/>
              <a:buNone/>
            </a:pPr>
            <a:endParaRPr lang="es-MX" dirty="0"/>
          </a:p>
        </p:txBody>
      </p:sp>
      <p:sp>
        <p:nvSpPr>
          <p:cNvPr id="16" name="Rectángulo 15"/>
          <p:cNvSpPr/>
          <p:nvPr/>
        </p:nvSpPr>
        <p:spPr>
          <a:xfrm>
            <a:off x="3214092" y="3899998"/>
            <a:ext cx="5100830" cy="748722"/>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s-MX" sz="2400" dirty="0"/>
              <a:t>Revolución conservadora</a:t>
            </a:r>
          </a:p>
        </p:txBody>
      </p:sp>
      <p:sp>
        <p:nvSpPr>
          <p:cNvPr id="17" name="Rectángulo 16"/>
          <p:cNvSpPr/>
          <p:nvPr/>
        </p:nvSpPr>
        <p:spPr>
          <a:xfrm>
            <a:off x="8314922" y="3899998"/>
            <a:ext cx="2604926" cy="780774"/>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s-MX" sz="2400" dirty="0"/>
              <a:t>Fusión liberal-conservadora</a:t>
            </a:r>
          </a:p>
        </p:txBody>
      </p:sp>
      <p:cxnSp>
        <p:nvCxnSpPr>
          <p:cNvPr id="19" name="Conector recto 18"/>
          <p:cNvCxnSpPr/>
          <p:nvPr/>
        </p:nvCxnSpPr>
        <p:spPr>
          <a:xfrm flipH="1" flipV="1">
            <a:off x="3189046" y="2852936"/>
            <a:ext cx="25046" cy="1851932"/>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Conector recto 20"/>
          <p:cNvCxnSpPr/>
          <p:nvPr/>
        </p:nvCxnSpPr>
        <p:spPr>
          <a:xfrm flipH="1" flipV="1">
            <a:off x="8314922" y="2852936"/>
            <a:ext cx="11738" cy="1827836"/>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27" name="Rectángulo 26"/>
          <p:cNvSpPr/>
          <p:nvPr/>
        </p:nvSpPr>
        <p:spPr>
          <a:xfrm>
            <a:off x="1629916" y="3899998"/>
            <a:ext cx="1559130" cy="748722"/>
          </a:xfrm>
          <a:prstGeom prst="rect">
            <a:avLst/>
          </a:prstGeom>
          <a:solidFill>
            <a:srgbClr val="FF0000"/>
          </a:solidFill>
          <a:effectLst>
            <a:innerShdw blurRad="63500" dist="50800" dir="18900000">
              <a:prstClr val="black">
                <a:alpha val="50000"/>
              </a:prstClr>
            </a:innerShdw>
          </a:effectLst>
        </p:spPr>
        <p:style>
          <a:lnRef idx="1">
            <a:schemeClr val="accent6"/>
          </a:lnRef>
          <a:fillRef idx="3">
            <a:schemeClr val="accent6"/>
          </a:fillRef>
          <a:effectRef idx="2">
            <a:schemeClr val="accent6"/>
          </a:effectRef>
          <a:fontRef idx="minor">
            <a:schemeClr val="lt1"/>
          </a:fontRef>
        </p:style>
        <p:txBody>
          <a:bodyPr rtlCol="0" anchor="ctr"/>
          <a:lstStyle/>
          <a:p>
            <a:pPr algn="ctr"/>
            <a:r>
              <a:rPr lang="es-MX" sz="2000" dirty="0"/>
              <a:t>¿Anarquía?</a:t>
            </a:r>
          </a:p>
        </p:txBody>
      </p:sp>
      <p:cxnSp>
        <p:nvCxnSpPr>
          <p:cNvPr id="29" name="Conector recto 28"/>
          <p:cNvCxnSpPr/>
          <p:nvPr/>
        </p:nvCxnSpPr>
        <p:spPr>
          <a:xfrm flipH="1" flipV="1">
            <a:off x="1630702" y="2891408"/>
            <a:ext cx="11738" cy="1827836"/>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30" name="Elipse 29"/>
          <p:cNvSpPr/>
          <p:nvPr/>
        </p:nvSpPr>
        <p:spPr>
          <a:xfrm>
            <a:off x="1131566" y="2131388"/>
            <a:ext cx="995588" cy="747238"/>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s-MX" sz="1600" dirty="0"/>
              <a:t>1822</a:t>
            </a:r>
          </a:p>
        </p:txBody>
      </p:sp>
      <p:sp>
        <p:nvSpPr>
          <p:cNvPr id="31" name="Elipse 30"/>
          <p:cNvSpPr/>
          <p:nvPr/>
        </p:nvSpPr>
        <p:spPr>
          <a:xfrm>
            <a:off x="2722560" y="2132856"/>
            <a:ext cx="995588" cy="747238"/>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s-MX" sz="1600" dirty="0"/>
              <a:t>1830</a:t>
            </a:r>
          </a:p>
        </p:txBody>
      </p:sp>
      <p:sp>
        <p:nvSpPr>
          <p:cNvPr id="32" name="Elipse 31"/>
          <p:cNvSpPr/>
          <p:nvPr/>
        </p:nvSpPr>
        <p:spPr>
          <a:xfrm>
            <a:off x="7817128" y="2107963"/>
            <a:ext cx="995588" cy="747238"/>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s-MX" sz="1600" dirty="0"/>
              <a:t>1861</a:t>
            </a:r>
          </a:p>
        </p:txBody>
      </p:sp>
      <p:sp>
        <p:nvSpPr>
          <p:cNvPr id="4" name="Proceso 3"/>
          <p:cNvSpPr/>
          <p:nvPr/>
        </p:nvSpPr>
        <p:spPr>
          <a:xfrm>
            <a:off x="2566020" y="1124744"/>
            <a:ext cx="1368152" cy="864096"/>
          </a:xfrm>
          <a:prstGeom prst="flowChartProcess">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s-MX" sz="2000" dirty="0"/>
              <a:t>Batalla de </a:t>
            </a:r>
            <a:r>
              <a:rPr lang="es-MX" sz="2000" dirty="0" err="1"/>
              <a:t>Lircay</a:t>
            </a:r>
            <a:endParaRPr lang="es-MX" sz="2000" dirty="0"/>
          </a:p>
        </p:txBody>
      </p:sp>
      <p:sp>
        <p:nvSpPr>
          <p:cNvPr id="18" name="Proceso 17"/>
          <p:cNvSpPr/>
          <p:nvPr/>
        </p:nvSpPr>
        <p:spPr>
          <a:xfrm>
            <a:off x="7642584" y="1076648"/>
            <a:ext cx="1368152" cy="864096"/>
          </a:xfrm>
          <a:prstGeom prst="flowChart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s-MX" dirty="0" err="1"/>
              <a:t>Blest</a:t>
            </a:r>
            <a:r>
              <a:rPr lang="es-MX" dirty="0"/>
              <a:t> Gana: Discurso U. de Chile</a:t>
            </a:r>
          </a:p>
        </p:txBody>
      </p:sp>
      <p:sp>
        <p:nvSpPr>
          <p:cNvPr id="5" name="CuadroTexto 4"/>
          <p:cNvSpPr txBox="1"/>
          <p:nvPr/>
        </p:nvSpPr>
        <p:spPr>
          <a:xfrm>
            <a:off x="621804" y="332656"/>
            <a:ext cx="10801200" cy="424732"/>
          </a:xfrm>
          <a:prstGeom prst="rect">
            <a:avLst/>
          </a:prstGeom>
          <a:noFill/>
        </p:spPr>
        <p:txBody>
          <a:bodyPr wrap="square" rtlCol="0">
            <a:spAutoFit/>
          </a:bodyPr>
          <a:lstStyle/>
          <a:p>
            <a:pPr algn="ctr">
              <a:lnSpc>
                <a:spcPct val="90000"/>
              </a:lnSpc>
            </a:pPr>
            <a:r>
              <a:rPr lang="es-MX" sz="2400" dirty="0"/>
              <a:t>Cronología </a:t>
            </a:r>
            <a:r>
              <a:rPr lang="es-MX" sz="2400" dirty="0" err="1"/>
              <a:t>Blest</a:t>
            </a:r>
            <a:r>
              <a:rPr lang="es-MX" sz="2400" dirty="0"/>
              <a:t> Gana </a:t>
            </a:r>
            <a:r>
              <a:rPr lang="es-MX" sz="2400" dirty="0" err="1"/>
              <a:t>s.XIX</a:t>
            </a:r>
            <a:endParaRPr lang="es-MX" sz="2400" dirty="0"/>
          </a:p>
        </p:txBody>
      </p:sp>
    </p:spTree>
    <p:extLst>
      <p:ext uri="{BB962C8B-B14F-4D97-AF65-F5344CB8AC3E}">
        <p14:creationId xmlns:p14="http://schemas.microsoft.com/office/powerpoint/2010/main" val="1265642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6D361-D347-111F-F0F0-6EF036D0FE2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46DCC4B-ECDA-BBB8-1D1D-79DBD8D8DF5D}"/>
              </a:ext>
            </a:extLst>
          </p:cNvPr>
          <p:cNvSpPr>
            <a:spLocks noGrp="1"/>
          </p:cNvSpPr>
          <p:nvPr>
            <p:ph type="title"/>
          </p:nvPr>
        </p:nvSpPr>
        <p:spPr/>
        <p:txBody>
          <a:bodyPr>
            <a:normAutofit/>
          </a:bodyPr>
          <a:lstStyle/>
          <a:p>
            <a:r>
              <a:rPr lang="es-CL" sz="2800" b="1" dirty="0"/>
              <a:t>Función “edificante” de la novela realista del siglo XIX</a:t>
            </a:r>
          </a:p>
        </p:txBody>
      </p:sp>
      <p:sp>
        <p:nvSpPr>
          <p:cNvPr id="3" name="Marcador de contenido 2">
            <a:extLst>
              <a:ext uri="{FF2B5EF4-FFF2-40B4-BE49-F238E27FC236}">
                <a16:creationId xmlns:a16="http://schemas.microsoft.com/office/drawing/2014/main" id="{1C71C4C0-EC6A-0637-0A10-DD665875134B}"/>
              </a:ext>
            </a:extLst>
          </p:cNvPr>
          <p:cNvSpPr>
            <a:spLocks noGrp="1"/>
          </p:cNvSpPr>
          <p:nvPr>
            <p:ph idx="1"/>
          </p:nvPr>
        </p:nvSpPr>
        <p:spPr>
          <a:xfrm>
            <a:off x="1218883" y="1803400"/>
            <a:ext cx="9844081" cy="4267201"/>
          </a:xfrm>
        </p:spPr>
        <p:txBody>
          <a:bodyPr>
            <a:normAutofit fontScale="85000" lnSpcReduction="20000"/>
          </a:bodyPr>
          <a:lstStyle/>
          <a:p>
            <a:pPr marL="0" indent="0" algn="just">
              <a:buNone/>
            </a:pPr>
            <a:r>
              <a:rPr lang="es-MX" dirty="0"/>
              <a:t>En su “Discurso de incorporación a la Facultad de Humanidades de la Universidad de Chile”, texto que constituye su principal teorización sobre la novela nacional, </a:t>
            </a:r>
            <a:r>
              <a:rPr lang="es-MX" dirty="0" err="1"/>
              <a:t>Blest</a:t>
            </a:r>
            <a:r>
              <a:rPr lang="es-MX" dirty="0"/>
              <a:t> Gana hará explícita una clara conciencia de la función ideológica y política que tendrá su obra; asimismo, le imprimirá un indiscutible protagonismo al discurso literario y muy especialmente a la novela. Particularmente, argumentará a favor de la idea de emplear el modelo de la novela costumbrista europea para la creación de una literatura auténticamente nacional. En su opinión, dicho modelo —que, entre las especies novelescas por entonces en boga en el viejo continente, </a:t>
            </a:r>
            <a:r>
              <a:rPr lang="es-MX" dirty="0" err="1"/>
              <a:t>Blest</a:t>
            </a:r>
            <a:r>
              <a:rPr lang="es-MX" dirty="0"/>
              <a:t> Gana juzga como aquella que ostenta “la palma de la supremacía” —, junto con permitirle a los escritores nacionales retratar pormenorizadamente las particularidades y costumbres de la sociedad chilena, resultaría además especialmente funcional para patrocinar la misión civilizadora de las letras puestas al servicio del progreso y la modernización de la nación:</a:t>
            </a:r>
          </a:p>
          <a:p>
            <a:pPr marL="0" indent="0" algn="just">
              <a:buNone/>
            </a:pPr>
            <a:r>
              <a:rPr lang="es-MX" dirty="0"/>
              <a:t>Las letras deben […] llevar con escrupulosidad su tarea civilizadora y esmerarse por revestir de sus galas seductoras las verdades que pueden fructificar con provecho de la humanidad. Asumiendo esta elevada misión, nuestra literatura cumplirá con el deber que su naturaleza le impone y prestará verdaderos servicios a la causa del progreso. (</a:t>
            </a:r>
            <a:r>
              <a:rPr lang="es-MX" dirty="0" err="1"/>
              <a:t>Promis</a:t>
            </a:r>
            <a:r>
              <a:rPr lang="es-MX" dirty="0"/>
              <a:t>, 1995: 110)</a:t>
            </a:r>
            <a:endParaRPr lang="es-CL" dirty="0"/>
          </a:p>
        </p:txBody>
      </p:sp>
    </p:spTree>
    <p:extLst>
      <p:ext uri="{BB962C8B-B14F-4D97-AF65-F5344CB8AC3E}">
        <p14:creationId xmlns:p14="http://schemas.microsoft.com/office/powerpoint/2010/main" val="27030707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5D8B21-0DEE-FF56-04C5-738E84C251C8}"/>
              </a:ext>
            </a:extLst>
          </p:cNvPr>
          <p:cNvSpPr>
            <a:spLocks noGrp="1"/>
          </p:cNvSpPr>
          <p:nvPr>
            <p:ph type="title"/>
          </p:nvPr>
        </p:nvSpPr>
        <p:spPr/>
        <p:txBody>
          <a:bodyPr/>
          <a:lstStyle/>
          <a:p>
            <a:r>
              <a:rPr lang="es-CL" dirty="0"/>
              <a:t>Proyecto civilizador-Ilustrado de la novela realista de </a:t>
            </a:r>
            <a:r>
              <a:rPr lang="es-CL" dirty="0" err="1"/>
              <a:t>Blest</a:t>
            </a:r>
            <a:r>
              <a:rPr lang="es-CL" dirty="0"/>
              <a:t> Gana en el siglo XIX</a:t>
            </a:r>
          </a:p>
        </p:txBody>
      </p:sp>
      <p:sp>
        <p:nvSpPr>
          <p:cNvPr id="3" name="Marcador de contenido 2">
            <a:extLst>
              <a:ext uri="{FF2B5EF4-FFF2-40B4-BE49-F238E27FC236}">
                <a16:creationId xmlns:a16="http://schemas.microsoft.com/office/drawing/2014/main" id="{D2FB0B3E-D2E3-BEA4-5808-15191897C544}"/>
              </a:ext>
            </a:extLst>
          </p:cNvPr>
          <p:cNvSpPr>
            <a:spLocks noGrp="1"/>
          </p:cNvSpPr>
          <p:nvPr>
            <p:ph idx="1"/>
          </p:nvPr>
        </p:nvSpPr>
        <p:spPr>
          <a:xfrm>
            <a:off x="1218883" y="1803400"/>
            <a:ext cx="8475929" cy="4267201"/>
          </a:xfrm>
        </p:spPr>
        <p:txBody>
          <a:bodyPr>
            <a:normAutofit fontScale="92500" lnSpcReduction="20000"/>
          </a:bodyPr>
          <a:lstStyle/>
          <a:p>
            <a:r>
              <a:rPr lang="es-CL" dirty="0"/>
              <a:t>Escribir la realidad “tal como es y en todas sus dimensiones”.</a:t>
            </a:r>
          </a:p>
          <a:p>
            <a:r>
              <a:rPr lang="es-CL" dirty="0"/>
              <a:t>La novela como reflejo de la sociedad y la identidad nacional.</a:t>
            </a:r>
          </a:p>
          <a:p>
            <a:r>
              <a:rPr lang="es-CL" dirty="0"/>
              <a:t>La lectura como oportunidad de conocer y mejorar aquellos vicios u obstáculos que impiden el progreso de la nación,</a:t>
            </a:r>
          </a:p>
          <a:p>
            <a:r>
              <a:rPr lang="es-CL" dirty="0"/>
              <a:t>Creencia en el progreso ilimitado de las sociedades y en la literatura como discurso que contribuye a este progreso.</a:t>
            </a:r>
          </a:p>
          <a:p>
            <a:r>
              <a:rPr lang="es-CL" dirty="0"/>
              <a:t>Narrador omnisciente que todo lo sabe, que moraliza, educa y es portador de un conocimiento objetivo sobre la materia narrada.</a:t>
            </a:r>
          </a:p>
          <a:p>
            <a:r>
              <a:rPr lang="es-CL" dirty="0"/>
              <a:t>Positivismo. Conocimiento positivo (idea filosófica que influye en la literatura y la historiografía del s. XIX): Es posible conocer la realidad y el devenir histórico de las sociedades y contribuir a su desarrollo. </a:t>
            </a:r>
          </a:p>
          <a:p>
            <a:endParaRPr lang="es-CL" dirty="0"/>
          </a:p>
        </p:txBody>
      </p:sp>
    </p:spTree>
    <p:extLst>
      <p:ext uri="{BB962C8B-B14F-4D97-AF65-F5344CB8AC3E}">
        <p14:creationId xmlns:p14="http://schemas.microsoft.com/office/powerpoint/2010/main" val="321773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65820" y="482138"/>
            <a:ext cx="10204123" cy="332904"/>
          </a:xfrm>
        </p:spPr>
        <p:txBody>
          <a:bodyPr>
            <a:normAutofit fontScale="90000"/>
          </a:bodyPr>
          <a:lstStyle/>
          <a:p>
            <a:r>
              <a:rPr lang="es-MX" b="1" dirty="0"/>
              <a:t>Sobre el pago de las deudas. Carta a Lastarria, 1864</a:t>
            </a:r>
          </a:p>
        </p:txBody>
      </p:sp>
      <p:sp>
        <p:nvSpPr>
          <p:cNvPr id="3" name="Marcador de contenido 2"/>
          <p:cNvSpPr>
            <a:spLocks noGrp="1"/>
          </p:cNvSpPr>
          <p:nvPr>
            <p:ph idx="1"/>
          </p:nvPr>
        </p:nvSpPr>
        <p:spPr>
          <a:xfrm>
            <a:off x="621804" y="1196752"/>
            <a:ext cx="7992888" cy="5328592"/>
          </a:xfrm>
        </p:spPr>
        <p:txBody>
          <a:bodyPr>
            <a:normAutofit/>
          </a:bodyPr>
          <a:lstStyle/>
          <a:p>
            <a:pPr marL="0" indent="0" algn="just">
              <a:buNone/>
            </a:pPr>
            <a:r>
              <a:rPr lang="es-ES" dirty="0"/>
              <a:t>Que Chile lea mis novelas sin cuidarse del estado de mi bolsillo es cosa triste para el que carga este último vacío. Pero que </a:t>
            </a:r>
            <a:r>
              <a:rPr lang="es-ES" b="1" dirty="0"/>
              <a:t>un gobierno de los nuestros</a:t>
            </a:r>
            <a:r>
              <a:rPr lang="es-ES" dirty="0"/>
              <a:t> no se acuerde, para mejorar mi suerte, </a:t>
            </a:r>
            <a:r>
              <a:rPr lang="es-ES" b="1" dirty="0"/>
              <a:t>de once años de servicios constantes </a:t>
            </a:r>
            <a:r>
              <a:rPr lang="es-ES" dirty="0"/>
              <a:t>me parece más triste todavía</a:t>
            </a:r>
          </a:p>
          <a:p>
            <a:pPr marL="0" indent="0" algn="just">
              <a:buNone/>
            </a:pPr>
            <a:r>
              <a:rPr lang="es-ES" dirty="0"/>
              <a:t>No hice jamás esta observación al Ministro </a:t>
            </a:r>
            <a:r>
              <a:rPr lang="es-ES" dirty="0" err="1"/>
              <a:t>Lastarria</a:t>
            </a:r>
            <a:r>
              <a:rPr lang="es-ES" dirty="0"/>
              <a:t>; mas puedo apuntarla al amigo, que ya no es ministro, y que me habla en su afectuosa carta de la gloria que como novelista me espera. </a:t>
            </a:r>
            <a:r>
              <a:rPr lang="es-ES" b="1" dirty="0"/>
              <a:t>Mientras mis conciudadanos del porvenir me preparan la corona de la fama, algunos del presente, como sastres y boteros, por ejemplo, me tienen preparada su cuenta a fin de cada semestre y me temo que no admitiesen como moneda corriente mis novelas. </a:t>
            </a:r>
            <a:endParaRPr lang="es-MX" dirty="0"/>
          </a:p>
        </p:txBody>
      </p:sp>
      <p:pic>
        <p:nvPicPr>
          <p:cNvPr id="6" name="Picture 2" descr="https://upload.wikimedia.org/wikipedia/commons/c/c5/Alberto_Blest_Gana.jpeg"/>
          <p:cNvPicPr>
            <a:picLocks noChangeAspect="1" noChangeArrowheads="1"/>
          </p:cNvPicPr>
          <p:nvPr/>
        </p:nvPicPr>
        <p:blipFill rotWithShape="1">
          <a:blip r:embed="rId2">
            <a:extLst>
              <a:ext uri="{28A0092B-C50C-407E-A947-70E740481C1C}">
                <a14:useLocalDpi xmlns:a14="http://schemas.microsoft.com/office/drawing/2010/main" val="0"/>
              </a:ext>
            </a:extLst>
          </a:blip>
          <a:srcRect l="21168" t="5023" r="18353" b="40978"/>
          <a:stretch/>
        </p:blipFill>
        <p:spPr bwMode="auto">
          <a:xfrm>
            <a:off x="9118748" y="648590"/>
            <a:ext cx="2016224" cy="2167441"/>
          </a:xfrm>
          <a:prstGeom prst="ellipse">
            <a:avLst/>
          </a:prstGeom>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5369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93812" y="863848"/>
            <a:ext cx="10729192" cy="404912"/>
          </a:xfrm>
        </p:spPr>
        <p:txBody>
          <a:bodyPr>
            <a:normAutofit fontScale="90000"/>
          </a:bodyPr>
          <a:lstStyle/>
          <a:p>
            <a:r>
              <a:rPr lang="es-MX" b="1" dirty="0"/>
              <a:t>Martín Rivas (1862). </a:t>
            </a:r>
            <a:r>
              <a:rPr lang="es-MX" b="1" i="1" dirty="0"/>
              <a:t>Novela de costumbres político-sociales</a:t>
            </a:r>
            <a:br>
              <a:rPr lang="es-MX" b="1" i="1" dirty="0"/>
            </a:br>
            <a:endParaRPr lang="es-MX" b="1" dirty="0"/>
          </a:p>
        </p:txBody>
      </p:sp>
      <p:sp>
        <p:nvSpPr>
          <p:cNvPr id="3" name="Marcador de contenido 2"/>
          <p:cNvSpPr>
            <a:spLocks noGrp="1"/>
          </p:cNvSpPr>
          <p:nvPr>
            <p:ph idx="1"/>
          </p:nvPr>
        </p:nvSpPr>
        <p:spPr>
          <a:xfrm>
            <a:off x="333772" y="1268760"/>
            <a:ext cx="8208912" cy="5328592"/>
          </a:xfrm>
        </p:spPr>
        <p:txBody>
          <a:bodyPr>
            <a:normAutofit/>
          </a:bodyPr>
          <a:lstStyle/>
          <a:p>
            <a:pPr algn="just">
              <a:buFontTx/>
              <a:buChar char="-"/>
            </a:pPr>
            <a:r>
              <a:rPr lang="es-MX" b="1" dirty="0"/>
              <a:t>Doris </a:t>
            </a:r>
            <a:r>
              <a:rPr lang="es-MX" b="1" dirty="0" err="1"/>
              <a:t>Sommer</a:t>
            </a:r>
            <a:r>
              <a:rPr lang="es-MX" b="1" dirty="0"/>
              <a:t> </a:t>
            </a:r>
            <a:r>
              <a:rPr lang="es-MX" b="1" dirty="0">
                <a:sym typeface="Wingdings" panose="05000000000000000000" pitchFamily="2" charset="2"/>
              </a:rPr>
              <a:t></a:t>
            </a:r>
            <a:r>
              <a:rPr lang="es-MX" b="1" dirty="0"/>
              <a:t> Relación erotismo/patriotismo: </a:t>
            </a:r>
            <a:r>
              <a:rPr lang="es-MX" dirty="0"/>
              <a:t>historias de amor heterosexual y matrimonios socialmente convenientes a través de las cuales se proyecta un imaginario nacional en clave conciliatoria.</a:t>
            </a:r>
          </a:p>
          <a:p>
            <a:pPr algn="just">
              <a:buFontTx/>
              <a:buChar char="-"/>
            </a:pPr>
            <a:endParaRPr lang="es-MX" dirty="0"/>
          </a:p>
          <a:p>
            <a:pPr algn="just">
              <a:buFontTx/>
              <a:buChar char="-"/>
            </a:pPr>
            <a:r>
              <a:rPr lang="es-MX" b="1" dirty="0"/>
              <a:t>Martín Rivas: </a:t>
            </a:r>
            <a:r>
              <a:rPr lang="es-MX" dirty="0"/>
              <a:t>Novela de amor que no habla de amor</a:t>
            </a:r>
          </a:p>
          <a:p>
            <a:pPr marL="0" indent="0" algn="just">
              <a:buNone/>
            </a:pPr>
            <a:r>
              <a:rPr lang="es-MX" b="1" dirty="0"/>
              <a:t>                             </a:t>
            </a:r>
            <a:r>
              <a:rPr lang="es-MX" dirty="0"/>
              <a:t>Conflicto político: liberales / conservadores </a:t>
            </a:r>
          </a:p>
          <a:p>
            <a:pPr algn="just">
              <a:buFontTx/>
              <a:buChar char="-"/>
            </a:pPr>
            <a:r>
              <a:rPr lang="es-MX" dirty="0"/>
              <a:t>Martín y Leonor, representantes de las dos burguesías chilenas del siglo XIX (terrateniente, banquera y conservadora la una; minera, ilustrada y liberal la otra) deben hacer transacciones y componendas para convivir y dar forma definitiva a la patria. </a:t>
            </a:r>
            <a:endParaRPr lang="es-MX" b="1" dirty="0"/>
          </a:p>
          <a:p>
            <a:pPr algn="just">
              <a:buFontTx/>
              <a:buChar char="-"/>
            </a:pPr>
            <a:endParaRPr lang="es-MX" dirty="0"/>
          </a:p>
        </p:txBody>
      </p:sp>
      <p:pic>
        <p:nvPicPr>
          <p:cNvPr id="1026" name="Picture 2" descr="http://wwwimgs.eoslibros.cl/_repositorio/ORI0312-fuente-300-4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02724" y="1484784"/>
            <a:ext cx="2714625"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0853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97868" y="116632"/>
            <a:ext cx="9751060" cy="404912"/>
          </a:xfrm>
        </p:spPr>
        <p:txBody>
          <a:bodyPr>
            <a:normAutofit fontScale="90000"/>
          </a:bodyPr>
          <a:lstStyle/>
          <a:p>
            <a:pPr algn="ctr"/>
            <a:r>
              <a:rPr lang="es-ES" dirty="0">
                <a:solidFill>
                  <a:schemeClr val="bg2">
                    <a:lumMod val="50000"/>
                  </a:schemeClr>
                </a:solidFill>
              </a:rPr>
              <a:t>Las 4 tramas (</a:t>
            </a:r>
            <a:r>
              <a:rPr lang="es-ES" dirty="0" err="1">
                <a:solidFill>
                  <a:schemeClr val="bg2">
                    <a:lumMod val="50000"/>
                  </a:schemeClr>
                </a:solidFill>
              </a:rPr>
              <a:t>Mythoi</a:t>
            </a:r>
            <a:r>
              <a:rPr lang="es-ES" dirty="0">
                <a:solidFill>
                  <a:schemeClr val="bg2">
                    <a:lumMod val="50000"/>
                  </a:schemeClr>
                </a:solidFill>
              </a:rPr>
              <a:t>) arquetípicas / N. </a:t>
            </a:r>
            <a:r>
              <a:rPr lang="es-ES" dirty="0" err="1">
                <a:solidFill>
                  <a:schemeClr val="bg2">
                    <a:lumMod val="50000"/>
                  </a:schemeClr>
                </a:solidFill>
              </a:rPr>
              <a:t>Frye</a:t>
            </a:r>
            <a:endParaRPr lang="es-ES" dirty="0">
              <a:solidFill>
                <a:schemeClr val="bg2">
                  <a:lumMod val="50000"/>
                </a:schemeClr>
              </a:solidFill>
            </a:endParaRPr>
          </a:p>
        </p:txBody>
      </p:sp>
      <p:pic>
        <p:nvPicPr>
          <p:cNvPr id="3" name="Picture 4" descr="http://images.fineartamerica.com/images-medium-large/winter-spring-summer-and-fall-gray-art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6271" y="658393"/>
            <a:ext cx="8814605" cy="6199607"/>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909836" y="1585372"/>
            <a:ext cx="3528392" cy="923330"/>
          </a:xfrm>
          <a:prstGeom prst="rect">
            <a:avLst/>
          </a:prstGeom>
          <a:noFill/>
        </p:spPr>
        <p:txBody>
          <a:bodyPr wrap="square" rtlCol="0">
            <a:spAutoFit/>
          </a:bodyPr>
          <a:lstStyle/>
          <a:p>
            <a:pPr>
              <a:lnSpc>
                <a:spcPct val="90000"/>
              </a:lnSpc>
            </a:pPr>
            <a:r>
              <a:rPr lang="es-MX" sz="2000" dirty="0">
                <a:solidFill>
                  <a:srgbClr val="FFFF00"/>
                </a:solidFill>
              </a:rPr>
              <a:t>Comedia</a:t>
            </a:r>
          </a:p>
          <a:p>
            <a:pPr>
              <a:lnSpc>
                <a:spcPct val="90000"/>
              </a:lnSpc>
            </a:pPr>
            <a:r>
              <a:rPr lang="es-MX" sz="2000" dirty="0">
                <a:solidFill>
                  <a:srgbClr val="FFFF00"/>
                </a:solidFill>
              </a:rPr>
              <a:t>Primavera</a:t>
            </a:r>
          </a:p>
          <a:p>
            <a:pPr>
              <a:lnSpc>
                <a:spcPct val="90000"/>
              </a:lnSpc>
            </a:pPr>
            <a:r>
              <a:rPr lang="es-MX" sz="2000" dirty="0">
                <a:solidFill>
                  <a:srgbClr val="FFFF00"/>
                </a:solidFill>
              </a:rPr>
              <a:t>de lo real a lo ideal</a:t>
            </a:r>
          </a:p>
        </p:txBody>
      </p:sp>
      <p:sp>
        <p:nvSpPr>
          <p:cNvPr id="9" name="Flecha curvada hacia abajo 8"/>
          <p:cNvSpPr/>
          <p:nvPr/>
        </p:nvSpPr>
        <p:spPr>
          <a:xfrm rot="18092202">
            <a:off x="-265024" y="530122"/>
            <a:ext cx="3782370" cy="3033830"/>
          </a:xfrm>
          <a:custGeom>
            <a:avLst/>
            <a:gdLst>
              <a:gd name="connsiteX0" fmla="*/ 3229904 w 3923783"/>
              <a:gd name="connsiteY0" fmla="*/ 2775517 h 2775517"/>
              <a:gd name="connsiteX1" fmla="*/ 2394612 w 3923783"/>
              <a:gd name="connsiteY1" fmla="*/ 1576632 h 2775517"/>
              <a:gd name="connsiteX2" fmla="*/ 2741551 w 3923783"/>
              <a:gd name="connsiteY2" fmla="*/ 1576632 h 2775517"/>
              <a:gd name="connsiteX3" fmla="*/ 1441482 w 3923783"/>
              <a:gd name="connsiteY3" fmla="*/ 0 h 2775517"/>
              <a:gd name="connsiteX4" fmla="*/ 2135361 w 3923783"/>
              <a:gd name="connsiteY4" fmla="*/ 0 h 2775517"/>
              <a:gd name="connsiteX5" fmla="*/ 3435430 w 3923783"/>
              <a:gd name="connsiteY5" fmla="*/ 1576632 h 2775517"/>
              <a:gd name="connsiteX6" fmla="*/ 3782370 w 3923783"/>
              <a:gd name="connsiteY6" fmla="*/ 1576632 h 2775517"/>
              <a:gd name="connsiteX7" fmla="*/ 3229904 w 3923783"/>
              <a:gd name="connsiteY7" fmla="*/ 2775517 h 2775517"/>
              <a:gd name="connsiteX0" fmla="*/ 1788422 w 3923783"/>
              <a:gd name="connsiteY0" fmla="*/ 81589 h 2775517"/>
              <a:gd name="connsiteX1" fmla="*/ 693879 w 3923783"/>
              <a:gd name="connsiteY1" fmla="*/ 2775517 h 2775517"/>
              <a:gd name="connsiteX2" fmla="*/ 0 w 3923783"/>
              <a:gd name="connsiteY2" fmla="*/ 2775517 h 2775517"/>
              <a:gd name="connsiteX3" fmla="*/ 200267 w 3923783"/>
              <a:gd name="connsiteY3" fmla="*/ 1364199 h 2775517"/>
              <a:gd name="connsiteX4" fmla="*/ 1788423 w 3923783"/>
              <a:gd name="connsiteY4" fmla="*/ 81589 h 2775517"/>
              <a:gd name="connsiteX5" fmla="*/ 1788422 w 3923783"/>
              <a:gd name="connsiteY5" fmla="*/ 81589 h 2775517"/>
              <a:gd name="connsiteX0" fmla="*/ 1788422 w 3923783"/>
              <a:gd name="connsiteY0" fmla="*/ 81589 h 2775517"/>
              <a:gd name="connsiteX1" fmla="*/ 693879 w 3923783"/>
              <a:gd name="connsiteY1" fmla="*/ 2775517 h 2775517"/>
              <a:gd name="connsiteX2" fmla="*/ 0 w 3923783"/>
              <a:gd name="connsiteY2" fmla="*/ 2775517 h 2775517"/>
              <a:gd name="connsiteX3" fmla="*/ 1441482 w 3923783"/>
              <a:gd name="connsiteY3" fmla="*/ 0 h 2775517"/>
              <a:gd name="connsiteX4" fmla="*/ 2135361 w 3923783"/>
              <a:gd name="connsiteY4" fmla="*/ 0 h 2775517"/>
              <a:gd name="connsiteX5" fmla="*/ 3435430 w 3923783"/>
              <a:gd name="connsiteY5" fmla="*/ 1576632 h 2775517"/>
              <a:gd name="connsiteX6" fmla="*/ 3782370 w 3923783"/>
              <a:gd name="connsiteY6" fmla="*/ 1576632 h 2775517"/>
              <a:gd name="connsiteX7" fmla="*/ 3229904 w 3923783"/>
              <a:gd name="connsiteY7" fmla="*/ 2775517 h 2775517"/>
              <a:gd name="connsiteX8" fmla="*/ 2394612 w 3923783"/>
              <a:gd name="connsiteY8" fmla="*/ 1576632 h 2775517"/>
              <a:gd name="connsiteX9" fmla="*/ 2741551 w 3923783"/>
              <a:gd name="connsiteY9" fmla="*/ 1576632 h 2775517"/>
              <a:gd name="connsiteX10" fmla="*/ 1441482 w 3923783"/>
              <a:gd name="connsiteY10" fmla="*/ 0 h 2775517"/>
              <a:gd name="connsiteX0" fmla="*/ 3229904 w 3782370"/>
              <a:gd name="connsiteY0" fmla="*/ 2987701 h 2987701"/>
              <a:gd name="connsiteX1" fmla="*/ 2394612 w 3782370"/>
              <a:gd name="connsiteY1" fmla="*/ 1788816 h 2987701"/>
              <a:gd name="connsiteX2" fmla="*/ 2741551 w 3782370"/>
              <a:gd name="connsiteY2" fmla="*/ 1788816 h 2987701"/>
              <a:gd name="connsiteX3" fmla="*/ 1441482 w 3782370"/>
              <a:gd name="connsiteY3" fmla="*/ 212184 h 2987701"/>
              <a:gd name="connsiteX4" fmla="*/ 2135361 w 3782370"/>
              <a:gd name="connsiteY4" fmla="*/ 212184 h 2987701"/>
              <a:gd name="connsiteX5" fmla="*/ 3435430 w 3782370"/>
              <a:gd name="connsiteY5" fmla="*/ 1788816 h 2987701"/>
              <a:gd name="connsiteX6" fmla="*/ 3782370 w 3782370"/>
              <a:gd name="connsiteY6" fmla="*/ 1788816 h 2987701"/>
              <a:gd name="connsiteX7" fmla="*/ 3229904 w 3782370"/>
              <a:gd name="connsiteY7" fmla="*/ 2987701 h 2987701"/>
              <a:gd name="connsiteX0" fmla="*/ 1788422 w 3782370"/>
              <a:gd name="connsiteY0" fmla="*/ 293773 h 2987701"/>
              <a:gd name="connsiteX1" fmla="*/ 693879 w 3782370"/>
              <a:gd name="connsiteY1" fmla="*/ 2987701 h 2987701"/>
              <a:gd name="connsiteX2" fmla="*/ 0 w 3782370"/>
              <a:gd name="connsiteY2" fmla="*/ 2987701 h 2987701"/>
              <a:gd name="connsiteX3" fmla="*/ 200267 w 3782370"/>
              <a:gd name="connsiteY3" fmla="*/ 1576383 h 2987701"/>
              <a:gd name="connsiteX4" fmla="*/ 1788423 w 3782370"/>
              <a:gd name="connsiteY4" fmla="*/ 293773 h 2987701"/>
              <a:gd name="connsiteX5" fmla="*/ 1788422 w 3782370"/>
              <a:gd name="connsiteY5" fmla="*/ 293773 h 2987701"/>
              <a:gd name="connsiteX0" fmla="*/ 1788422 w 3782370"/>
              <a:gd name="connsiteY0" fmla="*/ 293773 h 2987701"/>
              <a:gd name="connsiteX1" fmla="*/ 693879 w 3782370"/>
              <a:gd name="connsiteY1" fmla="*/ 2987701 h 2987701"/>
              <a:gd name="connsiteX2" fmla="*/ 0 w 3782370"/>
              <a:gd name="connsiteY2" fmla="*/ 2987701 h 2987701"/>
              <a:gd name="connsiteX3" fmla="*/ 1441482 w 3782370"/>
              <a:gd name="connsiteY3" fmla="*/ 212184 h 2987701"/>
              <a:gd name="connsiteX4" fmla="*/ 2135361 w 3782370"/>
              <a:gd name="connsiteY4" fmla="*/ 212184 h 2987701"/>
              <a:gd name="connsiteX5" fmla="*/ 3435430 w 3782370"/>
              <a:gd name="connsiteY5" fmla="*/ 1788816 h 2987701"/>
              <a:gd name="connsiteX6" fmla="*/ 3782370 w 3782370"/>
              <a:gd name="connsiteY6" fmla="*/ 1788816 h 2987701"/>
              <a:gd name="connsiteX7" fmla="*/ 3229904 w 3782370"/>
              <a:gd name="connsiteY7" fmla="*/ 2987701 h 2987701"/>
              <a:gd name="connsiteX8" fmla="*/ 2394612 w 3782370"/>
              <a:gd name="connsiteY8" fmla="*/ 1788816 h 2987701"/>
              <a:gd name="connsiteX9" fmla="*/ 2741551 w 3782370"/>
              <a:gd name="connsiteY9" fmla="*/ 1788816 h 2987701"/>
              <a:gd name="connsiteX10" fmla="*/ 1423024 w 3782370"/>
              <a:gd name="connsiteY10" fmla="*/ 0 h 2987701"/>
              <a:gd name="connsiteX0" fmla="*/ 3229904 w 3782370"/>
              <a:gd name="connsiteY0" fmla="*/ 3033830 h 3033830"/>
              <a:gd name="connsiteX1" fmla="*/ 2394612 w 3782370"/>
              <a:gd name="connsiteY1" fmla="*/ 1834945 h 3033830"/>
              <a:gd name="connsiteX2" fmla="*/ 2741551 w 3782370"/>
              <a:gd name="connsiteY2" fmla="*/ 1834945 h 3033830"/>
              <a:gd name="connsiteX3" fmla="*/ 1441482 w 3782370"/>
              <a:gd name="connsiteY3" fmla="*/ 258313 h 3033830"/>
              <a:gd name="connsiteX4" fmla="*/ 2135361 w 3782370"/>
              <a:gd name="connsiteY4" fmla="*/ 258313 h 3033830"/>
              <a:gd name="connsiteX5" fmla="*/ 3435430 w 3782370"/>
              <a:gd name="connsiteY5" fmla="*/ 1834945 h 3033830"/>
              <a:gd name="connsiteX6" fmla="*/ 3782370 w 3782370"/>
              <a:gd name="connsiteY6" fmla="*/ 1834945 h 3033830"/>
              <a:gd name="connsiteX7" fmla="*/ 3229904 w 3782370"/>
              <a:gd name="connsiteY7" fmla="*/ 3033830 h 3033830"/>
              <a:gd name="connsiteX0" fmla="*/ 1788422 w 3782370"/>
              <a:gd name="connsiteY0" fmla="*/ 339902 h 3033830"/>
              <a:gd name="connsiteX1" fmla="*/ 693879 w 3782370"/>
              <a:gd name="connsiteY1" fmla="*/ 3033830 h 3033830"/>
              <a:gd name="connsiteX2" fmla="*/ 0 w 3782370"/>
              <a:gd name="connsiteY2" fmla="*/ 3033830 h 3033830"/>
              <a:gd name="connsiteX3" fmla="*/ 200267 w 3782370"/>
              <a:gd name="connsiteY3" fmla="*/ 1622512 h 3033830"/>
              <a:gd name="connsiteX4" fmla="*/ 1788423 w 3782370"/>
              <a:gd name="connsiteY4" fmla="*/ 339902 h 3033830"/>
              <a:gd name="connsiteX5" fmla="*/ 1788422 w 3782370"/>
              <a:gd name="connsiteY5" fmla="*/ 339902 h 3033830"/>
              <a:gd name="connsiteX0" fmla="*/ 1788422 w 3782370"/>
              <a:gd name="connsiteY0" fmla="*/ 339902 h 3033830"/>
              <a:gd name="connsiteX1" fmla="*/ 693879 w 3782370"/>
              <a:gd name="connsiteY1" fmla="*/ 3033830 h 3033830"/>
              <a:gd name="connsiteX2" fmla="*/ 0 w 3782370"/>
              <a:gd name="connsiteY2" fmla="*/ 3033830 h 3033830"/>
              <a:gd name="connsiteX3" fmla="*/ 1461769 w 3782370"/>
              <a:gd name="connsiteY3" fmla="*/ 0 h 3033830"/>
              <a:gd name="connsiteX4" fmla="*/ 2135361 w 3782370"/>
              <a:gd name="connsiteY4" fmla="*/ 258313 h 3033830"/>
              <a:gd name="connsiteX5" fmla="*/ 3435430 w 3782370"/>
              <a:gd name="connsiteY5" fmla="*/ 1834945 h 3033830"/>
              <a:gd name="connsiteX6" fmla="*/ 3782370 w 3782370"/>
              <a:gd name="connsiteY6" fmla="*/ 1834945 h 3033830"/>
              <a:gd name="connsiteX7" fmla="*/ 3229904 w 3782370"/>
              <a:gd name="connsiteY7" fmla="*/ 3033830 h 3033830"/>
              <a:gd name="connsiteX8" fmla="*/ 2394612 w 3782370"/>
              <a:gd name="connsiteY8" fmla="*/ 1834945 h 3033830"/>
              <a:gd name="connsiteX9" fmla="*/ 2741551 w 3782370"/>
              <a:gd name="connsiteY9" fmla="*/ 1834945 h 3033830"/>
              <a:gd name="connsiteX10" fmla="*/ 1423024 w 3782370"/>
              <a:gd name="connsiteY10" fmla="*/ 46129 h 3033830"/>
              <a:gd name="connsiteX0" fmla="*/ 3229904 w 3782370"/>
              <a:gd name="connsiteY0" fmla="*/ 3033830 h 3033830"/>
              <a:gd name="connsiteX1" fmla="*/ 2394612 w 3782370"/>
              <a:gd name="connsiteY1" fmla="*/ 1834945 h 3033830"/>
              <a:gd name="connsiteX2" fmla="*/ 2741551 w 3782370"/>
              <a:gd name="connsiteY2" fmla="*/ 1834945 h 3033830"/>
              <a:gd name="connsiteX3" fmla="*/ 1441482 w 3782370"/>
              <a:gd name="connsiteY3" fmla="*/ 258313 h 3033830"/>
              <a:gd name="connsiteX4" fmla="*/ 2135361 w 3782370"/>
              <a:gd name="connsiteY4" fmla="*/ 258313 h 3033830"/>
              <a:gd name="connsiteX5" fmla="*/ 3435430 w 3782370"/>
              <a:gd name="connsiteY5" fmla="*/ 1834945 h 3033830"/>
              <a:gd name="connsiteX6" fmla="*/ 3782370 w 3782370"/>
              <a:gd name="connsiteY6" fmla="*/ 1834945 h 3033830"/>
              <a:gd name="connsiteX7" fmla="*/ 3229904 w 3782370"/>
              <a:gd name="connsiteY7" fmla="*/ 3033830 h 3033830"/>
              <a:gd name="connsiteX0" fmla="*/ 1788422 w 3782370"/>
              <a:gd name="connsiteY0" fmla="*/ 339902 h 3033830"/>
              <a:gd name="connsiteX1" fmla="*/ 693879 w 3782370"/>
              <a:gd name="connsiteY1" fmla="*/ 3033830 h 3033830"/>
              <a:gd name="connsiteX2" fmla="*/ 0 w 3782370"/>
              <a:gd name="connsiteY2" fmla="*/ 3033830 h 3033830"/>
              <a:gd name="connsiteX3" fmla="*/ 200267 w 3782370"/>
              <a:gd name="connsiteY3" fmla="*/ 1622512 h 3033830"/>
              <a:gd name="connsiteX4" fmla="*/ 1788423 w 3782370"/>
              <a:gd name="connsiteY4" fmla="*/ 339902 h 3033830"/>
              <a:gd name="connsiteX5" fmla="*/ 1788422 w 3782370"/>
              <a:gd name="connsiteY5" fmla="*/ 339902 h 3033830"/>
              <a:gd name="connsiteX0" fmla="*/ 1788422 w 3782370"/>
              <a:gd name="connsiteY0" fmla="*/ 339902 h 3033830"/>
              <a:gd name="connsiteX1" fmla="*/ 693879 w 3782370"/>
              <a:gd name="connsiteY1" fmla="*/ 3033830 h 3033830"/>
              <a:gd name="connsiteX2" fmla="*/ 0 w 3782370"/>
              <a:gd name="connsiteY2" fmla="*/ 3033830 h 3033830"/>
              <a:gd name="connsiteX3" fmla="*/ 1461769 w 3782370"/>
              <a:gd name="connsiteY3" fmla="*/ 0 h 3033830"/>
              <a:gd name="connsiteX4" fmla="*/ 1979629 w 3782370"/>
              <a:gd name="connsiteY4" fmla="*/ 40967 h 3033830"/>
              <a:gd name="connsiteX5" fmla="*/ 3435430 w 3782370"/>
              <a:gd name="connsiteY5" fmla="*/ 1834945 h 3033830"/>
              <a:gd name="connsiteX6" fmla="*/ 3782370 w 3782370"/>
              <a:gd name="connsiteY6" fmla="*/ 1834945 h 3033830"/>
              <a:gd name="connsiteX7" fmla="*/ 3229904 w 3782370"/>
              <a:gd name="connsiteY7" fmla="*/ 3033830 h 3033830"/>
              <a:gd name="connsiteX8" fmla="*/ 2394612 w 3782370"/>
              <a:gd name="connsiteY8" fmla="*/ 1834945 h 3033830"/>
              <a:gd name="connsiteX9" fmla="*/ 2741551 w 3782370"/>
              <a:gd name="connsiteY9" fmla="*/ 1834945 h 3033830"/>
              <a:gd name="connsiteX10" fmla="*/ 1423024 w 3782370"/>
              <a:gd name="connsiteY10" fmla="*/ 46129 h 3033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82370" h="3033830" stroke="0" extrusionOk="0">
                <a:moveTo>
                  <a:pt x="3229904" y="3033830"/>
                </a:moveTo>
                <a:lnTo>
                  <a:pt x="2394612" y="1834945"/>
                </a:lnTo>
                <a:lnTo>
                  <a:pt x="2741551" y="1834945"/>
                </a:lnTo>
                <a:cubicBezTo>
                  <a:pt x="2501893" y="871448"/>
                  <a:pt x="1996310" y="258313"/>
                  <a:pt x="1441482" y="258313"/>
                </a:cubicBezTo>
                <a:lnTo>
                  <a:pt x="2135361" y="258313"/>
                </a:lnTo>
                <a:cubicBezTo>
                  <a:pt x="2690189" y="258313"/>
                  <a:pt x="3195772" y="871448"/>
                  <a:pt x="3435430" y="1834945"/>
                </a:cubicBezTo>
                <a:lnTo>
                  <a:pt x="3782370" y="1834945"/>
                </a:lnTo>
                <a:lnTo>
                  <a:pt x="3229904" y="3033830"/>
                </a:lnTo>
                <a:close/>
              </a:path>
              <a:path w="3782370" h="3033830" fill="darkenLess" stroke="0" extrusionOk="0">
                <a:moveTo>
                  <a:pt x="1788422" y="339902"/>
                </a:moveTo>
                <a:cubicBezTo>
                  <a:pt x="1145420" y="646910"/>
                  <a:pt x="693879" y="1758258"/>
                  <a:pt x="693879" y="3033830"/>
                </a:cubicBezTo>
                <a:lnTo>
                  <a:pt x="0" y="3033830"/>
                </a:lnTo>
                <a:cubicBezTo>
                  <a:pt x="0" y="2537371"/>
                  <a:pt x="69158" y="2049998"/>
                  <a:pt x="200267" y="1622512"/>
                </a:cubicBezTo>
                <a:cubicBezTo>
                  <a:pt x="524253" y="566137"/>
                  <a:pt x="1169997" y="44628"/>
                  <a:pt x="1788423" y="339902"/>
                </a:cubicBezTo>
                <a:lnTo>
                  <a:pt x="1788422" y="339902"/>
                </a:lnTo>
                <a:close/>
              </a:path>
              <a:path w="3782370" h="3033830" fill="none" extrusionOk="0">
                <a:moveTo>
                  <a:pt x="1788422" y="339902"/>
                </a:moveTo>
                <a:cubicBezTo>
                  <a:pt x="1145420" y="646910"/>
                  <a:pt x="693879" y="1758258"/>
                  <a:pt x="693879" y="3033830"/>
                </a:cubicBezTo>
                <a:lnTo>
                  <a:pt x="0" y="3033830"/>
                </a:lnTo>
                <a:cubicBezTo>
                  <a:pt x="0" y="1500954"/>
                  <a:pt x="665660" y="0"/>
                  <a:pt x="1461769" y="0"/>
                </a:cubicBezTo>
                <a:lnTo>
                  <a:pt x="1979629" y="40967"/>
                </a:lnTo>
                <a:cubicBezTo>
                  <a:pt x="2534457" y="40967"/>
                  <a:pt x="3195772" y="871448"/>
                  <a:pt x="3435430" y="1834945"/>
                </a:cubicBezTo>
                <a:lnTo>
                  <a:pt x="3782370" y="1834945"/>
                </a:lnTo>
                <a:lnTo>
                  <a:pt x="3229904" y="3033830"/>
                </a:lnTo>
                <a:lnTo>
                  <a:pt x="2394612" y="1834945"/>
                </a:lnTo>
                <a:lnTo>
                  <a:pt x="2741551" y="1834945"/>
                </a:lnTo>
                <a:cubicBezTo>
                  <a:pt x="2501893" y="871448"/>
                  <a:pt x="1977852" y="46129"/>
                  <a:pt x="1423024" y="46129"/>
                </a:cubicBezTo>
              </a:path>
            </a:pathLst>
          </a:custGeom>
          <a:solidFill>
            <a:schemeClr val="bg2">
              <a:lumMod val="50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2400">
              <a:solidFill>
                <a:schemeClr val="tx1"/>
              </a:solidFill>
            </a:endParaRPr>
          </a:p>
        </p:txBody>
      </p:sp>
      <p:sp>
        <p:nvSpPr>
          <p:cNvPr id="10" name="CuadroTexto 9"/>
          <p:cNvSpPr txBox="1"/>
          <p:nvPr/>
        </p:nvSpPr>
        <p:spPr>
          <a:xfrm>
            <a:off x="8974732" y="1414914"/>
            <a:ext cx="3528392" cy="923330"/>
          </a:xfrm>
          <a:prstGeom prst="rect">
            <a:avLst/>
          </a:prstGeom>
          <a:noFill/>
        </p:spPr>
        <p:txBody>
          <a:bodyPr wrap="square" rtlCol="0">
            <a:spAutoFit/>
          </a:bodyPr>
          <a:lstStyle/>
          <a:p>
            <a:pPr>
              <a:lnSpc>
                <a:spcPct val="90000"/>
              </a:lnSpc>
            </a:pPr>
            <a:r>
              <a:rPr lang="es-MX" sz="2000" dirty="0">
                <a:solidFill>
                  <a:srgbClr val="FFFF00"/>
                </a:solidFill>
              </a:rPr>
              <a:t>Romance</a:t>
            </a:r>
          </a:p>
          <a:p>
            <a:pPr>
              <a:lnSpc>
                <a:spcPct val="90000"/>
              </a:lnSpc>
            </a:pPr>
            <a:r>
              <a:rPr lang="es-MX" sz="2000" dirty="0">
                <a:solidFill>
                  <a:srgbClr val="FFFF00"/>
                </a:solidFill>
              </a:rPr>
              <a:t>Verano</a:t>
            </a:r>
          </a:p>
          <a:p>
            <a:pPr>
              <a:lnSpc>
                <a:spcPct val="90000"/>
              </a:lnSpc>
            </a:pPr>
            <a:r>
              <a:rPr lang="es-MX" sz="2000" dirty="0">
                <a:solidFill>
                  <a:srgbClr val="FFFF00"/>
                </a:solidFill>
              </a:rPr>
              <a:t>Lo ideal</a:t>
            </a:r>
          </a:p>
        </p:txBody>
      </p:sp>
      <p:sp>
        <p:nvSpPr>
          <p:cNvPr id="12" name="Flecha curvada hacia la izquierda 11"/>
          <p:cNvSpPr/>
          <p:nvPr/>
        </p:nvSpPr>
        <p:spPr>
          <a:xfrm rot="988787">
            <a:off x="9495170" y="2550786"/>
            <a:ext cx="2515263" cy="4033468"/>
          </a:xfrm>
          <a:custGeom>
            <a:avLst/>
            <a:gdLst>
              <a:gd name="connsiteX0" fmla="*/ 0 w 2154987"/>
              <a:gd name="connsiteY0" fmla="*/ 2620480 h 3159227"/>
              <a:gd name="connsiteX1" fmla="*/ 538747 w 2154987"/>
              <a:gd name="connsiteY1" fmla="*/ 2044405 h 3159227"/>
              <a:gd name="connsiteX2" fmla="*/ 538747 w 2154987"/>
              <a:gd name="connsiteY2" fmla="*/ 2313778 h 3159227"/>
              <a:gd name="connsiteX3" fmla="*/ 2097648 w 2154987"/>
              <a:gd name="connsiteY3" fmla="*/ 1444927 h 3159227"/>
              <a:gd name="connsiteX4" fmla="*/ 538747 w 2154987"/>
              <a:gd name="connsiteY4" fmla="*/ 2852525 h 3159227"/>
              <a:gd name="connsiteX5" fmla="*/ 538747 w 2154987"/>
              <a:gd name="connsiteY5" fmla="*/ 3121898 h 3159227"/>
              <a:gd name="connsiteX6" fmla="*/ 0 w 2154987"/>
              <a:gd name="connsiteY6" fmla="*/ 2620480 h 3159227"/>
              <a:gd name="connsiteX0" fmla="*/ 2154987 w 2154987"/>
              <a:gd name="connsiteY0" fmla="*/ 1714300 h 3159227"/>
              <a:gd name="connsiteX1" fmla="*/ 0 w 2154987"/>
              <a:gd name="connsiteY1" fmla="*/ 538747 h 3159227"/>
              <a:gd name="connsiteX2" fmla="*/ 0 w 2154987"/>
              <a:gd name="connsiteY2" fmla="*/ 0 h 3159227"/>
              <a:gd name="connsiteX3" fmla="*/ 2154987 w 2154987"/>
              <a:gd name="connsiteY3" fmla="*/ 1175553 h 3159227"/>
              <a:gd name="connsiteX4" fmla="*/ 2154987 w 2154987"/>
              <a:gd name="connsiteY4" fmla="*/ 1714300 h 3159227"/>
              <a:gd name="connsiteX0" fmla="*/ 2154987 w 2154987"/>
              <a:gd name="connsiteY0" fmla="*/ 1714300 h 3159227"/>
              <a:gd name="connsiteX1" fmla="*/ 0 w 2154987"/>
              <a:gd name="connsiteY1" fmla="*/ 538747 h 3159227"/>
              <a:gd name="connsiteX2" fmla="*/ 0 w 2154987"/>
              <a:gd name="connsiteY2" fmla="*/ 0 h 3159227"/>
              <a:gd name="connsiteX3" fmla="*/ 2154987 w 2154987"/>
              <a:gd name="connsiteY3" fmla="*/ 1175553 h 3159227"/>
              <a:gd name="connsiteX4" fmla="*/ 2154987 w 2154987"/>
              <a:gd name="connsiteY4" fmla="*/ 1714300 h 3159227"/>
              <a:gd name="connsiteX5" fmla="*/ 538746 w 2154987"/>
              <a:gd name="connsiteY5" fmla="*/ 2852524 h 3159227"/>
              <a:gd name="connsiteX6" fmla="*/ 538747 w 2154987"/>
              <a:gd name="connsiteY6" fmla="*/ 3121898 h 3159227"/>
              <a:gd name="connsiteX7" fmla="*/ 0 w 2154987"/>
              <a:gd name="connsiteY7" fmla="*/ 2620480 h 3159227"/>
              <a:gd name="connsiteX8" fmla="*/ 538747 w 2154987"/>
              <a:gd name="connsiteY8" fmla="*/ 2044405 h 3159227"/>
              <a:gd name="connsiteX9" fmla="*/ 538747 w 2154987"/>
              <a:gd name="connsiteY9" fmla="*/ 2313778 h 3159227"/>
              <a:gd name="connsiteX10" fmla="*/ 2097648 w 2154987"/>
              <a:gd name="connsiteY10" fmla="*/ 1444927 h 3159227"/>
              <a:gd name="connsiteX0" fmla="*/ 0 w 2155440"/>
              <a:gd name="connsiteY0" fmla="*/ 2860543 h 3361961"/>
              <a:gd name="connsiteX1" fmla="*/ 538747 w 2155440"/>
              <a:gd name="connsiteY1" fmla="*/ 2284468 h 3361961"/>
              <a:gd name="connsiteX2" fmla="*/ 538747 w 2155440"/>
              <a:gd name="connsiteY2" fmla="*/ 2553841 h 3361961"/>
              <a:gd name="connsiteX3" fmla="*/ 2097648 w 2155440"/>
              <a:gd name="connsiteY3" fmla="*/ 1684990 h 3361961"/>
              <a:gd name="connsiteX4" fmla="*/ 538747 w 2155440"/>
              <a:gd name="connsiteY4" fmla="*/ 3092588 h 3361961"/>
              <a:gd name="connsiteX5" fmla="*/ 538747 w 2155440"/>
              <a:gd name="connsiteY5" fmla="*/ 3361961 h 3361961"/>
              <a:gd name="connsiteX6" fmla="*/ 0 w 2155440"/>
              <a:gd name="connsiteY6" fmla="*/ 2860543 h 3361961"/>
              <a:gd name="connsiteX0" fmla="*/ 2154987 w 2155440"/>
              <a:gd name="connsiteY0" fmla="*/ 1954363 h 3361961"/>
              <a:gd name="connsiteX1" fmla="*/ 0 w 2155440"/>
              <a:gd name="connsiteY1" fmla="*/ 778810 h 3361961"/>
              <a:gd name="connsiteX2" fmla="*/ 0 w 2155440"/>
              <a:gd name="connsiteY2" fmla="*/ 240063 h 3361961"/>
              <a:gd name="connsiteX3" fmla="*/ 2154987 w 2155440"/>
              <a:gd name="connsiteY3" fmla="*/ 1415616 h 3361961"/>
              <a:gd name="connsiteX4" fmla="*/ 2154987 w 2155440"/>
              <a:gd name="connsiteY4" fmla="*/ 1954363 h 3361961"/>
              <a:gd name="connsiteX0" fmla="*/ 2154987 w 2155440"/>
              <a:gd name="connsiteY0" fmla="*/ 1954363 h 3361961"/>
              <a:gd name="connsiteX1" fmla="*/ 0 w 2155440"/>
              <a:gd name="connsiteY1" fmla="*/ 778810 h 3361961"/>
              <a:gd name="connsiteX2" fmla="*/ 207107 w 2155440"/>
              <a:gd name="connsiteY2" fmla="*/ 0 h 3361961"/>
              <a:gd name="connsiteX3" fmla="*/ 2154987 w 2155440"/>
              <a:gd name="connsiteY3" fmla="*/ 1415616 h 3361961"/>
              <a:gd name="connsiteX4" fmla="*/ 2154987 w 2155440"/>
              <a:gd name="connsiteY4" fmla="*/ 1954363 h 3361961"/>
              <a:gd name="connsiteX5" fmla="*/ 538746 w 2155440"/>
              <a:gd name="connsiteY5" fmla="*/ 3092587 h 3361961"/>
              <a:gd name="connsiteX6" fmla="*/ 538747 w 2155440"/>
              <a:gd name="connsiteY6" fmla="*/ 3361961 h 3361961"/>
              <a:gd name="connsiteX7" fmla="*/ 0 w 2155440"/>
              <a:gd name="connsiteY7" fmla="*/ 2860543 h 3361961"/>
              <a:gd name="connsiteX8" fmla="*/ 538747 w 2155440"/>
              <a:gd name="connsiteY8" fmla="*/ 2284468 h 3361961"/>
              <a:gd name="connsiteX9" fmla="*/ 538747 w 2155440"/>
              <a:gd name="connsiteY9" fmla="*/ 2553841 h 3361961"/>
              <a:gd name="connsiteX10" fmla="*/ 2097648 w 2155440"/>
              <a:gd name="connsiteY10" fmla="*/ 1684990 h 3361961"/>
              <a:gd name="connsiteX0" fmla="*/ 0 w 2155440"/>
              <a:gd name="connsiteY0" fmla="*/ 2860543 h 3361961"/>
              <a:gd name="connsiteX1" fmla="*/ 538747 w 2155440"/>
              <a:gd name="connsiteY1" fmla="*/ 2284468 h 3361961"/>
              <a:gd name="connsiteX2" fmla="*/ 538747 w 2155440"/>
              <a:gd name="connsiteY2" fmla="*/ 2553841 h 3361961"/>
              <a:gd name="connsiteX3" fmla="*/ 2097648 w 2155440"/>
              <a:gd name="connsiteY3" fmla="*/ 1684990 h 3361961"/>
              <a:gd name="connsiteX4" fmla="*/ 538747 w 2155440"/>
              <a:gd name="connsiteY4" fmla="*/ 3092588 h 3361961"/>
              <a:gd name="connsiteX5" fmla="*/ 538747 w 2155440"/>
              <a:gd name="connsiteY5" fmla="*/ 3361961 h 3361961"/>
              <a:gd name="connsiteX6" fmla="*/ 0 w 2155440"/>
              <a:gd name="connsiteY6" fmla="*/ 2860543 h 3361961"/>
              <a:gd name="connsiteX0" fmla="*/ 2154987 w 2155440"/>
              <a:gd name="connsiteY0" fmla="*/ 1954363 h 3361961"/>
              <a:gd name="connsiteX1" fmla="*/ 0 w 2155440"/>
              <a:gd name="connsiteY1" fmla="*/ 778810 h 3361961"/>
              <a:gd name="connsiteX2" fmla="*/ 0 w 2155440"/>
              <a:gd name="connsiteY2" fmla="*/ 240063 h 3361961"/>
              <a:gd name="connsiteX3" fmla="*/ 2154987 w 2155440"/>
              <a:gd name="connsiteY3" fmla="*/ 1415616 h 3361961"/>
              <a:gd name="connsiteX4" fmla="*/ 2154987 w 2155440"/>
              <a:gd name="connsiteY4" fmla="*/ 1954363 h 3361961"/>
              <a:gd name="connsiteX0" fmla="*/ 2154987 w 2155440"/>
              <a:gd name="connsiteY0" fmla="*/ 1954363 h 3361961"/>
              <a:gd name="connsiteX1" fmla="*/ 112422 w 2155440"/>
              <a:gd name="connsiteY1" fmla="*/ 487293 h 3361961"/>
              <a:gd name="connsiteX2" fmla="*/ 207107 w 2155440"/>
              <a:gd name="connsiteY2" fmla="*/ 0 h 3361961"/>
              <a:gd name="connsiteX3" fmla="*/ 2154987 w 2155440"/>
              <a:gd name="connsiteY3" fmla="*/ 1415616 h 3361961"/>
              <a:gd name="connsiteX4" fmla="*/ 2154987 w 2155440"/>
              <a:gd name="connsiteY4" fmla="*/ 1954363 h 3361961"/>
              <a:gd name="connsiteX5" fmla="*/ 538746 w 2155440"/>
              <a:gd name="connsiteY5" fmla="*/ 3092587 h 3361961"/>
              <a:gd name="connsiteX6" fmla="*/ 538747 w 2155440"/>
              <a:gd name="connsiteY6" fmla="*/ 3361961 h 3361961"/>
              <a:gd name="connsiteX7" fmla="*/ 0 w 2155440"/>
              <a:gd name="connsiteY7" fmla="*/ 2860543 h 3361961"/>
              <a:gd name="connsiteX8" fmla="*/ 538747 w 2155440"/>
              <a:gd name="connsiteY8" fmla="*/ 2284468 h 3361961"/>
              <a:gd name="connsiteX9" fmla="*/ 538747 w 2155440"/>
              <a:gd name="connsiteY9" fmla="*/ 2553841 h 3361961"/>
              <a:gd name="connsiteX10" fmla="*/ 2097648 w 2155440"/>
              <a:gd name="connsiteY10" fmla="*/ 1684990 h 3361961"/>
              <a:gd name="connsiteX0" fmla="*/ 0 w 2155440"/>
              <a:gd name="connsiteY0" fmla="*/ 2860543 h 3361961"/>
              <a:gd name="connsiteX1" fmla="*/ 538747 w 2155440"/>
              <a:gd name="connsiteY1" fmla="*/ 2284468 h 3361961"/>
              <a:gd name="connsiteX2" fmla="*/ 538747 w 2155440"/>
              <a:gd name="connsiteY2" fmla="*/ 2553841 h 3361961"/>
              <a:gd name="connsiteX3" fmla="*/ 2097648 w 2155440"/>
              <a:gd name="connsiteY3" fmla="*/ 1684990 h 3361961"/>
              <a:gd name="connsiteX4" fmla="*/ 538747 w 2155440"/>
              <a:gd name="connsiteY4" fmla="*/ 3092588 h 3361961"/>
              <a:gd name="connsiteX5" fmla="*/ 538747 w 2155440"/>
              <a:gd name="connsiteY5" fmla="*/ 3361961 h 3361961"/>
              <a:gd name="connsiteX6" fmla="*/ 0 w 2155440"/>
              <a:gd name="connsiteY6" fmla="*/ 2860543 h 3361961"/>
              <a:gd name="connsiteX0" fmla="*/ 2154987 w 2155440"/>
              <a:gd name="connsiteY0" fmla="*/ 1954363 h 3361961"/>
              <a:gd name="connsiteX1" fmla="*/ 0 w 2155440"/>
              <a:gd name="connsiteY1" fmla="*/ 778810 h 3361961"/>
              <a:gd name="connsiteX2" fmla="*/ 0 w 2155440"/>
              <a:gd name="connsiteY2" fmla="*/ 240063 h 3361961"/>
              <a:gd name="connsiteX3" fmla="*/ 2154987 w 2155440"/>
              <a:gd name="connsiteY3" fmla="*/ 1415616 h 3361961"/>
              <a:gd name="connsiteX4" fmla="*/ 2154987 w 2155440"/>
              <a:gd name="connsiteY4" fmla="*/ 1954363 h 3361961"/>
              <a:gd name="connsiteX0" fmla="*/ 2154987 w 2155440"/>
              <a:gd name="connsiteY0" fmla="*/ 1954363 h 3361961"/>
              <a:gd name="connsiteX1" fmla="*/ 112422 w 2155440"/>
              <a:gd name="connsiteY1" fmla="*/ 487293 h 3361961"/>
              <a:gd name="connsiteX2" fmla="*/ 207107 w 2155440"/>
              <a:gd name="connsiteY2" fmla="*/ 0 h 3361961"/>
              <a:gd name="connsiteX3" fmla="*/ 2154987 w 2155440"/>
              <a:gd name="connsiteY3" fmla="*/ 1415616 h 3361961"/>
              <a:gd name="connsiteX4" fmla="*/ 2154987 w 2155440"/>
              <a:gd name="connsiteY4" fmla="*/ 1954363 h 3361961"/>
              <a:gd name="connsiteX5" fmla="*/ 538746 w 2155440"/>
              <a:gd name="connsiteY5" fmla="*/ 3092587 h 3361961"/>
              <a:gd name="connsiteX6" fmla="*/ 538747 w 2155440"/>
              <a:gd name="connsiteY6" fmla="*/ 3361961 h 3361961"/>
              <a:gd name="connsiteX7" fmla="*/ 32956 w 2155440"/>
              <a:gd name="connsiteY7" fmla="*/ 3307714 h 3361961"/>
              <a:gd name="connsiteX8" fmla="*/ 538747 w 2155440"/>
              <a:gd name="connsiteY8" fmla="*/ 2284468 h 3361961"/>
              <a:gd name="connsiteX9" fmla="*/ 538747 w 2155440"/>
              <a:gd name="connsiteY9" fmla="*/ 2553841 h 3361961"/>
              <a:gd name="connsiteX10" fmla="*/ 2097648 w 2155440"/>
              <a:gd name="connsiteY10" fmla="*/ 1684990 h 336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5440" h="3361961" stroke="0" extrusionOk="0">
                <a:moveTo>
                  <a:pt x="0" y="2860543"/>
                </a:moveTo>
                <a:lnTo>
                  <a:pt x="538747" y="2284468"/>
                </a:lnTo>
                <a:lnTo>
                  <a:pt x="538747" y="2553841"/>
                </a:lnTo>
                <a:cubicBezTo>
                  <a:pt x="1313890" y="2444663"/>
                  <a:pt x="1914201" y="2110081"/>
                  <a:pt x="2097648" y="1684990"/>
                </a:cubicBezTo>
                <a:cubicBezTo>
                  <a:pt x="2366237" y="2307378"/>
                  <a:pt x="1673657" y="2932738"/>
                  <a:pt x="538747" y="3092588"/>
                </a:cubicBezTo>
                <a:lnTo>
                  <a:pt x="538747" y="3361961"/>
                </a:lnTo>
                <a:lnTo>
                  <a:pt x="0" y="2860543"/>
                </a:lnTo>
                <a:close/>
              </a:path>
              <a:path w="2155440" h="3361961" fill="darkenLess" stroke="0" extrusionOk="0">
                <a:moveTo>
                  <a:pt x="2154987" y="1954363"/>
                </a:moveTo>
                <a:cubicBezTo>
                  <a:pt x="2154987" y="1305123"/>
                  <a:pt x="1190166" y="778810"/>
                  <a:pt x="0" y="778810"/>
                </a:cubicBezTo>
                <a:lnTo>
                  <a:pt x="0" y="240063"/>
                </a:lnTo>
                <a:cubicBezTo>
                  <a:pt x="1190166" y="240063"/>
                  <a:pt x="2154987" y="766376"/>
                  <a:pt x="2154987" y="1415616"/>
                </a:cubicBezTo>
                <a:lnTo>
                  <a:pt x="2154987" y="1954363"/>
                </a:lnTo>
                <a:close/>
              </a:path>
              <a:path w="2155440" h="3361961" fill="none" extrusionOk="0">
                <a:moveTo>
                  <a:pt x="2154987" y="1954363"/>
                </a:moveTo>
                <a:cubicBezTo>
                  <a:pt x="2154987" y="1305123"/>
                  <a:pt x="1302588" y="487293"/>
                  <a:pt x="112422" y="487293"/>
                </a:cubicBezTo>
                <a:cubicBezTo>
                  <a:pt x="112422" y="307711"/>
                  <a:pt x="207107" y="179582"/>
                  <a:pt x="207107" y="0"/>
                </a:cubicBezTo>
                <a:cubicBezTo>
                  <a:pt x="1397273" y="0"/>
                  <a:pt x="2154987" y="766376"/>
                  <a:pt x="2154987" y="1415616"/>
                </a:cubicBezTo>
                <a:lnTo>
                  <a:pt x="2154987" y="1954363"/>
                </a:lnTo>
                <a:cubicBezTo>
                  <a:pt x="2154987" y="2490413"/>
                  <a:pt x="1490213" y="2958575"/>
                  <a:pt x="538746" y="3092587"/>
                </a:cubicBezTo>
                <a:cubicBezTo>
                  <a:pt x="538746" y="3182378"/>
                  <a:pt x="538747" y="3272170"/>
                  <a:pt x="538747" y="3361961"/>
                </a:cubicBezTo>
                <a:lnTo>
                  <a:pt x="32956" y="3307714"/>
                </a:lnTo>
                <a:lnTo>
                  <a:pt x="538747" y="2284468"/>
                </a:lnTo>
                <a:lnTo>
                  <a:pt x="538747" y="2553841"/>
                </a:lnTo>
                <a:cubicBezTo>
                  <a:pt x="1313890" y="2444663"/>
                  <a:pt x="1914201" y="2110081"/>
                  <a:pt x="2097648" y="1684990"/>
                </a:cubicBezTo>
              </a:path>
            </a:pathLst>
          </a:custGeom>
          <a:solidFill>
            <a:srgbClr val="92D05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2400">
              <a:solidFill>
                <a:schemeClr val="tx1"/>
              </a:solidFill>
            </a:endParaRPr>
          </a:p>
        </p:txBody>
      </p:sp>
      <p:sp>
        <p:nvSpPr>
          <p:cNvPr id="13" name="CuadroTexto 12"/>
          <p:cNvSpPr txBox="1"/>
          <p:nvPr/>
        </p:nvSpPr>
        <p:spPr>
          <a:xfrm>
            <a:off x="7174532" y="5602014"/>
            <a:ext cx="3528392" cy="923330"/>
          </a:xfrm>
          <a:prstGeom prst="rect">
            <a:avLst/>
          </a:prstGeom>
          <a:noFill/>
        </p:spPr>
        <p:txBody>
          <a:bodyPr wrap="square" rtlCol="0">
            <a:spAutoFit/>
          </a:bodyPr>
          <a:lstStyle/>
          <a:p>
            <a:pPr>
              <a:lnSpc>
                <a:spcPct val="90000"/>
              </a:lnSpc>
            </a:pPr>
            <a:r>
              <a:rPr lang="es-MX" sz="2000" dirty="0">
                <a:solidFill>
                  <a:srgbClr val="FFFF00"/>
                </a:solidFill>
              </a:rPr>
              <a:t>Tragedia</a:t>
            </a:r>
          </a:p>
          <a:p>
            <a:pPr>
              <a:lnSpc>
                <a:spcPct val="90000"/>
              </a:lnSpc>
            </a:pPr>
            <a:r>
              <a:rPr lang="es-MX" sz="2000" dirty="0">
                <a:solidFill>
                  <a:srgbClr val="FFFF00"/>
                </a:solidFill>
              </a:rPr>
              <a:t>Otoño</a:t>
            </a:r>
          </a:p>
          <a:p>
            <a:pPr>
              <a:lnSpc>
                <a:spcPct val="90000"/>
              </a:lnSpc>
            </a:pPr>
            <a:r>
              <a:rPr lang="es-MX" sz="2000" dirty="0">
                <a:solidFill>
                  <a:srgbClr val="FFFF00"/>
                </a:solidFill>
              </a:rPr>
              <a:t>De lo ideal a lo real</a:t>
            </a:r>
          </a:p>
        </p:txBody>
      </p:sp>
      <p:sp>
        <p:nvSpPr>
          <p:cNvPr id="14" name="CuadroTexto 13"/>
          <p:cNvSpPr txBox="1"/>
          <p:nvPr/>
        </p:nvSpPr>
        <p:spPr>
          <a:xfrm>
            <a:off x="2913079" y="5472606"/>
            <a:ext cx="3528392" cy="923330"/>
          </a:xfrm>
          <a:prstGeom prst="rect">
            <a:avLst/>
          </a:prstGeom>
          <a:noFill/>
        </p:spPr>
        <p:txBody>
          <a:bodyPr wrap="square" rtlCol="0">
            <a:spAutoFit/>
          </a:bodyPr>
          <a:lstStyle/>
          <a:p>
            <a:pPr>
              <a:lnSpc>
                <a:spcPct val="90000"/>
              </a:lnSpc>
            </a:pPr>
            <a:r>
              <a:rPr lang="es-MX" sz="2000" dirty="0">
                <a:solidFill>
                  <a:srgbClr val="FFFF00"/>
                </a:solidFill>
              </a:rPr>
              <a:t>Ironía/Sátira</a:t>
            </a:r>
          </a:p>
          <a:p>
            <a:pPr>
              <a:lnSpc>
                <a:spcPct val="90000"/>
              </a:lnSpc>
            </a:pPr>
            <a:r>
              <a:rPr lang="es-MX" sz="2000" dirty="0">
                <a:solidFill>
                  <a:srgbClr val="FFFF00"/>
                </a:solidFill>
              </a:rPr>
              <a:t>Invierno</a:t>
            </a:r>
          </a:p>
          <a:p>
            <a:pPr>
              <a:lnSpc>
                <a:spcPct val="90000"/>
              </a:lnSpc>
            </a:pPr>
            <a:r>
              <a:rPr lang="es-MX" sz="2000" dirty="0">
                <a:solidFill>
                  <a:srgbClr val="FFFF00"/>
                </a:solidFill>
              </a:rPr>
              <a:t>Lo real</a:t>
            </a:r>
          </a:p>
        </p:txBody>
      </p:sp>
    </p:spTree>
    <p:extLst>
      <p:ext uri="{BB962C8B-B14F-4D97-AF65-F5344CB8AC3E}">
        <p14:creationId xmlns:p14="http://schemas.microsoft.com/office/powerpoint/2010/main" val="3819877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18883" y="729704"/>
            <a:ext cx="9751060" cy="476920"/>
          </a:xfrm>
        </p:spPr>
        <p:txBody>
          <a:bodyPr>
            <a:normAutofit fontScale="90000"/>
          </a:bodyPr>
          <a:lstStyle/>
          <a:p>
            <a:r>
              <a:rPr lang="es-MX" sz="2800" b="1" dirty="0"/>
              <a:t>Romance: Relato ideal, de conciliación</a:t>
            </a:r>
            <a:br>
              <a:rPr lang="es-MX" sz="2800" b="1" dirty="0"/>
            </a:br>
            <a:endParaRPr lang="es-MX" sz="2800" b="1" dirty="0"/>
          </a:p>
        </p:txBody>
      </p:sp>
      <p:pic>
        <p:nvPicPr>
          <p:cNvPr id="7170" name="Picture 2" descr="http://static3.bebesmundo.com/wp-content/uploads/2012/03/Carroza-de-la-Cenicienta-Copia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772" y="2996952"/>
            <a:ext cx="4993144" cy="3499867"/>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graphicFrame>
        <p:nvGraphicFramePr>
          <p:cNvPr id="5" name="Tabla 4"/>
          <p:cNvGraphicFramePr>
            <a:graphicFrameLocks noGrp="1"/>
          </p:cNvGraphicFramePr>
          <p:nvPr>
            <p:extLst>
              <p:ext uri="{D42A27DB-BD31-4B8C-83A1-F6EECF244321}">
                <p14:modId xmlns:p14="http://schemas.microsoft.com/office/powerpoint/2010/main" val="994165846"/>
              </p:ext>
            </p:extLst>
          </p:nvPr>
        </p:nvGraphicFramePr>
        <p:xfrm>
          <a:off x="5015415" y="991807"/>
          <a:ext cx="5863144" cy="2936240"/>
        </p:xfrm>
        <a:graphic>
          <a:graphicData uri="http://schemas.openxmlformats.org/drawingml/2006/table">
            <a:tbl>
              <a:tblPr firstRow="1" bandRow="1">
                <a:tableStyleId>{5C22544A-7EE6-4342-B048-85BDC9FD1C3A}</a:tableStyleId>
              </a:tblPr>
              <a:tblGrid>
                <a:gridCol w="3033667">
                  <a:extLst>
                    <a:ext uri="{9D8B030D-6E8A-4147-A177-3AD203B41FA5}">
                      <a16:colId xmlns:a16="http://schemas.microsoft.com/office/drawing/2014/main" val="20000"/>
                    </a:ext>
                  </a:extLst>
                </a:gridCol>
                <a:gridCol w="2829477">
                  <a:extLst>
                    <a:ext uri="{9D8B030D-6E8A-4147-A177-3AD203B41FA5}">
                      <a16:colId xmlns:a16="http://schemas.microsoft.com/office/drawing/2014/main" val="20001"/>
                    </a:ext>
                  </a:extLst>
                </a:gridCol>
              </a:tblGrid>
              <a:tr h="0">
                <a:tc>
                  <a:txBody>
                    <a:bodyPr/>
                    <a:lstStyle/>
                    <a:p>
                      <a:endParaRPr lang="es-MX" dirty="0"/>
                    </a:p>
                  </a:txBody>
                  <a:tcPr/>
                </a:tc>
                <a:tc>
                  <a:txBody>
                    <a:bodyPr/>
                    <a:lstStyle/>
                    <a:p>
                      <a:endParaRPr lang="es-MX"/>
                    </a:p>
                  </a:txBody>
                  <a:tcPr/>
                </a:tc>
                <a:extLst>
                  <a:ext uri="{0D108BD9-81ED-4DB2-BD59-A6C34878D82A}">
                    <a16:rowId xmlns:a16="http://schemas.microsoft.com/office/drawing/2014/main" val="10000"/>
                  </a:ext>
                </a:extLst>
              </a:tr>
              <a:tr h="370840">
                <a:tc>
                  <a:txBody>
                    <a:bodyPr/>
                    <a:lstStyle/>
                    <a:p>
                      <a:r>
                        <a:rPr lang="es-MX" dirty="0"/>
                        <a:t>MARTÍN RIVAS</a:t>
                      </a:r>
                    </a:p>
                  </a:txBody>
                  <a:tcPr/>
                </a:tc>
                <a:tc>
                  <a:txBody>
                    <a:bodyPr/>
                    <a:lstStyle/>
                    <a:p>
                      <a:r>
                        <a:rPr lang="es-MX" dirty="0"/>
                        <a:t>LEONOR ENCINA</a:t>
                      </a:r>
                    </a:p>
                  </a:txBody>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dirty="0"/>
                        <a:t>Principio activo</a:t>
                      </a:r>
                    </a:p>
                    <a:p>
                      <a:pPr marL="0" marR="0" indent="0" algn="l" defTabSz="914400" rtl="0" eaLnBrk="1" fontAlgn="auto" latinLnBrk="0" hangingPunct="1">
                        <a:lnSpc>
                          <a:spcPct val="100000"/>
                        </a:lnSpc>
                        <a:spcBef>
                          <a:spcPts val="0"/>
                        </a:spcBef>
                        <a:spcAft>
                          <a:spcPts val="0"/>
                        </a:spcAft>
                        <a:buClrTx/>
                        <a:buSzTx/>
                        <a:buFontTx/>
                        <a:buNone/>
                        <a:tabLst/>
                        <a:defRPr/>
                      </a:pPr>
                      <a:r>
                        <a:rPr lang="es-MX" dirty="0"/>
                        <a:t>El que busca</a:t>
                      </a:r>
                    </a:p>
                    <a:p>
                      <a:endParaRPr lang="es-MX"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dirty="0"/>
                        <a:t>Receptividad alimentadora</a:t>
                      </a:r>
                    </a:p>
                    <a:p>
                      <a:pPr marL="0" marR="0" indent="0" algn="l" defTabSz="914400" rtl="0" eaLnBrk="1" fontAlgn="auto" latinLnBrk="0" hangingPunct="1">
                        <a:lnSpc>
                          <a:spcPct val="100000"/>
                        </a:lnSpc>
                        <a:spcBef>
                          <a:spcPts val="0"/>
                        </a:spcBef>
                        <a:spcAft>
                          <a:spcPts val="0"/>
                        </a:spcAft>
                        <a:buClrTx/>
                        <a:buSzTx/>
                        <a:buFontTx/>
                        <a:buNone/>
                        <a:tabLst/>
                        <a:defRPr/>
                      </a:pPr>
                      <a:r>
                        <a:rPr lang="es-MX" dirty="0"/>
                        <a:t>El objeto</a:t>
                      </a:r>
                      <a:r>
                        <a:rPr lang="es-MX" baseline="0" dirty="0"/>
                        <a:t> de deseo</a:t>
                      </a:r>
                      <a:endParaRPr lang="es-MX" dirty="0"/>
                    </a:p>
                    <a:p>
                      <a:endParaRPr lang="es-MX" dirty="0"/>
                    </a:p>
                  </a:txBody>
                  <a:tcPr/>
                </a:tc>
                <a:extLst>
                  <a:ext uri="{0D108BD9-81ED-4DB2-BD59-A6C34878D82A}">
                    <a16:rowId xmlns:a16="http://schemas.microsoft.com/office/drawing/2014/main" val="10002"/>
                  </a:ext>
                </a:extLst>
              </a:tr>
              <a:tr h="370840">
                <a:tc>
                  <a:txBody>
                    <a:bodyPr/>
                    <a:lstStyle/>
                    <a:p>
                      <a:r>
                        <a:rPr lang="es-MX" dirty="0"/>
                        <a:t>Burguesía minera </a:t>
                      </a:r>
                      <a:r>
                        <a:rPr lang="es-MX" baseline="0" dirty="0"/>
                        <a:t>(Copiapó)</a:t>
                      </a:r>
                      <a:endParaRPr lang="es-MX" dirty="0"/>
                    </a:p>
                  </a:txBody>
                  <a:tcPr/>
                </a:tc>
                <a:tc>
                  <a:txBody>
                    <a:bodyPr/>
                    <a:lstStyle/>
                    <a:p>
                      <a:r>
                        <a:rPr lang="es-MX" dirty="0"/>
                        <a:t>Aristocracia terrateniente, financiera (Centro)</a:t>
                      </a:r>
                    </a:p>
                  </a:txBody>
                  <a:tcPr/>
                </a:tc>
                <a:extLst>
                  <a:ext uri="{0D108BD9-81ED-4DB2-BD59-A6C34878D82A}">
                    <a16:rowId xmlns:a16="http://schemas.microsoft.com/office/drawing/2014/main" val="10003"/>
                  </a:ext>
                </a:extLst>
              </a:tr>
              <a:tr h="370840">
                <a:tc>
                  <a:txBody>
                    <a:bodyPr/>
                    <a:lstStyle/>
                    <a:p>
                      <a:r>
                        <a:rPr lang="es-MX" dirty="0"/>
                        <a:t>LIBERAL</a:t>
                      </a:r>
                    </a:p>
                  </a:txBody>
                  <a:tcPr/>
                </a:tc>
                <a:tc>
                  <a:txBody>
                    <a:bodyPr/>
                    <a:lstStyle/>
                    <a:p>
                      <a:r>
                        <a:rPr lang="es-MX" dirty="0"/>
                        <a:t>CONSERVADORA</a:t>
                      </a:r>
                    </a:p>
                  </a:txBody>
                  <a:tcPr/>
                </a:tc>
                <a:extLst>
                  <a:ext uri="{0D108BD9-81ED-4DB2-BD59-A6C34878D82A}">
                    <a16:rowId xmlns:a16="http://schemas.microsoft.com/office/drawing/2014/main" val="10004"/>
                  </a:ext>
                </a:extLst>
              </a:tr>
            </a:tbl>
          </a:graphicData>
        </a:graphic>
      </p:graphicFrame>
      <p:pic>
        <p:nvPicPr>
          <p:cNvPr id="10" name="Imagen 9"/>
          <p:cNvPicPr>
            <a:picLocks noChangeAspect="1"/>
          </p:cNvPicPr>
          <p:nvPr/>
        </p:nvPicPr>
        <p:blipFill>
          <a:blip r:embed="rId3">
            <a:clrChange>
              <a:clrFrom>
                <a:srgbClr val="000000"/>
              </a:clrFrom>
              <a:clrTo>
                <a:srgbClr val="000000">
                  <a:alpha val="0"/>
                </a:srgbClr>
              </a:clrTo>
            </a:clrChange>
          </a:blip>
          <a:stretch>
            <a:fillRect/>
          </a:stretch>
        </p:blipFill>
        <p:spPr>
          <a:xfrm>
            <a:off x="6598468" y="742697"/>
            <a:ext cx="531219" cy="524494"/>
          </a:xfrm>
          <a:prstGeom prst="rect">
            <a:avLst/>
          </a:prstGeom>
        </p:spPr>
      </p:pic>
      <p:pic>
        <p:nvPicPr>
          <p:cNvPr id="11" name="Imagen 10"/>
          <p:cNvPicPr>
            <a:picLocks noChangeAspect="1"/>
          </p:cNvPicPr>
          <p:nvPr/>
        </p:nvPicPr>
        <p:blipFill>
          <a:blip r:embed="rId4">
            <a:clrChange>
              <a:clrFrom>
                <a:srgbClr val="000000"/>
              </a:clrFrom>
              <a:clrTo>
                <a:srgbClr val="000000">
                  <a:alpha val="0"/>
                </a:srgbClr>
              </a:clrTo>
            </a:clrChange>
          </a:blip>
          <a:stretch>
            <a:fillRect/>
          </a:stretch>
        </p:blipFill>
        <p:spPr>
          <a:xfrm>
            <a:off x="9478788" y="696272"/>
            <a:ext cx="384612" cy="591071"/>
          </a:xfrm>
          <a:prstGeom prst="rect">
            <a:avLst/>
          </a:prstGeom>
        </p:spPr>
      </p:pic>
      <p:sp>
        <p:nvSpPr>
          <p:cNvPr id="9" name="CuadroTexto 8"/>
          <p:cNvSpPr txBox="1"/>
          <p:nvPr/>
        </p:nvSpPr>
        <p:spPr>
          <a:xfrm>
            <a:off x="556089" y="1131300"/>
            <a:ext cx="4320480" cy="1963614"/>
          </a:xfrm>
          <a:prstGeom prst="rect">
            <a:avLst/>
          </a:prstGeom>
          <a:noFill/>
        </p:spPr>
        <p:txBody>
          <a:bodyPr wrap="square" rtlCol="0">
            <a:spAutoFit/>
          </a:bodyPr>
          <a:lstStyle/>
          <a:p>
            <a:r>
              <a:rPr lang="es-ES" sz="2000" dirty="0"/>
              <a:t>“…pero dígame otra vez, Leonor, que es verdad cuanto me ha sucedido en estos días:</a:t>
            </a:r>
            <a:r>
              <a:rPr lang="es-MX" sz="2000" dirty="0"/>
              <a:t> </a:t>
            </a:r>
            <a:r>
              <a:rPr lang="es-ES" sz="2000" dirty="0"/>
              <a:t>a veces creo que todo ha sido un sueño”</a:t>
            </a:r>
            <a:endParaRPr lang="es-MX" sz="2000" dirty="0"/>
          </a:p>
          <a:p>
            <a:pPr algn="r"/>
            <a:r>
              <a:rPr lang="es-ES" sz="2000" b="1" dirty="0"/>
              <a:t>Martín Rivas</a:t>
            </a:r>
            <a:endParaRPr lang="es-MX" sz="2000" b="1" dirty="0"/>
          </a:p>
          <a:p>
            <a:pPr>
              <a:lnSpc>
                <a:spcPct val="90000"/>
              </a:lnSpc>
            </a:pPr>
            <a:endParaRPr lang="es-MX" sz="2400" dirty="0"/>
          </a:p>
        </p:txBody>
      </p:sp>
      <p:sp>
        <p:nvSpPr>
          <p:cNvPr id="3" name="CuadroTexto 2"/>
          <p:cNvSpPr txBox="1"/>
          <p:nvPr/>
        </p:nvSpPr>
        <p:spPr>
          <a:xfrm>
            <a:off x="5539362" y="4437112"/>
            <a:ext cx="5739625" cy="1421928"/>
          </a:xfrm>
          <a:prstGeom prst="rect">
            <a:avLst/>
          </a:prstGeom>
          <a:noFill/>
        </p:spPr>
        <p:txBody>
          <a:bodyPr wrap="square" rtlCol="0">
            <a:spAutoFit/>
          </a:bodyPr>
          <a:lstStyle/>
          <a:p>
            <a:pPr>
              <a:lnSpc>
                <a:spcPct val="90000"/>
              </a:lnSpc>
            </a:pPr>
            <a:r>
              <a:rPr lang="es-MX" sz="2400" dirty="0"/>
              <a:t>Historia de un extravío y un reencuentro</a:t>
            </a:r>
          </a:p>
          <a:p>
            <a:pPr>
              <a:lnSpc>
                <a:spcPct val="90000"/>
              </a:lnSpc>
            </a:pPr>
            <a:endParaRPr lang="es-MX" sz="2400" dirty="0"/>
          </a:p>
          <a:p>
            <a:pPr>
              <a:lnSpc>
                <a:spcPct val="90000"/>
              </a:lnSpc>
            </a:pPr>
            <a:r>
              <a:rPr lang="es-MX" sz="2400" dirty="0"/>
              <a:t>Bodas patrióticas: Retrato ideal de una sociedad sin conflictos</a:t>
            </a:r>
          </a:p>
        </p:txBody>
      </p:sp>
    </p:spTree>
    <p:extLst>
      <p:ext uri="{BB962C8B-B14F-4D97-AF65-F5344CB8AC3E}">
        <p14:creationId xmlns:p14="http://schemas.microsoft.com/office/powerpoint/2010/main" val="2694922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8"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21804" y="1241377"/>
            <a:ext cx="10801200" cy="5616623"/>
          </a:xfrm>
        </p:spPr>
        <p:txBody>
          <a:bodyPr>
            <a:normAutofit/>
          </a:bodyPr>
          <a:lstStyle/>
          <a:p>
            <a:pPr algn="just" hangingPunct="0"/>
            <a:r>
              <a:rPr lang="es-MX" dirty="0"/>
              <a:t>A principios del mes de julio de 1850 atravesaba la puerta de calle de una hermosa casa de Santiago un joven de veintidós a veintitrés años. </a:t>
            </a:r>
          </a:p>
          <a:p>
            <a:pPr algn="just" hangingPunct="0"/>
            <a:r>
              <a:rPr lang="es-MX" dirty="0"/>
              <a:t>Su traje y sus maneras estaban muy distantes de asemejarse a las maneras y al traje de nuestros elegantes de la capital. Todo en aquel joven revelaba al provinciano que viene por primera vez a Santiago. Sus pantalones negros, </a:t>
            </a:r>
            <a:r>
              <a:rPr lang="es-MX" dirty="0" err="1"/>
              <a:t>embotinados</a:t>
            </a:r>
            <a:r>
              <a:rPr lang="es-MX" dirty="0"/>
              <a:t> por medio de anchas trabillas de becerro, a la usanza de los años de 1842 y 43; su levita de mangas cortas y angostas; su chaleco de raso negro con largos picos abiertos, formando un ángulo agudo, cuya bisectriz era la línea que marca la tapa del pantalón; su sombrero de extraña forma y sus botines abrochados sobre los tobillos por medio de cordones negros componían un traje que recordaba antiguas modas, que sólo los provincianos hacen ver de tiempo en tiempo, por las calles de la capital.</a:t>
            </a:r>
          </a:p>
          <a:p>
            <a:pPr marL="0" indent="0">
              <a:buNone/>
            </a:pPr>
            <a:endParaRPr lang="es-MX" dirty="0"/>
          </a:p>
        </p:txBody>
      </p:sp>
      <p:sp>
        <p:nvSpPr>
          <p:cNvPr id="5" name="CuadroTexto 4"/>
          <p:cNvSpPr txBox="1"/>
          <p:nvPr/>
        </p:nvSpPr>
        <p:spPr>
          <a:xfrm>
            <a:off x="981844" y="404664"/>
            <a:ext cx="8856984" cy="480131"/>
          </a:xfrm>
          <a:prstGeom prst="rect">
            <a:avLst/>
          </a:prstGeom>
          <a:noFill/>
        </p:spPr>
        <p:txBody>
          <a:bodyPr wrap="square" rtlCol="0">
            <a:spAutoFit/>
          </a:bodyPr>
          <a:lstStyle/>
          <a:p>
            <a:pPr>
              <a:lnSpc>
                <a:spcPct val="90000"/>
              </a:lnSpc>
            </a:pPr>
            <a:r>
              <a:rPr lang="es-MX" sz="2800" b="1" dirty="0"/>
              <a:t>Llegada de Martín (héroe, libido, principio activo)</a:t>
            </a:r>
          </a:p>
        </p:txBody>
      </p:sp>
    </p:spTree>
    <p:extLst>
      <p:ext uri="{BB962C8B-B14F-4D97-AF65-F5344CB8AC3E}">
        <p14:creationId xmlns:p14="http://schemas.microsoft.com/office/powerpoint/2010/main" val="1716757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93812" y="1412776"/>
            <a:ext cx="10801200" cy="5616623"/>
          </a:xfrm>
        </p:spPr>
        <p:txBody>
          <a:bodyPr>
            <a:normAutofit/>
          </a:bodyPr>
          <a:lstStyle/>
          <a:p>
            <a:pPr marL="0" indent="0" algn="just">
              <a:buNone/>
            </a:pPr>
            <a:r>
              <a:rPr lang="es-MX" dirty="0"/>
              <a:t>Magnífico cuadro formaba aquel lujo a la belleza de Leonor, la hija predilecta de don Dámaso y de doña Engracia. Cualquiera que hubiese visto a aquella niña en una pobre habitación habría acusado de caprichosa a la suerte por no haber dado a tanta hermosura un marco correspondiente. Así es que al verla reclinada sobre un magnífico sofá forrado en brocatel celeste, al mirar reproducida su imagen en un lindo espejo al estilo de la Edad Media, y al observar su pie, de una pequeñez admirable, rozarse descuidado sobre una alfombra finísima, el mismo observador habría admirado la prodigalidad de la naturaleza en tan feliz acuerdo con los favores del destino. Leonor resplandecía rodeada de ese lujo, como un brillante entre el oro y pedrerías de un rico aderezo</a:t>
            </a:r>
          </a:p>
        </p:txBody>
      </p:sp>
      <p:sp>
        <p:nvSpPr>
          <p:cNvPr id="5" name="CuadroTexto 4"/>
          <p:cNvSpPr txBox="1"/>
          <p:nvPr/>
        </p:nvSpPr>
        <p:spPr>
          <a:xfrm>
            <a:off x="981844" y="404664"/>
            <a:ext cx="8856984" cy="480131"/>
          </a:xfrm>
          <a:prstGeom prst="rect">
            <a:avLst/>
          </a:prstGeom>
          <a:noFill/>
        </p:spPr>
        <p:txBody>
          <a:bodyPr wrap="square" rtlCol="0">
            <a:spAutoFit/>
          </a:bodyPr>
          <a:lstStyle/>
          <a:p>
            <a:pPr>
              <a:lnSpc>
                <a:spcPct val="90000"/>
              </a:lnSpc>
            </a:pPr>
            <a:r>
              <a:rPr lang="es-MX" sz="2800" b="1" dirty="0"/>
              <a:t>Leonor Encina (el ánima, objeto de deseo)</a:t>
            </a:r>
          </a:p>
        </p:txBody>
      </p:sp>
    </p:spTree>
    <p:extLst>
      <p:ext uri="{BB962C8B-B14F-4D97-AF65-F5344CB8AC3E}">
        <p14:creationId xmlns:p14="http://schemas.microsoft.com/office/powerpoint/2010/main" val="1732505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21804" y="404665"/>
            <a:ext cx="10801200" cy="6453336"/>
          </a:xfrm>
        </p:spPr>
        <p:txBody>
          <a:bodyPr>
            <a:normAutofit lnSpcReduction="10000"/>
          </a:bodyPr>
          <a:lstStyle/>
          <a:p>
            <a:pPr hangingPunct="0"/>
            <a:r>
              <a:rPr lang="es-MX" dirty="0"/>
              <a:t>Entre el joven que había llamado la atención de Martín y el que estaba a su lado había mediado la siguiente conversación:</a:t>
            </a:r>
          </a:p>
          <a:p>
            <a:r>
              <a:rPr lang="es-MX" dirty="0"/>
              <a:t>-¿Quién es ése? -preguntó Rafael, al ver la atención con que le observaba Rivas.</a:t>
            </a:r>
          </a:p>
          <a:p>
            <a:pPr hangingPunct="0"/>
            <a:r>
              <a:rPr lang="es-MX" dirty="0"/>
              <a:t>-Es un recién incorporado -contestó el compañero-. Por la traza parece provinciano y pobre. No conoce a nadie y sólo habla en clase cuando le preguntan algo. No parece nada tonto.</a:t>
            </a:r>
          </a:p>
          <a:p>
            <a:pPr hangingPunct="0"/>
            <a:r>
              <a:rPr lang="es-MX" dirty="0"/>
              <a:t>Rafael observó a Rivas durante algunos instantes y pareció tomar interés en la cuestión que éste debatía con su adversario.</a:t>
            </a:r>
          </a:p>
          <a:p>
            <a:pPr hangingPunct="0"/>
            <a:r>
              <a:rPr lang="es-MX" dirty="0"/>
              <a:t>Al salir de clase, el que había manifestado su despecho al verse vencido por Martín se le acercó con ademán arrogante:</a:t>
            </a:r>
          </a:p>
          <a:p>
            <a:pPr hangingPunct="0"/>
            <a:r>
              <a:rPr lang="es-MX" dirty="0"/>
              <a:t>-Bien está que usted corrija -le dijo, mirándolo con orgullo; pero no vuelva a emplear el tono que ha usado hoy.</a:t>
            </a:r>
          </a:p>
          <a:p>
            <a:r>
              <a:rPr lang="es-MX" dirty="0"/>
              <a:t>-No sufriré la arrogancia de nadie y responderé siempre en el tono que usen conmigo -dijo Martín-, y ya que usted se ha dirigido a mí - añadió-, le advertiré que aquí sólo admito lecciones de mi profesor, únicamente en lo que concierne al estudio</a:t>
            </a:r>
          </a:p>
        </p:txBody>
      </p:sp>
      <p:sp>
        <p:nvSpPr>
          <p:cNvPr id="5" name="CuadroTexto 4"/>
          <p:cNvSpPr txBox="1"/>
          <p:nvPr/>
        </p:nvSpPr>
        <p:spPr>
          <a:xfrm>
            <a:off x="981844" y="404664"/>
            <a:ext cx="8856984" cy="480131"/>
          </a:xfrm>
          <a:prstGeom prst="rect">
            <a:avLst/>
          </a:prstGeom>
          <a:noFill/>
        </p:spPr>
        <p:txBody>
          <a:bodyPr wrap="square" rtlCol="0">
            <a:spAutoFit/>
          </a:bodyPr>
          <a:lstStyle/>
          <a:p>
            <a:pPr>
              <a:lnSpc>
                <a:spcPct val="90000"/>
              </a:lnSpc>
            </a:pPr>
            <a:endParaRPr lang="es-MX" sz="2800" b="1" dirty="0"/>
          </a:p>
        </p:txBody>
      </p:sp>
    </p:spTree>
    <p:extLst>
      <p:ext uri="{BB962C8B-B14F-4D97-AF65-F5344CB8AC3E}">
        <p14:creationId xmlns:p14="http://schemas.microsoft.com/office/powerpoint/2010/main" val="160606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half" idx="2"/>
          </p:nvPr>
        </p:nvSpPr>
        <p:spPr/>
        <p:txBody>
          <a:bodyPr/>
          <a:lstStyle/>
          <a:p>
            <a:endParaRPr lang="es-MX"/>
          </a:p>
        </p:txBody>
      </p:sp>
      <p:pic>
        <p:nvPicPr>
          <p:cNvPr id="3074" name="Picture 2" descr="http://www.tuitearte.es/wp-content/uploads/2014/02/Ni%C3%B1o-espulg%C3%A1ndose-de-Murill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3503" y="558033"/>
            <a:ext cx="4177493" cy="5512568"/>
          </a:xfrm>
          <a:prstGeom prst="rect">
            <a:avLst/>
          </a:prstGeom>
          <a:noFill/>
          <a:extLst>
            <a:ext uri="{909E8E84-426E-40DD-AFC4-6F175D3DCCD1}">
              <a14:hiddenFill xmlns:a14="http://schemas.microsoft.com/office/drawing/2010/main">
                <a:solidFill>
                  <a:srgbClr val="FFFFFF"/>
                </a:solidFill>
              </a14:hiddenFill>
            </a:ext>
          </a:extLst>
        </p:spPr>
      </p:pic>
      <p:sp>
        <p:nvSpPr>
          <p:cNvPr id="6" name="Marcador de contenido 2"/>
          <p:cNvSpPr>
            <a:spLocks noGrp="1"/>
          </p:cNvSpPr>
          <p:nvPr>
            <p:ph idx="1"/>
          </p:nvPr>
        </p:nvSpPr>
        <p:spPr>
          <a:xfrm>
            <a:off x="837828" y="1556792"/>
            <a:ext cx="5688632" cy="6453336"/>
          </a:xfrm>
        </p:spPr>
        <p:txBody>
          <a:bodyPr>
            <a:normAutofit/>
          </a:bodyPr>
          <a:lstStyle/>
          <a:p>
            <a:pPr marL="0" indent="0" hangingPunct="0">
              <a:buNone/>
            </a:pPr>
            <a:r>
              <a:rPr lang="es-MX" dirty="0"/>
              <a:t>Dar una idea de aquella criada, tipo de la sirviente de casa pobre, con su traje sucio y raído y su fuerte olor a cocina, sería martirizar la atención del lector. Hay figuras que la pluma se resiste a pintar, prefiriendo dejar su producción al pincel de algún artista: allí está en prueba el "Niño Mendigo", de Murillo, cuya descripción no tendría nada de pintoresco ni agradable</a:t>
            </a:r>
          </a:p>
        </p:txBody>
      </p:sp>
      <p:sp>
        <p:nvSpPr>
          <p:cNvPr id="2" name="CuadroTexto 1"/>
          <p:cNvSpPr txBox="1"/>
          <p:nvPr/>
        </p:nvSpPr>
        <p:spPr>
          <a:xfrm>
            <a:off x="837828" y="476672"/>
            <a:ext cx="5904656" cy="424732"/>
          </a:xfrm>
          <a:prstGeom prst="rect">
            <a:avLst/>
          </a:prstGeom>
          <a:noFill/>
        </p:spPr>
        <p:txBody>
          <a:bodyPr wrap="square" rtlCol="0">
            <a:spAutoFit/>
          </a:bodyPr>
          <a:lstStyle/>
          <a:p>
            <a:pPr>
              <a:lnSpc>
                <a:spcPct val="90000"/>
              </a:lnSpc>
            </a:pPr>
            <a:r>
              <a:rPr lang="es-MX" sz="2400" b="1" dirty="0"/>
              <a:t>La criada de los “</a:t>
            </a:r>
            <a:r>
              <a:rPr lang="es-MX" sz="2400" b="1" dirty="0" err="1"/>
              <a:t>mediopelo</a:t>
            </a:r>
            <a:r>
              <a:rPr lang="es-MX" sz="2400" b="1" dirty="0"/>
              <a:t>”</a:t>
            </a:r>
          </a:p>
        </p:txBody>
      </p:sp>
    </p:spTree>
    <p:extLst>
      <p:ext uri="{BB962C8B-B14F-4D97-AF65-F5344CB8AC3E}">
        <p14:creationId xmlns:p14="http://schemas.microsoft.com/office/powerpoint/2010/main" val="1425594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7828" y="1700808"/>
            <a:ext cx="10513168" cy="5449913"/>
          </a:xfrm>
        </p:spPr>
        <p:txBody>
          <a:bodyPr>
            <a:normAutofit/>
          </a:bodyPr>
          <a:lstStyle/>
          <a:p>
            <a:pPr marL="0" indent="0" algn="just">
              <a:buNone/>
            </a:pPr>
            <a:r>
              <a:rPr lang="es-MX" dirty="0"/>
              <a:t>Dijimos que éstos eran tres con el dueño de la casa. Los otros dos eran un amigo de don Dámaso, llamado don Simón Arenal, y el padre de Matilde, don Fidel Elías. Estos últimos eran el tipo del hombre parásito en política, que vive siempre al arrimo de la autoridad y no profesa más credo político que su conveniencia particular y una ciega adhesión a la gran palabra </a:t>
            </a:r>
            <a:r>
              <a:rPr lang="es-MX" i="1" dirty="0"/>
              <a:t>Orden, </a:t>
            </a:r>
            <a:r>
              <a:rPr lang="es-MX" dirty="0"/>
              <a:t>realizada en sus más restrictivas consecuencias. La arena política de nuestro país está empedrada con esta clase de personajes, como pretenden algunos que lo está el infierno, con buenas intenciones, sin que intentemos por esto establecer un símil entre nuestra política y el infierno, por más que les encontremos muchos puntos de semejanza.</a:t>
            </a:r>
          </a:p>
        </p:txBody>
      </p:sp>
      <p:sp>
        <p:nvSpPr>
          <p:cNvPr id="5" name="CuadroTexto 4"/>
          <p:cNvSpPr txBox="1"/>
          <p:nvPr/>
        </p:nvSpPr>
        <p:spPr>
          <a:xfrm>
            <a:off x="981844" y="476672"/>
            <a:ext cx="10009112" cy="590931"/>
          </a:xfrm>
          <a:prstGeom prst="rect">
            <a:avLst/>
          </a:prstGeom>
          <a:noFill/>
        </p:spPr>
        <p:txBody>
          <a:bodyPr wrap="square" rtlCol="0">
            <a:spAutoFit/>
          </a:bodyPr>
          <a:lstStyle/>
          <a:p>
            <a:pPr>
              <a:lnSpc>
                <a:spcPct val="90000"/>
              </a:lnSpc>
            </a:pPr>
            <a:r>
              <a:rPr lang="es-MX" sz="3600" dirty="0"/>
              <a:t>El “Orden” y el infierno de la política</a:t>
            </a:r>
          </a:p>
        </p:txBody>
      </p:sp>
    </p:spTree>
    <p:extLst>
      <p:ext uri="{BB962C8B-B14F-4D97-AF65-F5344CB8AC3E}">
        <p14:creationId xmlns:p14="http://schemas.microsoft.com/office/powerpoint/2010/main" val="3335882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half" idx="2"/>
          </p:nvPr>
        </p:nvSpPr>
        <p:spPr/>
        <p:txBody>
          <a:bodyPr/>
          <a:lstStyle/>
          <a:p>
            <a:endParaRPr lang="es-MX"/>
          </a:p>
        </p:txBody>
      </p:sp>
      <p:sp>
        <p:nvSpPr>
          <p:cNvPr id="6" name="Marcador de contenido 2"/>
          <p:cNvSpPr>
            <a:spLocks noGrp="1"/>
          </p:cNvSpPr>
          <p:nvPr>
            <p:ph idx="1"/>
          </p:nvPr>
        </p:nvSpPr>
        <p:spPr>
          <a:xfrm>
            <a:off x="837828" y="1124744"/>
            <a:ext cx="5688632" cy="6453336"/>
          </a:xfrm>
        </p:spPr>
        <p:txBody>
          <a:bodyPr>
            <a:normAutofit/>
          </a:bodyPr>
          <a:lstStyle/>
          <a:p>
            <a:r>
              <a:rPr lang="es-MX" dirty="0"/>
              <a:t>-¿Con qué fuerzas cuentan ustedes? -preguntó Rivas.</a:t>
            </a:r>
          </a:p>
          <a:p>
            <a:pPr hangingPunct="0"/>
            <a:r>
              <a:rPr lang="es-MX" dirty="0"/>
              <a:t>-Lo más seguro es el batallón Valdivia; a este cuerpo añaden parte del Chacabuco y tal vez una fuerza de Artillería. Para mí, lo único que hay de positivo es el Valdivia, con el cual, bien dirigido, y con la gente del pueblo que nosotros armaremos, podemos apoderarnos de todos los cuarteles, principiando por el de la Artillería, de donde podemos sacar los pertrechos de guerra que nos falten; Bilbao y muchos otros que tú conoces tomarán parte en la jornada y les he prometido que serías de los nuestros.</a:t>
            </a:r>
          </a:p>
        </p:txBody>
      </p:sp>
      <p:sp>
        <p:nvSpPr>
          <p:cNvPr id="2" name="CuadroTexto 1"/>
          <p:cNvSpPr txBox="1"/>
          <p:nvPr/>
        </p:nvSpPr>
        <p:spPr>
          <a:xfrm>
            <a:off x="837828" y="458513"/>
            <a:ext cx="10380502" cy="424732"/>
          </a:xfrm>
          <a:prstGeom prst="rect">
            <a:avLst/>
          </a:prstGeom>
          <a:noFill/>
        </p:spPr>
        <p:txBody>
          <a:bodyPr wrap="square" rtlCol="0">
            <a:spAutoFit/>
          </a:bodyPr>
          <a:lstStyle/>
          <a:p>
            <a:pPr>
              <a:lnSpc>
                <a:spcPct val="90000"/>
              </a:lnSpc>
            </a:pPr>
            <a:r>
              <a:rPr lang="es-MX" sz="2400" b="1" dirty="0"/>
              <a:t>JORNADA DEL 20 DE ABRIL DE 1851 (“El 48 chileno”)</a:t>
            </a:r>
          </a:p>
        </p:txBody>
      </p:sp>
      <p:pic>
        <p:nvPicPr>
          <p:cNvPr id="2050" name="Picture 2" descr="http://www.franciscobilbao.cl/1909/articles-81869_recurso_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4572" y="1105322"/>
            <a:ext cx="3683758" cy="41552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1748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xEl>
                                              <p:pRg st="0" end="0"/>
                                            </p:txEl>
                                          </p:spTgt>
                                        </p:tgtEl>
                                      </p:cBhvr>
                                    </p:animEffect>
                                    <p:set>
                                      <p:cBhvr>
                                        <p:cTn id="7" dur="1" fill="hold">
                                          <p:stCondLst>
                                            <p:cond delay="499"/>
                                          </p:stCondLst>
                                        </p:cTn>
                                        <p:tgtEl>
                                          <p:spTgt spid="6">
                                            <p:txEl>
                                              <p:pRg st="0" end="0"/>
                                            </p:txEl>
                                          </p:spTgt>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6">
                                            <p:txEl>
                                              <p:pRg st="1" end="1"/>
                                            </p:txEl>
                                          </p:spTgt>
                                        </p:tgtEl>
                                      </p:cBhvr>
                                    </p:animEffect>
                                    <p:set>
                                      <p:cBhvr>
                                        <p:cTn id="10" dur="1" fill="hold">
                                          <p:stCondLst>
                                            <p:cond delay="499"/>
                                          </p:stCondLst>
                                        </p:cTn>
                                        <p:tgtEl>
                                          <p:spTgt spid="6">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218883" y="431800"/>
            <a:ext cx="9751060" cy="1168400"/>
          </a:xfrm>
          <a:prstGeom prst="rect">
            <a:avLst/>
          </a:prstGeom>
        </p:spPr>
        <p:txBody>
          <a:bodyPr vert="horz" lIns="91440" tIns="45720" rIns="91440" bIns="45720" rtlCol="0" anchor="b">
            <a:normAutofit/>
          </a:bodyPr>
          <a:lstStyle/>
          <a:p>
            <a:pPr>
              <a:spcBef>
                <a:spcPct val="0"/>
              </a:spcBef>
              <a:spcAft>
                <a:spcPts val="600"/>
              </a:spcAft>
            </a:pPr>
            <a:r>
              <a:rPr lang="en-US" sz="3200" b="1">
                <a:latin typeface="+mj-lt"/>
                <a:ea typeface="+mj-ea"/>
                <a:cs typeface="+mj-cs"/>
              </a:rPr>
              <a:t>JORNADA DEL 20 DE ABRIL DE 1851 (“El 48 chileno”)</a:t>
            </a:r>
          </a:p>
        </p:txBody>
      </p:sp>
      <p:pic>
        <p:nvPicPr>
          <p:cNvPr id="2050" name="Picture 2" descr="http://www.franciscobilbao.cl/1909/articles-81869_recurso_10.jpg"/>
          <p:cNvPicPr>
            <a:picLocks noChangeAspect="1" noChangeArrowheads="1"/>
          </p:cNvPicPr>
          <p:nvPr/>
        </p:nvPicPr>
        <p:blipFill>
          <a:blip r:embed="rId2">
            <a:extLst>
              <a:ext uri="{28A0092B-C50C-407E-A947-70E740481C1C}">
                <a14:useLocalDpi xmlns:a14="http://schemas.microsoft.com/office/drawing/2010/main" val="0"/>
              </a:ext>
            </a:extLst>
          </a:blip>
          <a:srcRect t="6301" r="1" b="14458"/>
          <a:stretch/>
        </p:blipFill>
        <p:spPr bwMode="auto">
          <a:xfrm>
            <a:off x="1218883" y="1803400"/>
            <a:ext cx="4773956" cy="4267200"/>
          </a:xfrm>
          <a:prstGeom prst="rect">
            <a:avLst/>
          </a:prstGeom>
          <a:solidFill>
            <a:srgbClr val="FFFFFF"/>
          </a:solidFill>
        </p:spPr>
      </p:pic>
      <p:sp>
        <p:nvSpPr>
          <p:cNvPr id="5" name="Marcador de contenido 4">
            <a:extLst>
              <a:ext uri="{FF2B5EF4-FFF2-40B4-BE49-F238E27FC236}">
                <a16:creationId xmlns:a16="http://schemas.microsoft.com/office/drawing/2014/main" id="{D053411E-D3B0-3FA0-46A4-5E1B50146F80}"/>
              </a:ext>
            </a:extLst>
          </p:cNvPr>
          <p:cNvSpPr txBox="1">
            <a:spLocks noGrp="1"/>
          </p:cNvSpPr>
          <p:nvPr>
            <p:ph sz="half" idx="2"/>
          </p:nvPr>
        </p:nvSpPr>
        <p:spPr>
          <a:xfrm>
            <a:off x="6195986" y="1803400"/>
            <a:ext cx="4773956" cy="4267200"/>
          </a:xfrm>
        </p:spPr>
        <p:txBody>
          <a:bodyPr vert="horz" lIns="91440" tIns="45720" rIns="91440" bIns="45720" rtlCol="0">
            <a:normAutofit/>
          </a:bodyPr>
          <a:lstStyle/>
          <a:p>
            <a:r>
              <a:rPr lang="es-ES"/>
              <a:t>“Entré al mundo tenebroso de la revolución, penetré en el bosque social donde los Druidas de Chile celebran sus misterios; y el bosque, los Druidas y el altar se estremecieron al soplo de la palabra juvenil” </a:t>
            </a:r>
          </a:p>
          <a:p>
            <a:endParaRPr lang="es-ES"/>
          </a:p>
          <a:p>
            <a:r>
              <a:rPr lang="es-ES"/>
              <a:t>Francisco Bilbao</a:t>
            </a:r>
            <a:endParaRPr lang="es-MX"/>
          </a:p>
        </p:txBody>
      </p:sp>
    </p:spTree>
    <p:extLst>
      <p:ext uri="{BB962C8B-B14F-4D97-AF65-F5344CB8AC3E}">
        <p14:creationId xmlns:p14="http://schemas.microsoft.com/office/powerpoint/2010/main" val="44128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lstStyle/>
          <a:p>
            <a:endParaRPr lang="es-MX"/>
          </a:p>
        </p:txBody>
      </p:sp>
      <p:sp>
        <p:nvSpPr>
          <p:cNvPr id="4" name="Marcador de texto 3"/>
          <p:cNvSpPr>
            <a:spLocks noGrp="1"/>
          </p:cNvSpPr>
          <p:nvPr>
            <p:ph type="body" sz="half" idx="2"/>
          </p:nvPr>
        </p:nvSpPr>
        <p:spPr/>
        <p:txBody>
          <a:bodyPr/>
          <a:lstStyle/>
          <a:p>
            <a:endParaRPr lang="es-MX"/>
          </a:p>
        </p:txBody>
      </p:sp>
      <p:pic>
        <p:nvPicPr>
          <p:cNvPr id="1026" name="Picture 2" descr="Lamartine in front of the Hotel de Ville (i.e. City Hall), Paris, refusing the red fla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9175" y="548680"/>
            <a:ext cx="9860768" cy="5784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7604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026"/>
                                        </p:tgtEl>
                                      </p:cBhvr>
                                    </p:animEffect>
                                    <p:set>
                                      <p:cBhvr>
                                        <p:cTn id="7" dur="1" fill="hold">
                                          <p:stCondLst>
                                            <p:cond delay="499"/>
                                          </p:stCondLst>
                                        </p:cTn>
                                        <p:tgtEl>
                                          <p:spTgt spid="10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half" idx="2"/>
          </p:nvPr>
        </p:nvSpPr>
        <p:spPr/>
        <p:txBody>
          <a:bodyPr/>
          <a:lstStyle/>
          <a:p>
            <a:endParaRPr lang="es-MX"/>
          </a:p>
        </p:txBody>
      </p:sp>
      <p:sp>
        <p:nvSpPr>
          <p:cNvPr id="6" name="Marcador de contenido 2"/>
          <p:cNvSpPr>
            <a:spLocks noGrp="1"/>
          </p:cNvSpPr>
          <p:nvPr>
            <p:ph idx="1"/>
          </p:nvPr>
        </p:nvSpPr>
        <p:spPr>
          <a:xfrm>
            <a:off x="837827" y="980728"/>
            <a:ext cx="10132115" cy="6453336"/>
          </a:xfrm>
        </p:spPr>
        <p:txBody>
          <a:bodyPr>
            <a:normAutofit/>
          </a:bodyPr>
          <a:lstStyle/>
          <a:p>
            <a:pPr marL="0" indent="0" algn="just">
              <a:buNone/>
            </a:pPr>
            <a:r>
              <a:rPr lang="es-MX" sz="2800" dirty="0"/>
              <a:t>El fuego de su convicción [de San Luis] despertó pronto en el alma de Rivas el germen de las nobles dotes que constituían su organización moral.</a:t>
            </a:r>
          </a:p>
          <a:p>
            <a:pPr marL="0" indent="0" algn="just">
              <a:buNone/>
            </a:pPr>
            <a:r>
              <a:rPr lang="es-MX" sz="2800" dirty="0"/>
              <a:t>— Tiene razón — dijo a San Luis — ; en vez de llorar desengaños como mujeres, podemos consagrarnos a una causa digna de hombres</a:t>
            </a:r>
          </a:p>
          <a:p>
            <a:pPr marL="0" indent="0" algn="ctr">
              <a:buNone/>
            </a:pPr>
            <a:r>
              <a:rPr lang="es-MX" sz="2800" dirty="0"/>
              <a:t>[…]</a:t>
            </a:r>
          </a:p>
          <a:p>
            <a:pPr marL="0" indent="0" algn="just">
              <a:buNone/>
            </a:pPr>
            <a:r>
              <a:rPr lang="es-MX" sz="2800" dirty="0"/>
              <a:t>Martín había abrazado con calor la causa del pueblo, y conseguido con esto desterrar de su pecho la honda melancolía que durante los dos últimos meses le agobiaba. </a:t>
            </a:r>
            <a:r>
              <a:rPr lang="es-MX" sz="2800" b="1" dirty="0"/>
              <a:t>Poniendo empeño en acallar la voz de su amor en el ruido de las pasiones políticas</a:t>
            </a:r>
          </a:p>
        </p:txBody>
      </p:sp>
      <p:sp>
        <p:nvSpPr>
          <p:cNvPr id="2" name="CuadroTexto 1"/>
          <p:cNvSpPr txBox="1"/>
          <p:nvPr/>
        </p:nvSpPr>
        <p:spPr>
          <a:xfrm>
            <a:off x="1053852" y="345667"/>
            <a:ext cx="6314662" cy="424732"/>
          </a:xfrm>
          <a:prstGeom prst="rect">
            <a:avLst/>
          </a:prstGeom>
          <a:noFill/>
        </p:spPr>
        <p:txBody>
          <a:bodyPr wrap="square" rtlCol="0">
            <a:spAutoFit/>
          </a:bodyPr>
          <a:lstStyle/>
          <a:p>
            <a:pPr>
              <a:lnSpc>
                <a:spcPct val="90000"/>
              </a:lnSpc>
            </a:pPr>
            <a:r>
              <a:rPr lang="es-MX" sz="2400" b="1" dirty="0"/>
              <a:t>LA POLÍTICA, La “otra querida”</a:t>
            </a:r>
          </a:p>
        </p:txBody>
      </p:sp>
    </p:spTree>
    <p:extLst>
      <p:ext uri="{BB962C8B-B14F-4D97-AF65-F5344CB8AC3E}">
        <p14:creationId xmlns:p14="http://schemas.microsoft.com/office/powerpoint/2010/main" val="3556839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500"/>
                                        <p:tgtEl>
                                          <p:spTgt spid="6">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fade">
                                      <p:cBhvr>
                                        <p:cTn id="18"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93812" y="1658682"/>
            <a:ext cx="6120680" cy="6453336"/>
          </a:xfrm>
        </p:spPr>
        <p:txBody>
          <a:bodyPr>
            <a:normAutofit/>
          </a:bodyPr>
          <a:lstStyle/>
          <a:p>
            <a:pPr marL="0" indent="0" hangingPunct="0">
              <a:buNone/>
            </a:pPr>
            <a:r>
              <a:rPr lang="es-MX" dirty="0"/>
              <a:t>El jefe revolucionario dio entonces la orden de atacar el cuartel, y la tropa se puso en movimiento, dando principio al ataque en medio del clamoreo del pueblo, cuya mayor parte observaba impasible aquella escena, absteniéndose de tomar parte en ella, acaso por falta de armas y jefes, sin los cuales nuestras masas casi nunca se deciden por la iniciativa, por esperar la voz de los caballeros, que, a pesar de las propagandas igualitarias, miran siempre como a sus naturales superiores.</a:t>
            </a:r>
          </a:p>
          <a:p>
            <a:pPr marL="0" indent="0" algn="r" hangingPunct="0">
              <a:buNone/>
            </a:pPr>
            <a:r>
              <a:rPr lang="es-MX" dirty="0"/>
              <a:t>Martín Rivas, Alberto </a:t>
            </a:r>
            <a:r>
              <a:rPr lang="es-MX" dirty="0" err="1"/>
              <a:t>Blest</a:t>
            </a:r>
            <a:r>
              <a:rPr lang="es-MX" dirty="0"/>
              <a:t>-Gana</a:t>
            </a:r>
          </a:p>
        </p:txBody>
      </p:sp>
      <p:sp>
        <p:nvSpPr>
          <p:cNvPr id="5" name="CuadroTexto 4"/>
          <p:cNvSpPr txBox="1"/>
          <p:nvPr/>
        </p:nvSpPr>
        <p:spPr>
          <a:xfrm>
            <a:off x="1125860" y="1412776"/>
            <a:ext cx="8856984" cy="480131"/>
          </a:xfrm>
          <a:prstGeom prst="rect">
            <a:avLst/>
          </a:prstGeom>
          <a:noFill/>
        </p:spPr>
        <p:txBody>
          <a:bodyPr wrap="square" rtlCol="0">
            <a:spAutoFit/>
          </a:bodyPr>
          <a:lstStyle/>
          <a:p>
            <a:pPr>
              <a:lnSpc>
                <a:spcPct val="90000"/>
              </a:lnSpc>
            </a:pPr>
            <a:endParaRPr lang="es-MX" sz="2800" b="1" dirty="0"/>
          </a:p>
        </p:txBody>
      </p:sp>
      <p:pic>
        <p:nvPicPr>
          <p:cNvPr id="5122" name="Picture 2" descr="Un roto, siglo XIX"/>
          <p:cNvPicPr>
            <a:picLocks noChangeAspect="1" noChangeArrowheads="1"/>
          </p:cNvPicPr>
          <p:nvPr/>
        </p:nvPicPr>
        <p:blipFill rotWithShape="1">
          <a:blip r:embed="rId2">
            <a:extLst>
              <a:ext uri="{28A0092B-C50C-407E-A947-70E740481C1C}">
                <a14:useLocalDpi xmlns:a14="http://schemas.microsoft.com/office/drawing/2010/main" val="0"/>
              </a:ext>
            </a:extLst>
          </a:blip>
          <a:srcRect b="6551"/>
          <a:stretch/>
        </p:blipFill>
        <p:spPr bwMode="auto">
          <a:xfrm>
            <a:off x="7158408" y="482091"/>
            <a:ext cx="4230384" cy="5832647"/>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1125860" y="482091"/>
            <a:ext cx="6336704" cy="590931"/>
          </a:xfrm>
          <a:prstGeom prst="rect">
            <a:avLst/>
          </a:prstGeom>
          <a:noFill/>
        </p:spPr>
        <p:txBody>
          <a:bodyPr wrap="square" rtlCol="0">
            <a:spAutoFit/>
          </a:bodyPr>
          <a:lstStyle/>
          <a:p>
            <a:pPr>
              <a:lnSpc>
                <a:spcPct val="90000"/>
              </a:lnSpc>
            </a:pPr>
            <a:r>
              <a:rPr lang="es-MX" sz="3600" b="1" dirty="0"/>
              <a:t>¿Dónde está el pueblo?</a:t>
            </a:r>
          </a:p>
        </p:txBody>
      </p:sp>
    </p:spTree>
    <p:extLst>
      <p:ext uri="{BB962C8B-B14F-4D97-AF65-F5344CB8AC3E}">
        <p14:creationId xmlns:p14="http://schemas.microsoft.com/office/powerpoint/2010/main" val="149657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65820" y="482091"/>
            <a:ext cx="6392588" cy="6453336"/>
          </a:xfrm>
        </p:spPr>
        <p:txBody>
          <a:bodyPr>
            <a:normAutofit/>
          </a:bodyPr>
          <a:lstStyle/>
          <a:p>
            <a:pPr marL="0" indent="0" latinLnBrk="1">
              <a:buNone/>
            </a:pPr>
            <a:r>
              <a:rPr lang="es-MX" dirty="0"/>
              <a:t>En distintos puntos, se alzaban oradores que      arengaban a esa muchedumbre socarrona… </a:t>
            </a:r>
          </a:p>
          <a:p>
            <a:pPr marL="0" indent="0" latinLnBrk="1">
              <a:buNone/>
            </a:pPr>
            <a:r>
              <a:rPr lang="es-MX" dirty="0"/>
              <a:t>Recuerdo, como si lo estuviera viendo, a un        joven que llegó armado con una escopeta, —    una figura de las barricadas de Lamartine. </a:t>
            </a:r>
          </a:p>
          <a:p>
            <a:pPr marL="0" indent="0" latinLnBrk="1">
              <a:buNone/>
            </a:pPr>
            <a:r>
              <a:rPr lang="es-MX" dirty="0"/>
              <a:t>A su vez tomó la palabra, diciendo que iba a     derramar su sangre por la libertad i los santos   derechos del pueblo oprimido.</a:t>
            </a:r>
          </a:p>
          <a:p>
            <a:pPr marL="0" indent="0" latinLnBrk="1">
              <a:buNone/>
            </a:pPr>
            <a:r>
              <a:rPr lang="es-MX" dirty="0"/>
              <a:t>— ¡De vosotros! — concluyó el joven,                                          </a:t>
            </a:r>
            <a:r>
              <a:rPr lang="es-MX" dirty="0" err="1"/>
              <a:t>estendiendo</a:t>
            </a:r>
            <a:r>
              <a:rPr lang="es-MX" dirty="0"/>
              <a:t> los brazos hacia la turba. </a:t>
            </a:r>
          </a:p>
          <a:p>
            <a:pPr marL="0" indent="0" latinLnBrk="1">
              <a:buNone/>
            </a:pPr>
            <a:r>
              <a:rPr lang="es-MX" dirty="0"/>
              <a:t>— ¿Qué negocio irá a hacer este futre? — gritó       un roto, — i esta pedrada anónima mató al                                   orador. </a:t>
            </a:r>
          </a:p>
          <a:p>
            <a:pPr marL="0" indent="0" algn="r" latinLnBrk="1">
              <a:buNone/>
            </a:pPr>
            <a:r>
              <a:rPr lang="es-MX" sz="2000" dirty="0"/>
              <a:t>Daniel Riquelme, La revolución del 20 de abril de 1851                              (1893)</a:t>
            </a:r>
          </a:p>
          <a:p>
            <a:pPr marL="0" indent="0" latinLnBrk="1">
              <a:buNone/>
            </a:pPr>
            <a:endParaRPr lang="es-MX" dirty="0"/>
          </a:p>
          <a:p>
            <a:pPr marL="0" indent="0" hangingPunct="0">
              <a:buNone/>
            </a:pPr>
            <a:endParaRPr lang="es-MX" dirty="0"/>
          </a:p>
        </p:txBody>
      </p:sp>
      <p:sp>
        <p:nvSpPr>
          <p:cNvPr id="5" name="CuadroTexto 4"/>
          <p:cNvSpPr txBox="1"/>
          <p:nvPr/>
        </p:nvSpPr>
        <p:spPr>
          <a:xfrm>
            <a:off x="1125860" y="1412776"/>
            <a:ext cx="8856984" cy="480131"/>
          </a:xfrm>
          <a:prstGeom prst="rect">
            <a:avLst/>
          </a:prstGeom>
          <a:noFill/>
        </p:spPr>
        <p:txBody>
          <a:bodyPr wrap="square" rtlCol="0">
            <a:spAutoFit/>
          </a:bodyPr>
          <a:lstStyle/>
          <a:p>
            <a:pPr>
              <a:lnSpc>
                <a:spcPct val="90000"/>
              </a:lnSpc>
            </a:pPr>
            <a:endParaRPr lang="es-MX" sz="2800" b="1" dirty="0"/>
          </a:p>
        </p:txBody>
      </p:sp>
      <p:pic>
        <p:nvPicPr>
          <p:cNvPr id="6149" name="Picture 5" descr="http://www.profesorenlinea.cl/imagenUniversalH/RevolFrancesa/image003.jpg"/>
          <p:cNvPicPr>
            <a:picLocks noChangeAspect="1" noChangeArrowheads="1"/>
          </p:cNvPicPr>
          <p:nvPr/>
        </p:nvPicPr>
        <p:blipFill rotWithShape="1">
          <a:blip r:embed="rId2">
            <a:extLst>
              <a:ext uri="{28A0092B-C50C-407E-A947-70E740481C1C}">
                <a14:useLocalDpi xmlns:a14="http://schemas.microsoft.com/office/drawing/2010/main" val="0"/>
              </a:ext>
            </a:extLst>
          </a:blip>
          <a:srcRect l="11013" t="1469" r="14182" b="-1469"/>
          <a:stretch/>
        </p:blipFill>
        <p:spPr bwMode="auto">
          <a:xfrm>
            <a:off x="7030516" y="836712"/>
            <a:ext cx="4644792" cy="490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8439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895C8C-E70A-7A5D-991F-6F0C54D00F02}"/>
              </a:ext>
            </a:extLst>
          </p:cNvPr>
          <p:cNvSpPr>
            <a:spLocks noGrp="1"/>
          </p:cNvSpPr>
          <p:nvPr>
            <p:ph type="title"/>
          </p:nvPr>
        </p:nvSpPr>
        <p:spPr>
          <a:xfrm>
            <a:off x="1218883" y="431800"/>
            <a:ext cx="9751060" cy="1168400"/>
          </a:xfrm>
        </p:spPr>
        <p:txBody>
          <a:bodyPr vert="horz" lIns="91416" tIns="45708" rIns="91416" bIns="45708" rtlCol="0" anchor="b">
            <a:normAutofit/>
          </a:bodyPr>
          <a:lstStyle/>
          <a:p>
            <a:r>
              <a:rPr lang="en-US" dirty="0"/>
              <a:t>Los </a:t>
            </a:r>
            <a:r>
              <a:rPr lang="en-US" dirty="0" err="1"/>
              <a:t>Lisperguer</a:t>
            </a:r>
            <a:r>
              <a:rPr lang="en-US" dirty="0"/>
              <a:t> y la </a:t>
            </a:r>
            <a:r>
              <a:rPr lang="en-US" dirty="0" err="1"/>
              <a:t>Quintrala</a:t>
            </a:r>
            <a:r>
              <a:rPr lang="en-US" dirty="0"/>
              <a:t> de Benjamín Vicuña Mackenna: La </a:t>
            </a:r>
            <a:r>
              <a:rPr lang="en-US" dirty="0" err="1"/>
              <a:t>construcción</a:t>
            </a:r>
            <a:r>
              <a:rPr lang="en-US" dirty="0"/>
              <a:t> de la bruja </a:t>
            </a:r>
            <a:r>
              <a:rPr lang="en-US" dirty="0" err="1"/>
              <a:t>chilena</a:t>
            </a:r>
            <a:endParaRPr lang="en-US" dirty="0"/>
          </a:p>
        </p:txBody>
      </p:sp>
      <p:pic>
        <p:nvPicPr>
          <p:cNvPr id="12290" name="Picture 2" descr="Imagen">
            <a:extLst>
              <a:ext uri="{FF2B5EF4-FFF2-40B4-BE49-F238E27FC236}">
                <a16:creationId xmlns:a16="http://schemas.microsoft.com/office/drawing/2014/main" id="{B471BA43-6724-D48C-4C94-E3A67DF2BC6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22492" r="1" b="14993"/>
          <a:stretch/>
        </p:blipFill>
        <p:spPr bwMode="auto">
          <a:xfrm>
            <a:off x="1218883" y="1803400"/>
            <a:ext cx="9751060" cy="4267200"/>
          </a:xfrm>
          <a:prstGeom prst="rect">
            <a:avLst/>
          </a:prstGeom>
          <a:solidFill>
            <a:srgbClr val="FFFFFF"/>
          </a:solidFill>
        </p:spPr>
      </p:pic>
    </p:spTree>
    <p:extLst>
      <p:ext uri="{BB962C8B-B14F-4D97-AF65-F5344CB8AC3E}">
        <p14:creationId xmlns:p14="http://schemas.microsoft.com/office/powerpoint/2010/main" val="2215655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24" name="Title 1">
            <a:extLst>
              <a:ext uri="{FF2B5EF4-FFF2-40B4-BE49-F238E27FC236}">
                <a16:creationId xmlns:a16="http://schemas.microsoft.com/office/drawing/2014/main" id="{35706ED6-029F-4AAF-2358-8CCB87920A42}"/>
              </a:ext>
            </a:extLst>
          </p:cNvPr>
          <p:cNvSpPr>
            <a:spLocks noGrp="1"/>
          </p:cNvSpPr>
          <p:nvPr>
            <p:ph type="title"/>
          </p:nvPr>
        </p:nvSpPr>
        <p:spPr>
          <a:xfrm>
            <a:off x="1218883" y="431800"/>
            <a:ext cx="9751060" cy="1168400"/>
          </a:xfrm>
        </p:spPr>
        <p:txBody>
          <a:bodyPr/>
          <a:lstStyle/>
          <a:p>
            <a:r>
              <a:rPr lang="en-US" sz="3200" b="1" kern="1200" dirty="0" err="1">
                <a:solidFill>
                  <a:schemeClr val="tx1"/>
                </a:solidFill>
                <a:latin typeface="+mj-lt"/>
                <a:ea typeface="+mj-ea"/>
                <a:cs typeface="+mj-cs"/>
              </a:rPr>
              <a:t>Versiones</a:t>
            </a:r>
            <a:r>
              <a:rPr lang="en-US" sz="3200" b="1" kern="1200" dirty="0">
                <a:solidFill>
                  <a:schemeClr val="tx1"/>
                </a:solidFill>
                <a:latin typeface="+mj-lt"/>
                <a:ea typeface="+mj-ea"/>
                <a:cs typeface="+mj-cs"/>
              </a:rPr>
              <a:t> de la </a:t>
            </a:r>
            <a:r>
              <a:rPr lang="en-US" sz="3200" b="1" kern="1200" dirty="0" err="1">
                <a:solidFill>
                  <a:schemeClr val="tx1"/>
                </a:solidFill>
                <a:latin typeface="+mj-lt"/>
                <a:ea typeface="+mj-ea"/>
                <a:cs typeface="+mj-cs"/>
              </a:rPr>
              <a:t>Quintrala</a:t>
            </a:r>
            <a:br>
              <a:rPr lang="en-US" sz="4800" b="1" dirty="0">
                <a:latin typeface="+mj-lt"/>
                <a:ea typeface="+mj-ea"/>
                <a:cs typeface="+mj-cs"/>
              </a:rPr>
            </a:br>
            <a:endParaRPr lang="en-US" dirty="0"/>
          </a:p>
        </p:txBody>
      </p:sp>
      <p:sp>
        <p:nvSpPr>
          <p:cNvPr id="13323" name="Text Placeholder 3">
            <a:extLst>
              <a:ext uri="{FF2B5EF4-FFF2-40B4-BE49-F238E27FC236}">
                <a16:creationId xmlns:a16="http://schemas.microsoft.com/office/drawing/2014/main" id="{6D5B6D11-D07E-4E34-0B9E-EB84B731301E}"/>
              </a:ext>
            </a:extLst>
          </p:cNvPr>
          <p:cNvSpPr>
            <a:spLocks noGrp="1"/>
          </p:cNvSpPr>
          <p:nvPr>
            <p:ph type="body" sz="half" idx="2"/>
          </p:nvPr>
        </p:nvSpPr>
        <p:spPr>
          <a:xfrm>
            <a:off x="8125883" y="1803400"/>
            <a:ext cx="2844060" cy="4267201"/>
          </a:xfrm>
        </p:spPr>
        <p:txBody>
          <a:bodyPr/>
          <a:lstStyle/>
          <a:p>
            <a:endParaRPr lang="en-US"/>
          </a:p>
        </p:txBody>
      </p:sp>
      <p:sp>
        <p:nvSpPr>
          <p:cNvPr id="4" name="TextBox 3">
            <a:extLst>
              <a:ext uri="{FF2B5EF4-FFF2-40B4-BE49-F238E27FC236}">
                <a16:creationId xmlns:a16="http://schemas.microsoft.com/office/drawing/2014/main" id="{AC7625BF-FF7F-D802-5FA3-4DB8A24414E2}"/>
              </a:ext>
            </a:extLst>
          </p:cNvPr>
          <p:cNvSpPr txBox="1"/>
          <p:nvPr/>
        </p:nvSpPr>
        <p:spPr>
          <a:xfrm>
            <a:off x="1218883" y="3868144"/>
            <a:ext cx="3130383" cy="1114017"/>
          </a:xfrm>
          <a:prstGeom prst="rect">
            <a:avLst/>
          </a:prstGeom>
        </p:spPr>
        <p:txBody>
          <a:bodyPr vert="horz" lIns="91416" tIns="45708" rIns="91416" bIns="45708" rtlCol="0" anchor="b">
            <a:normAutofit/>
          </a:bodyPr>
          <a:lstStyle/>
          <a:p>
            <a:pPr defTabSz="566928">
              <a:lnSpc>
                <a:spcPct val="90000"/>
              </a:lnSpc>
              <a:spcBef>
                <a:spcPct val="0"/>
              </a:spcBef>
              <a:spcAft>
                <a:spcPts val="372"/>
              </a:spcAft>
            </a:pPr>
            <a:endParaRPr lang="en-US" sz="4799" b="1" dirty="0">
              <a:latin typeface="+mj-lt"/>
              <a:ea typeface="+mj-ea"/>
              <a:cs typeface="+mj-cs"/>
            </a:endParaRPr>
          </a:p>
        </p:txBody>
      </p:sp>
      <p:pic>
        <p:nvPicPr>
          <p:cNvPr id="13316" name="Picture 4" descr="V-El espíritu de la Quintrala | JulioSuarezAnturi">
            <a:extLst>
              <a:ext uri="{FF2B5EF4-FFF2-40B4-BE49-F238E27FC236}">
                <a16:creationId xmlns:a16="http://schemas.microsoft.com/office/drawing/2014/main" id="{349BC53E-F2E0-7202-BFAE-CFD7E799FE9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97781" y="1196752"/>
            <a:ext cx="2360301" cy="2824829"/>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descr="La Quintrala» regresa a TVN a 30 años de su estreno | ADN Radio">
            <a:extLst>
              <a:ext uri="{FF2B5EF4-FFF2-40B4-BE49-F238E27FC236}">
                <a16:creationId xmlns:a16="http://schemas.microsoft.com/office/drawing/2014/main" id="{4289FCEC-A4A8-75B9-CCF3-D80370787DE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65820" y="4208382"/>
            <a:ext cx="2007126" cy="2217818"/>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La Quintrala">
            <a:extLst>
              <a:ext uri="{FF2B5EF4-FFF2-40B4-BE49-F238E27FC236}">
                <a16:creationId xmlns:a16="http://schemas.microsoft.com/office/drawing/2014/main" id="{7CF64030-5ED9-D17C-B3E9-5A627F1874F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731" r="16959"/>
          <a:stretch/>
        </p:blipFill>
        <p:spPr bwMode="auto">
          <a:xfrm>
            <a:off x="5750180" y="1596008"/>
            <a:ext cx="1834157" cy="2724943"/>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5CCE036F-909B-A032-12B2-D86A52724A1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8963" r="1" b="8964"/>
          <a:stretch/>
        </p:blipFill>
        <p:spPr bwMode="auto">
          <a:xfrm>
            <a:off x="7777792" y="894420"/>
            <a:ext cx="3829330" cy="506916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La Quintrala">
            <a:extLst>
              <a:ext uri="{FF2B5EF4-FFF2-40B4-BE49-F238E27FC236}">
                <a16:creationId xmlns:a16="http://schemas.microsoft.com/office/drawing/2014/main" id="{C260CF14-8847-F89C-C0F8-D32F0D91902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 b="6094"/>
          <a:stretch/>
        </p:blipFill>
        <p:spPr bwMode="auto">
          <a:xfrm>
            <a:off x="3321583" y="2609166"/>
            <a:ext cx="2190554" cy="2917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8572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A magnificent painting by John Singer Sergeant of Lady Macbeth, as played by Ellen Terry; she wears a resplendent green dress and is on the cusp of crowning herself.">
            <a:extLst>
              <a:ext uri="{FF2B5EF4-FFF2-40B4-BE49-F238E27FC236}">
                <a16:creationId xmlns:a16="http://schemas.microsoft.com/office/drawing/2014/main" id="{A8BC8686-F9D0-0E9F-E38D-EC5C3A1E3F8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17425"/>
          <a:stretch/>
        </p:blipFill>
        <p:spPr bwMode="auto">
          <a:xfrm>
            <a:off x="20" y="903"/>
            <a:ext cx="2969671" cy="338238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ve">
            <a:extLst>
              <a:ext uri="{FF2B5EF4-FFF2-40B4-BE49-F238E27FC236}">
                <a16:creationId xmlns:a16="http://schemas.microsoft.com/office/drawing/2014/main" id="{AE7612F2-DB51-F7E6-2438-138D4761AC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0760" r="-2" b="44250"/>
          <a:stretch/>
        </p:blipFill>
        <p:spPr bwMode="auto">
          <a:xfrm>
            <a:off x="3072156" y="903"/>
            <a:ext cx="2969691" cy="338238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00E3E5E1-D237-2104-DDB4-44D8207B4C5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3090" r="1" b="26572"/>
          <a:stretch/>
        </p:blipFill>
        <p:spPr bwMode="auto">
          <a:xfrm>
            <a:off x="6144308" y="903"/>
            <a:ext cx="2971026" cy="338238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undefined">
            <a:extLst>
              <a:ext uri="{FF2B5EF4-FFF2-40B4-BE49-F238E27FC236}">
                <a16:creationId xmlns:a16="http://schemas.microsoft.com/office/drawing/2014/main" id="{B9A34E03-8C45-7937-7AAF-7736FCCD94A5}"/>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1" b="1809"/>
          <a:stretch/>
        </p:blipFill>
        <p:spPr bwMode="auto">
          <a:xfrm>
            <a:off x="9217798" y="903"/>
            <a:ext cx="2971026" cy="338238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26EB3745-2F6F-A63E-F1AF-B29980AACE5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4698" b="42762"/>
          <a:stretch/>
        </p:blipFill>
        <p:spPr bwMode="auto">
          <a:xfrm>
            <a:off x="-1018" y="3474708"/>
            <a:ext cx="6042864" cy="3382399"/>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9CF089FF-1784-6B33-1840-916C9A0084AF}"/>
              </a:ext>
            </a:extLst>
          </p:cNvPr>
          <p:cNvSpPr>
            <a:spLocks noGrp="1"/>
          </p:cNvSpPr>
          <p:nvPr>
            <p:ph type="title"/>
          </p:nvPr>
        </p:nvSpPr>
        <p:spPr>
          <a:xfrm>
            <a:off x="6489962" y="3799176"/>
            <a:ext cx="5192395" cy="636958"/>
          </a:xfrm>
        </p:spPr>
        <p:txBody>
          <a:bodyPr>
            <a:normAutofit/>
          </a:bodyPr>
          <a:lstStyle/>
          <a:p>
            <a:endParaRPr lang="es-CL" sz="3199">
              <a:solidFill>
                <a:srgbClr val="FFFFFF"/>
              </a:solidFill>
            </a:endParaRPr>
          </a:p>
        </p:txBody>
      </p:sp>
      <p:sp>
        <p:nvSpPr>
          <p:cNvPr id="3" name="Marcador de contenido 2">
            <a:extLst>
              <a:ext uri="{FF2B5EF4-FFF2-40B4-BE49-F238E27FC236}">
                <a16:creationId xmlns:a16="http://schemas.microsoft.com/office/drawing/2014/main" id="{ED6F19B6-C025-FB0A-FAB8-5BB7C737E5D6}"/>
              </a:ext>
            </a:extLst>
          </p:cNvPr>
          <p:cNvSpPr>
            <a:spLocks noGrp="1"/>
          </p:cNvSpPr>
          <p:nvPr>
            <p:ph idx="1"/>
          </p:nvPr>
        </p:nvSpPr>
        <p:spPr>
          <a:xfrm>
            <a:off x="6477960" y="4510303"/>
            <a:ext cx="5365212" cy="1758274"/>
          </a:xfrm>
        </p:spPr>
        <p:txBody>
          <a:bodyPr>
            <a:normAutofit/>
          </a:bodyPr>
          <a:lstStyle/>
          <a:p>
            <a:endParaRPr lang="es-CL" sz="1799">
              <a:solidFill>
                <a:srgbClr val="FFFFFF"/>
              </a:solidFill>
            </a:endParaRPr>
          </a:p>
        </p:txBody>
      </p:sp>
      <p:pic>
        <p:nvPicPr>
          <p:cNvPr id="1030" name="Picture 6" descr="Queen Mary I">
            <a:extLst>
              <a:ext uri="{FF2B5EF4-FFF2-40B4-BE49-F238E27FC236}">
                <a16:creationId xmlns:a16="http://schemas.microsoft.com/office/drawing/2014/main" id="{87B0599E-C4E9-63F3-0711-664AB1F8881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62704" y="3502548"/>
            <a:ext cx="6023452" cy="338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8933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49330749 luis-ruiz-tagle-paginas-brillantes-de-la-historia-08-la-quintrala">
            <a:extLst>
              <a:ext uri="{FF2B5EF4-FFF2-40B4-BE49-F238E27FC236}">
                <a16:creationId xmlns:a16="http://schemas.microsoft.com/office/drawing/2014/main" id="{07A9622E-B66D-58DC-31A7-0346D08A00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220"/>
          <a:stretch/>
        </p:blipFill>
        <p:spPr bwMode="auto">
          <a:xfrm>
            <a:off x="7362160" y="876"/>
            <a:ext cx="4826665" cy="6856213"/>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a:noFill/>
          <a:extLst>
            <a:ext uri="{909E8E84-426E-40DD-AFC4-6F175D3DCCD1}">
              <a14:hiddenFill xmlns:a14="http://schemas.microsoft.com/office/drawing/2010/main">
                <a:solidFill>
                  <a:srgbClr val="FFFFFF"/>
                </a:solidFill>
              </a14:hiddenFill>
            </a:ext>
          </a:extLst>
        </p:spPr>
      </p:pic>
      <p:pic>
        <p:nvPicPr>
          <p:cNvPr id="7172" name="Picture 4" descr="49330749 luis-ruiz-tagle-paginas-brillantes-de-la-historia-08-la-quintrala">
            <a:extLst>
              <a:ext uri="{FF2B5EF4-FFF2-40B4-BE49-F238E27FC236}">
                <a16:creationId xmlns:a16="http://schemas.microsoft.com/office/drawing/2014/main" id="{996B8DBF-50A8-92C4-045E-00C2A1B7DF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59"/>
          <a:stretch/>
        </p:blipFill>
        <p:spPr bwMode="auto">
          <a:xfrm>
            <a:off x="3118547" y="911"/>
            <a:ext cx="4964997" cy="6856213"/>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4DC5AF3E-E528-1E85-2823-793B9DAC322E}"/>
              </a:ext>
            </a:extLst>
          </p:cNvPr>
          <p:cNvSpPr>
            <a:spLocks noGrp="1"/>
          </p:cNvSpPr>
          <p:nvPr>
            <p:ph type="title"/>
          </p:nvPr>
        </p:nvSpPr>
        <p:spPr>
          <a:xfrm>
            <a:off x="447939" y="681754"/>
            <a:ext cx="2803774" cy="1325218"/>
          </a:xfrm>
        </p:spPr>
        <p:txBody>
          <a:bodyPr anchor="ctr">
            <a:normAutofit fontScale="90000"/>
          </a:bodyPr>
          <a:lstStyle/>
          <a:p>
            <a:r>
              <a:rPr lang="es-CL" sz="2799" b="1" dirty="0"/>
              <a:t>Catalina de los Ríos </a:t>
            </a:r>
            <a:r>
              <a:rPr lang="es-CL" sz="2799" b="1" dirty="0" err="1"/>
              <a:t>Lisperguer</a:t>
            </a:r>
            <a:r>
              <a:rPr lang="es-CL" sz="2799" b="1" dirty="0"/>
              <a:t>  (1604 - 1665</a:t>
            </a:r>
            <a:r>
              <a:rPr lang="es-CL" sz="2799" dirty="0"/>
              <a:t>)</a:t>
            </a:r>
          </a:p>
        </p:txBody>
      </p:sp>
      <p:sp>
        <p:nvSpPr>
          <p:cNvPr id="3" name="Marcador de contenido 2">
            <a:extLst>
              <a:ext uri="{FF2B5EF4-FFF2-40B4-BE49-F238E27FC236}">
                <a16:creationId xmlns:a16="http://schemas.microsoft.com/office/drawing/2014/main" id="{007473CC-33C8-9EC1-DF39-F40DDA1EED0F}"/>
              </a:ext>
            </a:extLst>
          </p:cNvPr>
          <p:cNvSpPr>
            <a:spLocks noGrp="1"/>
          </p:cNvSpPr>
          <p:nvPr>
            <p:ph idx="1"/>
          </p:nvPr>
        </p:nvSpPr>
        <p:spPr>
          <a:xfrm>
            <a:off x="447939" y="2258476"/>
            <a:ext cx="2803774" cy="3917771"/>
          </a:xfrm>
        </p:spPr>
        <p:txBody>
          <a:bodyPr>
            <a:normAutofit/>
          </a:bodyPr>
          <a:lstStyle/>
          <a:p>
            <a:r>
              <a:rPr lang="en-US" sz="1799" dirty="0" err="1"/>
              <a:t>Hacendada</a:t>
            </a:r>
            <a:r>
              <a:rPr lang="en-US" sz="1799" dirty="0"/>
              <a:t> y </a:t>
            </a:r>
            <a:r>
              <a:rPr lang="en-US" sz="1799" dirty="0" err="1"/>
              <a:t>encomendera</a:t>
            </a:r>
            <a:r>
              <a:rPr lang="en-US" sz="1799" dirty="0"/>
              <a:t> criolla, </a:t>
            </a:r>
            <a:r>
              <a:rPr lang="en-US" sz="1799" dirty="0" err="1"/>
              <a:t>perteneciente</a:t>
            </a:r>
            <a:r>
              <a:rPr lang="en-US" sz="1799" dirty="0"/>
              <a:t> a </a:t>
            </a:r>
            <a:r>
              <a:rPr lang="en-US" sz="1799" dirty="0" err="1"/>
              <a:t>una</a:t>
            </a:r>
            <a:r>
              <a:rPr lang="en-US" sz="1799" dirty="0"/>
              <a:t> de las </a:t>
            </a:r>
            <a:r>
              <a:rPr lang="en-US" sz="1799" dirty="0" err="1"/>
              <a:t>familias</a:t>
            </a:r>
            <a:r>
              <a:rPr lang="en-US" sz="1799" dirty="0"/>
              <a:t> </a:t>
            </a:r>
            <a:r>
              <a:rPr lang="en-US" sz="1799" dirty="0" err="1"/>
              <a:t>más</a:t>
            </a:r>
            <a:r>
              <a:rPr lang="en-US" sz="1799" dirty="0"/>
              <a:t> </a:t>
            </a:r>
            <a:r>
              <a:rPr lang="en-US" sz="1799" dirty="0" err="1"/>
              <a:t>prominentes</a:t>
            </a:r>
            <a:r>
              <a:rPr lang="en-US" sz="1799" dirty="0"/>
              <a:t> del </a:t>
            </a:r>
            <a:r>
              <a:rPr lang="en-US" sz="1799" dirty="0" err="1"/>
              <a:t>periodo</a:t>
            </a:r>
            <a:r>
              <a:rPr lang="en-US" sz="1799" dirty="0"/>
              <a:t> colonial.</a:t>
            </a:r>
          </a:p>
          <a:p>
            <a:endParaRPr lang="en-US" sz="1799" dirty="0"/>
          </a:p>
          <a:p>
            <a:r>
              <a:rPr lang="en-US" sz="1799" dirty="0"/>
              <a:t>“</a:t>
            </a:r>
            <a:r>
              <a:rPr lang="en-US" sz="1799" dirty="0" err="1"/>
              <a:t>Mujer</a:t>
            </a:r>
            <a:r>
              <a:rPr lang="en-US" sz="1799" dirty="0"/>
              <a:t> </a:t>
            </a:r>
            <a:r>
              <a:rPr lang="en-US" sz="1799" dirty="0" err="1"/>
              <a:t>célebre</a:t>
            </a:r>
            <a:r>
              <a:rPr lang="en-US" sz="1799" dirty="0"/>
              <a:t> y terrible,” </a:t>
            </a:r>
            <a:r>
              <a:rPr lang="en-US" sz="1799" dirty="0" err="1"/>
              <a:t>acusada</a:t>
            </a:r>
            <a:r>
              <a:rPr lang="en-US" sz="1799" dirty="0"/>
              <a:t> de </a:t>
            </a:r>
            <a:r>
              <a:rPr lang="en-US" sz="1799" dirty="0" err="1"/>
              <a:t>numerosos</a:t>
            </a:r>
            <a:r>
              <a:rPr lang="en-US" sz="1799" dirty="0"/>
              <a:t> </a:t>
            </a:r>
            <a:r>
              <a:rPr lang="en-US" sz="1799" dirty="0" err="1"/>
              <a:t>crímenes</a:t>
            </a:r>
            <a:r>
              <a:rPr lang="en-US" sz="1799" dirty="0"/>
              <a:t>, </a:t>
            </a:r>
            <a:r>
              <a:rPr lang="en-US" sz="1799" dirty="0" err="1"/>
              <a:t>incluyendo</a:t>
            </a:r>
            <a:r>
              <a:rPr lang="en-US" sz="1799" dirty="0"/>
              <a:t> </a:t>
            </a:r>
            <a:r>
              <a:rPr lang="en-US" sz="1799" dirty="0" err="1"/>
              <a:t>el</a:t>
            </a:r>
            <a:r>
              <a:rPr lang="en-US" sz="1799" dirty="0"/>
              <a:t> </a:t>
            </a:r>
            <a:r>
              <a:rPr lang="en-US" sz="1799" dirty="0" err="1"/>
              <a:t>más</a:t>
            </a:r>
            <a:r>
              <a:rPr lang="en-US" sz="1799" dirty="0"/>
              <a:t> </a:t>
            </a:r>
            <a:r>
              <a:rPr lang="en-US" sz="1799" dirty="0" err="1"/>
              <a:t>aberrante</a:t>
            </a:r>
            <a:r>
              <a:rPr lang="en-US" sz="1799" dirty="0"/>
              <a:t>: </a:t>
            </a:r>
            <a:r>
              <a:rPr lang="en-US" sz="1799" dirty="0" err="1"/>
              <a:t>el</a:t>
            </a:r>
            <a:r>
              <a:rPr lang="en-US" sz="1799" dirty="0"/>
              <a:t> </a:t>
            </a:r>
            <a:r>
              <a:rPr lang="en-US" sz="1799" dirty="0" err="1"/>
              <a:t>parricidio</a:t>
            </a:r>
            <a:r>
              <a:rPr lang="en-US" sz="1799" dirty="0"/>
              <a:t>.</a:t>
            </a:r>
          </a:p>
          <a:p>
            <a:endParaRPr lang="en-US" sz="1799" dirty="0"/>
          </a:p>
          <a:p>
            <a:endParaRPr lang="es-CL" sz="1799" dirty="0"/>
          </a:p>
        </p:txBody>
      </p:sp>
    </p:spTree>
    <p:extLst>
      <p:ext uri="{BB962C8B-B14F-4D97-AF65-F5344CB8AC3E}">
        <p14:creationId xmlns:p14="http://schemas.microsoft.com/office/powerpoint/2010/main" val="2159708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n de salida">
            <a:extLst>
              <a:ext uri="{FF2B5EF4-FFF2-40B4-BE49-F238E27FC236}">
                <a16:creationId xmlns:a16="http://schemas.microsoft.com/office/drawing/2014/main" id="{57657106-B479-A2DC-A22E-3DC3CD9B1F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826"/>
          <a:stretch/>
        </p:blipFill>
        <p:spPr bwMode="auto">
          <a:xfrm>
            <a:off x="490646" y="764704"/>
            <a:ext cx="6661095" cy="4724241"/>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4222CEB3-3F35-3764-4AFF-4A07E79F1073}"/>
              </a:ext>
            </a:extLst>
          </p:cNvPr>
          <p:cNvSpPr>
            <a:spLocks noGrp="1"/>
          </p:cNvSpPr>
          <p:nvPr>
            <p:ph type="title"/>
          </p:nvPr>
        </p:nvSpPr>
        <p:spPr>
          <a:xfrm>
            <a:off x="7876985" y="-185005"/>
            <a:ext cx="3821194" cy="1899417"/>
          </a:xfrm>
        </p:spPr>
        <p:txBody>
          <a:bodyPr>
            <a:normAutofit/>
          </a:bodyPr>
          <a:lstStyle/>
          <a:p>
            <a:r>
              <a:rPr lang="es-CL" sz="3999" b="1" dirty="0">
                <a:solidFill>
                  <a:srgbClr val="FF0000"/>
                </a:solidFill>
                <a:latin typeface="Shruti" panose="020B0502040204020203" pitchFamily="34" charset="0"/>
                <a:cs typeface="Shruti" panose="020B0502040204020203" pitchFamily="34" charset="0"/>
              </a:rPr>
              <a:t>PRONTUARIO</a:t>
            </a:r>
          </a:p>
          <a:p>
            <a:endParaRPr lang="es-CL" sz="3999" dirty="0"/>
          </a:p>
        </p:txBody>
      </p:sp>
      <p:sp>
        <p:nvSpPr>
          <p:cNvPr id="3" name="Marcador de contenido 2">
            <a:extLst>
              <a:ext uri="{FF2B5EF4-FFF2-40B4-BE49-F238E27FC236}">
                <a16:creationId xmlns:a16="http://schemas.microsoft.com/office/drawing/2014/main" id="{8941CFF4-5CA5-6BA1-B234-76CDFECC2B00}"/>
              </a:ext>
            </a:extLst>
          </p:cNvPr>
          <p:cNvSpPr>
            <a:spLocks noGrp="1"/>
          </p:cNvSpPr>
          <p:nvPr>
            <p:ph idx="1"/>
          </p:nvPr>
        </p:nvSpPr>
        <p:spPr>
          <a:xfrm>
            <a:off x="7318548" y="980728"/>
            <a:ext cx="4511588" cy="5266353"/>
          </a:xfrm>
        </p:spPr>
        <p:txBody>
          <a:bodyPr>
            <a:normAutofit fontScale="92500"/>
          </a:bodyPr>
          <a:lstStyle/>
          <a:p>
            <a:r>
              <a:rPr lang="es-MX" sz="1999" dirty="0"/>
              <a:t>Envenenamiento y  muerte de su padre, en 1622.</a:t>
            </a:r>
          </a:p>
          <a:p>
            <a:r>
              <a:rPr lang="es-MX" sz="1999" dirty="0"/>
              <a:t>Asesinato de un caballero de la Orden de Malta</a:t>
            </a:r>
          </a:p>
          <a:p>
            <a:r>
              <a:rPr lang="es-MX" sz="1999" dirty="0"/>
              <a:t>Golpiza, con ayuda de un esclavo, infringida a don Juan de la Fuente Loarte, cura vicario del obispado de Santiago.</a:t>
            </a:r>
          </a:p>
          <a:p>
            <a:r>
              <a:rPr lang="es-MX" sz="1999" dirty="0"/>
              <a:t>Tortura y muerte de un sinnúmero de indígenas y esclavos</a:t>
            </a:r>
          </a:p>
          <a:p>
            <a:r>
              <a:rPr lang="es-MX" sz="1999" dirty="0"/>
              <a:t> Muerte a palos de un niño mulato, a quien no se le dio sepultura en casi dos semanas, y el cercenamiento de una oreja de uno de sus amantes</a:t>
            </a:r>
          </a:p>
          <a:p>
            <a:r>
              <a:rPr lang="es-MX" sz="1999" dirty="0"/>
              <a:t>Junto a estos hechos, desde su juventud también se le atribuía un descontrolado apetito sexual.</a:t>
            </a:r>
          </a:p>
        </p:txBody>
      </p:sp>
      <p:sp>
        <p:nvSpPr>
          <p:cNvPr id="5" name="CuadroTexto 4">
            <a:extLst>
              <a:ext uri="{FF2B5EF4-FFF2-40B4-BE49-F238E27FC236}">
                <a16:creationId xmlns:a16="http://schemas.microsoft.com/office/drawing/2014/main" id="{4DB20D9D-2DB3-5BD8-68F0-4A8445DEF26F}"/>
              </a:ext>
            </a:extLst>
          </p:cNvPr>
          <p:cNvSpPr txBox="1"/>
          <p:nvPr/>
        </p:nvSpPr>
        <p:spPr>
          <a:xfrm>
            <a:off x="881513" y="5819291"/>
            <a:ext cx="2731603" cy="1199504"/>
          </a:xfrm>
          <a:prstGeom prst="rect">
            <a:avLst/>
          </a:prstGeom>
          <a:solidFill>
            <a:srgbClr val="FF0000"/>
          </a:solidFill>
        </p:spPr>
        <p:txBody>
          <a:bodyPr wrap="square" rtlCol="0">
            <a:spAutoFit/>
          </a:bodyPr>
          <a:lstStyle/>
          <a:p>
            <a:pPr algn="ctr"/>
            <a:r>
              <a:rPr lang="es-CL" sz="1799" b="1" dirty="0">
                <a:solidFill>
                  <a:schemeClr val="bg1"/>
                </a:solidFill>
              </a:rPr>
              <a:t>CATALINA DE LOS RÍOS</a:t>
            </a:r>
          </a:p>
          <a:p>
            <a:pPr algn="ctr"/>
            <a:r>
              <a:rPr lang="es-CL" sz="1799" b="1" dirty="0">
                <a:solidFill>
                  <a:schemeClr val="bg1"/>
                </a:solidFill>
              </a:rPr>
              <a:t>LISPERGUER</a:t>
            </a:r>
            <a:endParaRPr lang="es-CL" sz="2399" b="1" dirty="0">
              <a:solidFill>
                <a:schemeClr val="bg1"/>
              </a:solidFill>
            </a:endParaRPr>
          </a:p>
          <a:p>
            <a:pPr algn="ctr"/>
            <a:endParaRPr lang="es-CL" sz="1799" dirty="0">
              <a:solidFill>
                <a:schemeClr val="bg1"/>
              </a:solidFill>
            </a:endParaRPr>
          </a:p>
        </p:txBody>
      </p:sp>
    </p:spTree>
    <p:extLst>
      <p:ext uri="{BB962C8B-B14F-4D97-AF65-F5344CB8AC3E}">
        <p14:creationId xmlns:p14="http://schemas.microsoft.com/office/powerpoint/2010/main" val="3227856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CA5149-D07B-C795-4436-6108C2E1159C}"/>
              </a:ext>
            </a:extLst>
          </p:cNvPr>
          <p:cNvSpPr>
            <a:spLocks noGrp="1"/>
          </p:cNvSpPr>
          <p:nvPr>
            <p:ph type="title"/>
          </p:nvPr>
        </p:nvSpPr>
        <p:spPr>
          <a:xfrm>
            <a:off x="3969331" y="610334"/>
            <a:ext cx="4266089" cy="1351120"/>
          </a:xfrm>
        </p:spPr>
        <p:txBody>
          <a:bodyPr>
            <a:normAutofit fontScale="90000"/>
          </a:bodyPr>
          <a:lstStyle/>
          <a:p>
            <a:pPr algn="ctr"/>
            <a:r>
              <a:rPr lang="es-CL" sz="2799" b="1" dirty="0">
                <a:solidFill>
                  <a:schemeClr val="tx1">
                    <a:lumMod val="85000"/>
                    <a:lumOff val="15000"/>
                  </a:schemeClr>
                </a:solidFill>
              </a:rPr>
              <a:t>Benjamín Vicuña Mackenna, creador de la </a:t>
            </a:r>
            <a:r>
              <a:rPr lang="es-CL" sz="2799" b="1" dirty="0" err="1">
                <a:solidFill>
                  <a:schemeClr val="tx1">
                    <a:lumMod val="85000"/>
                    <a:lumOff val="15000"/>
                  </a:schemeClr>
                </a:solidFill>
              </a:rPr>
              <a:t>Quintrala</a:t>
            </a:r>
            <a:r>
              <a:rPr lang="es-CL" sz="2799" b="1" dirty="0">
                <a:solidFill>
                  <a:schemeClr val="tx1">
                    <a:lumMod val="85000"/>
                    <a:lumOff val="15000"/>
                  </a:schemeClr>
                </a:solidFill>
              </a:rPr>
              <a:t> </a:t>
            </a:r>
          </a:p>
        </p:txBody>
      </p:sp>
      <p:pic>
        <p:nvPicPr>
          <p:cNvPr id="3074" name="Picture 2" descr="Los Lisperguer y la Quintrala : (Doña Catalina de los Ríos) : episodio histórico-social con numerosos documentos inéditos">
            <a:extLst>
              <a:ext uri="{FF2B5EF4-FFF2-40B4-BE49-F238E27FC236}">
                <a16:creationId xmlns:a16="http://schemas.microsoft.com/office/drawing/2014/main" id="{77068DF4-305C-00D2-E72C-ABD71064A2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952" r="4705"/>
          <a:stretch/>
        </p:blipFill>
        <p:spPr bwMode="auto">
          <a:xfrm>
            <a:off x="3" y="894"/>
            <a:ext cx="3694737" cy="6856215"/>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A9B4360A-FBB3-025D-F4B7-2AB14F428F37}"/>
              </a:ext>
            </a:extLst>
          </p:cNvPr>
          <p:cNvSpPr>
            <a:spLocks noGrp="1"/>
          </p:cNvSpPr>
          <p:nvPr>
            <p:ph idx="1"/>
          </p:nvPr>
        </p:nvSpPr>
        <p:spPr>
          <a:xfrm>
            <a:off x="3610593" y="2147691"/>
            <a:ext cx="4396287" cy="4099974"/>
          </a:xfrm>
        </p:spPr>
        <p:txBody>
          <a:bodyPr>
            <a:normAutofit/>
          </a:bodyPr>
          <a:lstStyle/>
          <a:p>
            <a:r>
              <a:rPr lang="es-MX" sz="1899" dirty="0">
                <a:solidFill>
                  <a:schemeClr val="tx1">
                    <a:lumMod val="85000"/>
                    <a:lumOff val="15000"/>
                  </a:schemeClr>
                </a:solidFill>
              </a:rPr>
              <a:t>En 1877 la Imprenta El Mercurio publica la segunda edición, “extensamente revisada aumentada y corregida”, del ensayo histórico de  Benjamín Vicuña Mackenna, </a:t>
            </a:r>
            <a:r>
              <a:rPr lang="es-MX" sz="1899" b="1" dirty="0">
                <a:solidFill>
                  <a:schemeClr val="tx1">
                    <a:lumMod val="85000"/>
                    <a:lumOff val="15000"/>
                  </a:schemeClr>
                </a:solidFill>
              </a:rPr>
              <a:t>Los </a:t>
            </a:r>
            <a:r>
              <a:rPr lang="es-MX" sz="1899" b="1" dirty="0" err="1">
                <a:solidFill>
                  <a:schemeClr val="tx1">
                    <a:lumMod val="85000"/>
                    <a:lumOff val="15000"/>
                  </a:schemeClr>
                </a:solidFill>
              </a:rPr>
              <a:t>Lisperguer</a:t>
            </a:r>
            <a:r>
              <a:rPr lang="es-MX" sz="1899" b="1" dirty="0">
                <a:solidFill>
                  <a:schemeClr val="tx1">
                    <a:lumMod val="85000"/>
                    <a:lumOff val="15000"/>
                  </a:schemeClr>
                </a:solidFill>
              </a:rPr>
              <a:t> y la </a:t>
            </a:r>
            <a:r>
              <a:rPr lang="es-MX" sz="1899" b="1" dirty="0" err="1">
                <a:solidFill>
                  <a:schemeClr val="tx1">
                    <a:lumMod val="85000"/>
                    <a:lumOff val="15000"/>
                  </a:schemeClr>
                </a:solidFill>
              </a:rPr>
              <a:t>Quintrala</a:t>
            </a:r>
            <a:r>
              <a:rPr lang="es-MX" sz="1899" b="1" dirty="0">
                <a:solidFill>
                  <a:schemeClr val="tx1">
                    <a:lumMod val="85000"/>
                    <a:lumOff val="15000"/>
                  </a:schemeClr>
                </a:solidFill>
              </a:rPr>
              <a:t> (doña Catalina De Los Ríos). Episodio histórico-social</a:t>
            </a:r>
            <a:r>
              <a:rPr lang="es-MX" sz="1899" dirty="0">
                <a:solidFill>
                  <a:schemeClr val="tx1">
                    <a:lumMod val="85000"/>
                    <a:lumOff val="15000"/>
                  </a:schemeClr>
                </a:solidFill>
              </a:rPr>
              <a:t>. La primera edición, como señala el autor, había sido “publicada aceleradamente en el Ferrocarril de Santiago durante la última quincena del mes de enero” del mismo año</a:t>
            </a:r>
            <a:endParaRPr lang="es-CL" sz="1899" dirty="0">
              <a:solidFill>
                <a:schemeClr val="tx1">
                  <a:lumMod val="85000"/>
                  <a:lumOff val="15000"/>
                </a:schemeClr>
              </a:solidFill>
            </a:endParaRPr>
          </a:p>
        </p:txBody>
      </p:sp>
      <p:pic>
        <p:nvPicPr>
          <p:cNvPr id="3076" name="Picture 4">
            <a:extLst>
              <a:ext uri="{FF2B5EF4-FFF2-40B4-BE49-F238E27FC236}">
                <a16:creationId xmlns:a16="http://schemas.microsoft.com/office/drawing/2014/main" id="{D4737BD1-F8B1-3AD8-C00A-044A1A0D72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911" r="19496"/>
          <a:stretch/>
        </p:blipFill>
        <p:spPr bwMode="auto">
          <a:xfrm>
            <a:off x="8578233" y="903"/>
            <a:ext cx="3610592" cy="6856204"/>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496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613126-75C0-CF7C-53AA-EF2610043BAA}"/>
              </a:ext>
            </a:extLst>
          </p:cNvPr>
          <p:cNvSpPr>
            <a:spLocks noGrp="1"/>
          </p:cNvSpPr>
          <p:nvPr>
            <p:ph type="title"/>
          </p:nvPr>
        </p:nvSpPr>
        <p:spPr>
          <a:xfrm>
            <a:off x="-26115" y="4103042"/>
            <a:ext cx="12169199" cy="1173394"/>
          </a:xfrm>
        </p:spPr>
        <p:txBody>
          <a:bodyPr anchor="t">
            <a:normAutofit/>
          </a:bodyPr>
          <a:lstStyle/>
          <a:p>
            <a:pPr algn="ctr"/>
            <a:r>
              <a:rPr lang="es-CL" sz="2800" dirty="0"/>
              <a:t>Fragmentación de la mujer en el imaginario chileno </a:t>
            </a:r>
          </a:p>
        </p:txBody>
      </p:sp>
      <p:pic>
        <p:nvPicPr>
          <p:cNvPr id="8194" name="Picture 2">
            <a:extLst>
              <a:ext uri="{FF2B5EF4-FFF2-40B4-BE49-F238E27FC236}">
                <a16:creationId xmlns:a16="http://schemas.microsoft.com/office/drawing/2014/main" id="{C2BF47E8-9BBC-641A-573C-A5D224EFC3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392" r="7512" b="2"/>
          <a:stretch/>
        </p:blipFill>
        <p:spPr bwMode="auto">
          <a:xfrm>
            <a:off x="6" y="892"/>
            <a:ext cx="5999186" cy="3910809"/>
          </a:xfrm>
          <a:custGeom>
            <a:avLst/>
            <a:gdLst/>
            <a:ahLst/>
            <a:cxnLst/>
            <a:rect l="l" t="t" r="r" b="b"/>
            <a:pathLst>
              <a:path w="6000749" h="3911828">
                <a:moveTo>
                  <a:pt x="0" y="0"/>
                </a:moveTo>
                <a:lnTo>
                  <a:pt x="6000749" y="0"/>
                </a:lnTo>
                <a:lnTo>
                  <a:pt x="6000749" y="3767827"/>
                </a:lnTo>
                <a:lnTo>
                  <a:pt x="5572124" y="3740378"/>
                </a:lnTo>
                <a:lnTo>
                  <a:pt x="0" y="3911828"/>
                </a:lnTo>
                <a:close/>
              </a:path>
            </a:pathLst>
          </a:custGeom>
          <a:noFill/>
          <a:extLst>
            <a:ext uri="{909E8E84-426E-40DD-AFC4-6F175D3DCCD1}">
              <a14:hiddenFill xmlns:a14="http://schemas.microsoft.com/office/drawing/2010/main">
                <a:solidFill>
                  <a:srgbClr val="FFFFFF"/>
                </a:solidFill>
              </a14:hiddenFill>
            </a:ext>
          </a:extLst>
        </p:spPr>
      </p:pic>
      <p:pic>
        <p:nvPicPr>
          <p:cNvPr id="8196" name="Picture 4" descr="No photo description available.">
            <a:extLst>
              <a:ext uri="{FF2B5EF4-FFF2-40B4-BE49-F238E27FC236}">
                <a16:creationId xmlns:a16="http://schemas.microsoft.com/office/drawing/2014/main" id="{E3C6CEBA-6B51-75BE-43A5-3A997BB067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9614" r="1" b="13425"/>
          <a:stretch/>
        </p:blipFill>
        <p:spPr bwMode="auto">
          <a:xfrm>
            <a:off x="6189632" y="892"/>
            <a:ext cx="5999187" cy="3986989"/>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a:noFill/>
          <a:extLst>
            <a:ext uri="{909E8E84-426E-40DD-AFC4-6F175D3DCCD1}">
              <a14:hiddenFill xmlns:a14="http://schemas.microsoft.com/office/drawing/2010/main">
                <a:solidFill>
                  <a:srgbClr val="FFFFFF"/>
                </a:solidFill>
              </a14:hiddenFill>
            </a:ext>
          </a:extLst>
        </p:spPr>
      </p:pic>
      <p:sp>
        <p:nvSpPr>
          <p:cNvPr id="8200" name="Content Placeholder 8199">
            <a:extLst>
              <a:ext uri="{FF2B5EF4-FFF2-40B4-BE49-F238E27FC236}">
                <a16:creationId xmlns:a16="http://schemas.microsoft.com/office/drawing/2014/main" id="{4115268F-A4E0-2D87-D325-5C16A7E6E08E}"/>
              </a:ext>
            </a:extLst>
          </p:cNvPr>
          <p:cNvSpPr>
            <a:spLocks noGrp="1"/>
          </p:cNvSpPr>
          <p:nvPr>
            <p:ph idx="1"/>
          </p:nvPr>
        </p:nvSpPr>
        <p:spPr>
          <a:xfrm>
            <a:off x="5662725" y="4869160"/>
            <a:ext cx="5904295" cy="1753819"/>
          </a:xfrm>
        </p:spPr>
        <p:txBody>
          <a:bodyPr>
            <a:normAutofit/>
          </a:bodyPr>
          <a:lstStyle/>
          <a:p>
            <a:pPr>
              <a:lnSpc>
                <a:spcPct val="120000"/>
              </a:lnSpc>
            </a:pPr>
            <a:r>
              <a:rPr lang="en-US" sz="2200" dirty="0">
                <a:solidFill>
                  <a:schemeClr val="tx2">
                    <a:alpha val="80000"/>
                  </a:schemeClr>
                </a:solidFill>
              </a:rPr>
              <a:t>Rostro Luminoso: Madre, virginal, </a:t>
            </a:r>
            <a:r>
              <a:rPr lang="en-US" sz="2200" dirty="0" err="1">
                <a:solidFill>
                  <a:schemeClr val="tx2">
                    <a:alpha val="80000"/>
                  </a:schemeClr>
                </a:solidFill>
              </a:rPr>
              <a:t>mujer</a:t>
            </a:r>
            <a:r>
              <a:rPr lang="en-US" sz="2200" dirty="0">
                <a:solidFill>
                  <a:schemeClr val="tx2">
                    <a:alpha val="80000"/>
                  </a:schemeClr>
                </a:solidFill>
              </a:rPr>
              <a:t> </a:t>
            </a:r>
            <a:r>
              <a:rPr lang="en-US" sz="2200" dirty="0" err="1">
                <a:solidFill>
                  <a:schemeClr val="tx2">
                    <a:alpha val="80000"/>
                  </a:schemeClr>
                </a:solidFill>
              </a:rPr>
              <a:t>blanca-europea</a:t>
            </a:r>
            <a:r>
              <a:rPr lang="en-US" sz="2200" dirty="0">
                <a:solidFill>
                  <a:schemeClr val="tx2">
                    <a:alpha val="80000"/>
                  </a:schemeClr>
                </a:solidFill>
              </a:rPr>
              <a:t>, </a:t>
            </a:r>
            <a:r>
              <a:rPr lang="en-US" sz="2200" dirty="0" err="1">
                <a:solidFill>
                  <a:schemeClr val="tx2">
                    <a:alpha val="80000"/>
                  </a:schemeClr>
                </a:solidFill>
              </a:rPr>
              <a:t>confinada</a:t>
            </a:r>
            <a:r>
              <a:rPr lang="en-US" sz="2200" dirty="0">
                <a:solidFill>
                  <a:schemeClr val="tx2">
                    <a:alpha val="80000"/>
                  </a:schemeClr>
                </a:solidFill>
              </a:rPr>
              <a:t> al </a:t>
            </a:r>
            <a:r>
              <a:rPr lang="en-US" sz="2200" dirty="0" err="1">
                <a:solidFill>
                  <a:schemeClr val="tx2">
                    <a:alpha val="80000"/>
                  </a:schemeClr>
                </a:solidFill>
              </a:rPr>
              <a:t>espacio</a:t>
            </a:r>
            <a:r>
              <a:rPr lang="en-US" sz="2200" dirty="0">
                <a:solidFill>
                  <a:schemeClr val="tx2">
                    <a:alpha val="80000"/>
                  </a:schemeClr>
                </a:solidFill>
              </a:rPr>
              <a:t> de lo </a:t>
            </a:r>
            <a:r>
              <a:rPr lang="en-US" sz="2200" dirty="0" err="1">
                <a:solidFill>
                  <a:schemeClr val="tx2">
                    <a:alpha val="80000"/>
                  </a:schemeClr>
                </a:solidFill>
              </a:rPr>
              <a:t>doméstico</a:t>
            </a:r>
            <a:endParaRPr lang="en-US" sz="2200" dirty="0">
              <a:solidFill>
                <a:schemeClr val="tx2">
                  <a:alpha val="80000"/>
                </a:schemeClr>
              </a:solidFill>
            </a:endParaRPr>
          </a:p>
        </p:txBody>
      </p:sp>
      <p:sp>
        <p:nvSpPr>
          <p:cNvPr id="4" name="CuadroTexto 3">
            <a:extLst>
              <a:ext uri="{FF2B5EF4-FFF2-40B4-BE49-F238E27FC236}">
                <a16:creationId xmlns:a16="http://schemas.microsoft.com/office/drawing/2014/main" id="{1350F85E-9D32-2424-73C7-7B5A8913A6AD}"/>
              </a:ext>
            </a:extLst>
          </p:cNvPr>
          <p:cNvSpPr txBox="1"/>
          <p:nvPr/>
        </p:nvSpPr>
        <p:spPr>
          <a:xfrm>
            <a:off x="405780" y="4907883"/>
            <a:ext cx="5112568" cy="1284069"/>
          </a:xfrm>
          <a:prstGeom prst="rect">
            <a:avLst/>
          </a:prstGeom>
          <a:noFill/>
        </p:spPr>
        <p:txBody>
          <a:bodyPr wrap="square">
            <a:spAutoFit/>
          </a:bodyPr>
          <a:lstStyle/>
          <a:p>
            <a:pPr marL="342900" indent="-342900">
              <a:lnSpc>
                <a:spcPct val="120000"/>
              </a:lnSpc>
              <a:buFont typeface="Arial" panose="020B0604020202020204" pitchFamily="34" charset="0"/>
              <a:buChar char="•"/>
            </a:pPr>
            <a:r>
              <a:rPr lang="en-US" sz="2200" dirty="0">
                <a:solidFill>
                  <a:schemeClr val="tx2">
                    <a:alpha val="80000"/>
                  </a:schemeClr>
                </a:solidFill>
              </a:rPr>
              <a:t>Rostro </a:t>
            </a:r>
            <a:r>
              <a:rPr lang="en-US" sz="2200" dirty="0" err="1">
                <a:solidFill>
                  <a:schemeClr val="tx2">
                    <a:alpha val="80000"/>
                  </a:schemeClr>
                </a:solidFill>
              </a:rPr>
              <a:t>Oscuro</a:t>
            </a:r>
            <a:r>
              <a:rPr lang="en-US" sz="2200" dirty="0">
                <a:solidFill>
                  <a:schemeClr val="tx2">
                    <a:alpha val="80000"/>
                  </a:schemeClr>
                </a:solidFill>
              </a:rPr>
              <a:t>: </a:t>
            </a:r>
            <a:r>
              <a:rPr lang="en-US" sz="2200" dirty="0" err="1">
                <a:solidFill>
                  <a:schemeClr val="tx2">
                    <a:alpha val="80000"/>
                  </a:schemeClr>
                </a:solidFill>
              </a:rPr>
              <a:t>Mujer</a:t>
            </a:r>
            <a:r>
              <a:rPr lang="en-US" sz="2200" dirty="0">
                <a:solidFill>
                  <a:schemeClr val="tx2">
                    <a:alpha val="80000"/>
                  </a:schemeClr>
                </a:solidFill>
              </a:rPr>
              <a:t> </a:t>
            </a:r>
            <a:r>
              <a:rPr lang="en-US" sz="2200" dirty="0" err="1">
                <a:solidFill>
                  <a:schemeClr val="tx2">
                    <a:alpha val="80000"/>
                  </a:schemeClr>
                </a:solidFill>
              </a:rPr>
              <a:t>lasciva</a:t>
            </a:r>
            <a:r>
              <a:rPr lang="en-US" sz="2200" dirty="0">
                <a:solidFill>
                  <a:schemeClr val="tx2">
                    <a:alpha val="80000"/>
                  </a:schemeClr>
                </a:solidFill>
              </a:rPr>
              <a:t>, </a:t>
            </a:r>
            <a:r>
              <a:rPr lang="en-US" sz="2200" dirty="0" err="1">
                <a:solidFill>
                  <a:schemeClr val="tx2">
                    <a:alpha val="80000"/>
                  </a:schemeClr>
                </a:solidFill>
              </a:rPr>
              <a:t>indígena</a:t>
            </a:r>
            <a:r>
              <a:rPr lang="en-US" sz="2200" dirty="0">
                <a:solidFill>
                  <a:schemeClr val="tx2">
                    <a:alpha val="80000"/>
                  </a:schemeClr>
                </a:solidFill>
              </a:rPr>
              <a:t>, </a:t>
            </a:r>
            <a:r>
              <a:rPr lang="en-US" sz="2200" dirty="0" err="1">
                <a:solidFill>
                  <a:schemeClr val="tx2">
                    <a:alpha val="80000"/>
                  </a:schemeClr>
                </a:solidFill>
              </a:rPr>
              <a:t>independiente</a:t>
            </a:r>
            <a:r>
              <a:rPr lang="en-US" sz="2200" dirty="0">
                <a:solidFill>
                  <a:schemeClr val="tx2">
                    <a:alpha val="80000"/>
                  </a:schemeClr>
                </a:solidFill>
              </a:rPr>
              <a:t> del hombre, </a:t>
            </a:r>
            <a:r>
              <a:rPr lang="en-US" sz="2200" dirty="0" err="1">
                <a:solidFill>
                  <a:schemeClr val="tx2">
                    <a:alpha val="80000"/>
                  </a:schemeClr>
                </a:solidFill>
              </a:rPr>
              <a:t>irrumpiendo</a:t>
            </a:r>
            <a:r>
              <a:rPr lang="en-US" sz="2200" dirty="0">
                <a:solidFill>
                  <a:schemeClr val="tx2">
                    <a:alpha val="80000"/>
                  </a:schemeClr>
                </a:solidFill>
              </a:rPr>
              <a:t> </a:t>
            </a:r>
            <a:r>
              <a:rPr lang="en-US" sz="2200" dirty="0" err="1">
                <a:solidFill>
                  <a:schemeClr val="tx2">
                    <a:alpha val="80000"/>
                  </a:schemeClr>
                </a:solidFill>
              </a:rPr>
              <a:t>en</a:t>
            </a:r>
            <a:r>
              <a:rPr lang="en-US" sz="2200" dirty="0">
                <a:solidFill>
                  <a:schemeClr val="tx2">
                    <a:alpha val="80000"/>
                  </a:schemeClr>
                </a:solidFill>
              </a:rPr>
              <a:t> </a:t>
            </a:r>
            <a:r>
              <a:rPr lang="en-US" sz="2200" dirty="0" err="1">
                <a:solidFill>
                  <a:schemeClr val="tx2">
                    <a:alpha val="80000"/>
                  </a:schemeClr>
                </a:solidFill>
              </a:rPr>
              <a:t>el</a:t>
            </a:r>
            <a:r>
              <a:rPr lang="en-US" sz="2200" dirty="0">
                <a:solidFill>
                  <a:schemeClr val="tx2">
                    <a:alpha val="80000"/>
                  </a:schemeClr>
                </a:solidFill>
              </a:rPr>
              <a:t> </a:t>
            </a:r>
            <a:r>
              <a:rPr lang="en-US" sz="2200" dirty="0" err="1">
                <a:solidFill>
                  <a:schemeClr val="tx2">
                    <a:alpha val="80000"/>
                  </a:schemeClr>
                </a:solidFill>
              </a:rPr>
              <a:t>espacio</a:t>
            </a:r>
            <a:r>
              <a:rPr lang="en-US" sz="2200" dirty="0">
                <a:solidFill>
                  <a:schemeClr val="tx2">
                    <a:alpha val="80000"/>
                  </a:schemeClr>
                </a:solidFill>
              </a:rPr>
              <a:t> </a:t>
            </a:r>
            <a:r>
              <a:rPr lang="en-US" sz="2200" dirty="0" err="1">
                <a:solidFill>
                  <a:schemeClr val="tx2">
                    <a:alpha val="80000"/>
                  </a:schemeClr>
                </a:solidFill>
              </a:rPr>
              <a:t>público</a:t>
            </a:r>
            <a:endParaRPr lang="en-US" sz="2200" dirty="0">
              <a:solidFill>
                <a:schemeClr val="tx2">
                  <a:alpha val="80000"/>
                </a:schemeClr>
              </a:solidFill>
            </a:endParaRPr>
          </a:p>
        </p:txBody>
      </p:sp>
    </p:spTree>
    <p:extLst>
      <p:ext uri="{BB962C8B-B14F-4D97-AF65-F5344CB8AC3E}">
        <p14:creationId xmlns:p14="http://schemas.microsoft.com/office/powerpoint/2010/main" val="8000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F42BC-28D9-C8B4-FC31-15935ACB59D3}"/>
              </a:ext>
            </a:extLst>
          </p:cNvPr>
          <p:cNvSpPr>
            <a:spLocks noGrp="1"/>
          </p:cNvSpPr>
          <p:nvPr>
            <p:ph type="title"/>
          </p:nvPr>
        </p:nvSpPr>
        <p:spPr>
          <a:xfrm>
            <a:off x="1013876" y="1451170"/>
            <a:ext cx="3931006" cy="3955660"/>
          </a:xfrm>
        </p:spPr>
        <p:txBody>
          <a:bodyPr anchor="ctr">
            <a:normAutofit/>
          </a:bodyPr>
          <a:lstStyle/>
          <a:p>
            <a:endParaRPr lang="en-US" sz="7998">
              <a:solidFill>
                <a:schemeClr val="bg1"/>
              </a:solidFill>
            </a:endParaRPr>
          </a:p>
        </p:txBody>
      </p:sp>
      <p:sp>
        <p:nvSpPr>
          <p:cNvPr id="3" name="Content Placeholder 2">
            <a:extLst>
              <a:ext uri="{FF2B5EF4-FFF2-40B4-BE49-F238E27FC236}">
                <a16:creationId xmlns:a16="http://schemas.microsoft.com/office/drawing/2014/main" id="{D5C0A73F-23A1-E25B-F848-1978E406821D}"/>
              </a:ext>
            </a:extLst>
          </p:cNvPr>
          <p:cNvSpPr>
            <a:spLocks noGrp="1"/>
          </p:cNvSpPr>
          <p:nvPr>
            <p:ph idx="1"/>
          </p:nvPr>
        </p:nvSpPr>
        <p:spPr>
          <a:xfrm>
            <a:off x="5380875" y="926339"/>
            <a:ext cx="6754641" cy="5850055"/>
          </a:xfrm>
        </p:spPr>
        <p:txBody>
          <a:bodyPr anchor="ctr">
            <a:normAutofit lnSpcReduction="10000"/>
          </a:bodyPr>
          <a:lstStyle/>
          <a:p>
            <a:pPr>
              <a:spcBef>
                <a:spcPts val="1600"/>
              </a:spcBef>
            </a:pPr>
            <a:r>
              <a:rPr lang="es-MX" sz="2199" dirty="0">
                <a:solidFill>
                  <a:schemeClr val="tx2"/>
                </a:solidFill>
              </a:rPr>
              <a:t>Terremoto de 1647: “la tierra se movía con la soltura de las mujeres en materia de deshonestidades” (</a:t>
            </a:r>
            <a:r>
              <a:rPr lang="es-CL" sz="2199" dirty="0">
                <a:solidFill>
                  <a:schemeClr val="tx2"/>
                </a:solidFill>
              </a:rPr>
              <a:t>Gaspar de Villarroel)</a:t>
            </a:r>
            <a:endParaRPr lang="en-US" sz="2199" dirty="0">
              <a:solidFill>
                <a:schemeClr val="tx2"/>
              </a:solidFill>
            </a:endParaRPr>
          </a:p>
          <a:p>
            <a:pPr>
              <a:spcBef>
                <a:spcPts val="1600"/>
              </a:spcBef>
            </a:pPr>
            <a:r>
              <a:rPr lang="en-US" sz="2199" dirty="0">
                <a:solidFill>
                  <a:schemeClr val="tx2"/>
                </a:solidFill>
              </a:rPr>
              <a:t>Los </a:t>
            </a:r>
            <a:r>
              <a:rPr lang="en-US" sz="2199" dirty="0" err="1">
                <a:solidFill>
                  <a:schemeClr val="tx2"/>
                </a:solidFill>
              </a:rPr>
              <a:t>Lisperguer</a:t>
            </a:r>
            <a:r>
              <a:rPr lang="en-US" sz="2199" dirty="0">
                <a:solidFill>
                  <a:schemeClr val="tx2"/>
                </a:solidFill>
              </a:rPr>
              <a:t> y la </a:t>
            </a:r>
            <a:r>
              <a:rPr lang="en-US" sz="2199" dirty="0" err="1">
                <a:solidFill>
                  <a:schemeClr val="tx2"/>
                </a:solidFill>
              </a:rPr>
              <a:t>Quintrala</a:t>
            </a:r>
            <a:r>
              <a:rPr lang="en-US" sz="2199" dirty="0">
                <a:solidFill>
                  <a:schemeClr val="tx2"/>
                </a:solidFill>
              </a:rPr>
              <a:t>  (Benjamín Vicuña Mackenna, 1877)</a:t>
            </a:r>
          </a:p>
          <a:p>
            <a:r>
              <a:rPr lang="en-US" sz="2199" dirty="0" err="1">
                <a:solidFill>
                  <a:schemeClr val="tx2"/>
                </a:solidFill>
              </a:rPr>
              <a:t>Catacumbas</a:t>
            </a:r>
            <a:r>
              <a:rPr lang="en-US" sz="2199" dirty="0">
                <a:solidFill>
                  <a:schemeClr val="tx2"/>
                </a:solidFill>
              </a:rPr>
              <a:t> / </a:t>
            </a:r>
            <a:r>
              <a:rPr lang="en-US" sz="2199" dirty="0" err="1">
                <a:solidFill>
                  <a:schemeClr val="tx2"/>
                </a:solidFill>
              </a:rPr>
              <a:t>Incidente</a:t>
            </a:r>
            <a:r>
              <a:rPr lang="en-US" sz="2199" dirty="0">
                <a:solidFill>
                  <a:schemeClr val="tx2"/>
                </a:solidFill>
              </a:rPr>
              <a:t> del Cristo de Mayo (</a:t>
            </a:r>
            <a:r>
              <a:rPr lang="en-NZ" sz="2199" dirty="0">
                <a:solidFill>
                  <a:schemeClr val="tx2"/>
                </a:solidFill>
              </a:rPr>
              <a:t>“</a:t>
            </a:r>
            <a:r>
              <a:rPr lang="en-NZ" sz="2199" dirty="0" err="1">
                <a:solidFill>
                  <a:schemeClr val="tx2"/>
                </a:solidFill>
              </a:rPr>
              <a:t>Yo</a:t>
            </a:r>
            <a:r>
              <a:rPr lang="en-NZ" sz="2199" dirty="0">
                <a:solidFill>
                  <a:schemeClr val="tx2"/>
                </a:solidFill>
              </a:rPr>
              <a:t> no </a:t>
            </a:r>
            <a:r>
              <a:rPr lang="en-NZ" sz="2199" dirty="0" err="1">
                <a:solidFill>
                  <a:schemeClr val="tx2"/>
                </a:solidFill>
              </a:rPr>
              <a:t>quiero</a:t>
            </a:r>
            <a:r>
              <a:rPr lang="en-NZ" sz="2199" dirty="0">
                <a:solidFill>
                  <a:schemeClr val="tx2"/>
                </a:solidFill>
              </a:rPr>
              <a:t> </a:t>
            </a:r>
            <a:r>
              <a:rPr lang="en-NZ" sz="2199" dirty="0" err="1">
                <a:solidFill>
                  <a:schemeClr val="tx2"/>
                </a:solidFill>
              </a:rPr>
              <a:t>en</a:t>
            </a:r>
            <a:r>
              <a:rPr lang="en-NZ" sz="2199" dirty="0">
                <a:solidFill>
                  <a:schemeClr val="tx2"/>
                </a:solidFill>
              </a:rPr>
              <a:t> mi casa hombres que me </a:t>
            </a:r>
            <a:r>
              <a:rPr lang="en-NZ" sz="2199" dirty="0" err="1">
                <a:solidFill>
                  <a:schemeClr val="tx2"/>
                </a:solidFill>
              </a:rPr>
              <a:t>pongan</a:t>
            </a:r>
            <a:r>
              <a:rPr lang="en-NZ" sz="2199" dirty="0">
                <a:solidFill>
                  <a:schemeClr val="tx2"/>
                </a:solidFill>
              </a:rPr>
              <a:t> mala </a:t>
            </a:r>
            <a:r>
              <a:rPr lang="en-NZ" sz="2199" dirty="0" err="1">
                <a:solidFill>
                  <a:schemeClr val="tx2"/>
                </a:solidFill>
              </a:rPr>
              <a:t>cara</a:t>
            </a:r>
            <a:r>
              <a:rPr lang="en-NZ" sz="2199" dirty="0">
                <a:solidFill>
                  <a:schemeClr val="tx2"/>
                </a:solidFill>
              </a:rPr>
              <a:t>. ¡</a:t>
            </a:r>
            <a:r>
              <a:rPr lang="en-NZ" sz="2199" dirty="0" err="1">
                <a:solidFill>
                  <a:schemeClr val="tx2"/>
                </a:solidFill>
              </a:rPr>
              <a:t>Afuera</a:t>
            </a:r>
            <a:r>
              <a:rPr lang="en-NZ" sz="2199" dirty="0">
                <a:solidFill>
                  <a:schemeClr val="tx2"/>
                </a:solidFill>
              </a:rPr>
              <a:t>!”.</a:t>
            </a:r>
          </a:p>
          <a:p>
            <a:r>
              <a:rPr lang="en-NZ" sz="2199" dirty="0">
                <a:solidFill>
                  <a:schemeClr val="tx2"/>
                </a:solidFill>
              </a:rPr>
              <a:t>La </a:t>
            </a:r>
            <a:r>
              <a:rPr lang="en-NZ" sz="2199" dirty="0" err="1">
                <a:solidFill>
                  <a:schemeClr val="tx2"/>
                </a:solidFill>
              </a:rPr>
              <a:t>Quintrala</a:t>
            </a:r>
            <a:r>
              <a:rPr lang="en-NZ" sz="2199" dirty="0">
                <a:solidFill>
                  <a:schemeClr val="tx2"/>
                </a:solidFill>
              </a:rPr>
              <a:t> = </a:t>
            </a:r>
            <a:r>
              <a:rPr lang="en-NZ" sz="2199" dirty="0" err="1">
                <a:solidFill>
                  <a:schemeClr val="tx2"/>
                </a:solidFill>
              </a:rPr>
              <a:t>síntesis</a:t>
            </a:r>
            <a:r>
              <a:rPr lang="en-NZ" sz="2199" dirty="0">
                <a:solidFill>
                  <a:schemeClr val="tx2"/>
                </a:solidFill>
              </a:rPr>
              <a:t> de la </a:t>
            </a:r>
            <a:r>
              <a:rPr lang="en-NZ" sz="2199" dirty="0" err="1">
                <a:solidFill>
                  <a:schemeClr val="tx2"/>
                </a:solidFill>
              </a:rPr>
              <a:t>vida</a:t>
            </a:r>
            <a:r>
              <a:rPr lang="en-NZ" sz="2199" dirty="0">
                <a:solidFill>
                  <a:schemeClr val="tx2"/>
                </a:solidFill>
              </a:rPr>
              <a:t> colonial</a:t>
            </a:r>
          </a:p>
          <a:p>
            <a:r>
              <a:rPr lang="es-MX" sz="2199" dirty="0">
                <a:solidFill>
                  <a:schemeClr val="tx2"/>
                </a:solidFill>
              </a:rPr>
              <a:t>La </a:t>
            </a:r>
            <a:r>
              <a:rPr lang="es-MX" sz="2199" dirty="0" err="1">
                <a:solidFill>
                  <a:schemeClr val="tx2"/>
                </a:solidFill>
              </a:rPr>
              <a:t>Quintrala</a:t>
            </a:r>
            <a:r>
              <a:rPr lang="es-MX" sz="2199" dirty="0">
                <a:solidFill>
                  <a:schemeClr val="tx2"/>
                </a:solidFill>
              </a:rPr>
              <a:t> = fiel representante del barbarismo colonial, por ser mujer, por ser bruja, promiscua y, sobre todo, </a:t>
            </a:r>
            <a:r>
              <a:rPr lang="es-MX" sz="2199" dirty="0" err="1">
                <a:solidFill>
                  <a:schemeClr val="tx2"/>
                </a:solidFill>
              </a:rPr>
              <a:t>intrometerse</a:t>
            </a:r>
            <a:r>
              <a:rPr lang="es-MX" sz="2199" dirty="0">
                <a:solidFill>
                  <a:schemeClr val="tx2"/>
                </a:solidFill>
              </a:rPr>
              <a:t> en el espacio público</a:t>
            </a:r>
            <a:endParaRPr lang="en-US" sz="2199" dirty="0">
              <a:solidFill>
                <a:schemeClr val="tx2"/>
              </a:solidFill>
            </a:endParaRPr>
          </a:p>
          <a:p>
            <a:r>
              <a:rPr lang="en-US" sz="2199" dirty="0" err="1">
                <a:solidFill>
                  <a:schemeClr val="tx2"/>
                </a:solidFill>
              </a:rPr>
              <a:t>Según</a:t>
            </a:r>
            <a:r>
              <a:rPr lang="en-US" sz="2199" dirty="0">
                <a:solidFill>
                  <a:schemeClr val="tx2"/>
                </a:solidFill>
              </a:rPr>
              <a:t> Vicuña Mackenna (1877:78), </a:t>
            </a:r>
            <a:r>
              <a:rPr lang="en-US" sz="2199" dirty="0" err="1">
                <a:solidFill>
                  <a:schemeClr val="tx2"/>
                </a:solidFill>
              </a:rPr>
              <a:t>una</a:t>
            </a:r>
            <a:r>
              <a:rPr lang="en-US" sz="2199" dirty="0">
                <a:solidFill>
                  <a:schemeClr val="tx2"/>
                </a:solidFill>
              </a:rPr>
              <a:t> </a:t>
            </a:r>
            <a:r>
              <a:rPr lang="en-NZ" sz="2199" dirty="0">
                <a:solidFill>
                  <a:schemeClr val="tx2"/>
                </a:solidFill>
              </a:rPr>
              <a:t>“</a:t>
            </a:r>
            <a:r>
              <a:rPr lang="en-NZ" sz="2199" dirty="0" err="1">
                <a:solidFill>
                  <a:schemeClr val="tx2"/>
                </a:solidFill>
              </a:rPr>
              <a:t>extraña</a:t>
            </a:r>
            <a:r>
              <a:rPr lang="en-NZ" sz="2199" dirty="0">
                <a:solidFill>
                  <a:schemeClr val="tx2"/>
                </a:solidFill>
              </a:rPr>
              <a:t> y terrible </a:t>
            </a:r>
            <a:r>
              <a:rPr lang="en-NZ" sz="2199" dirty="0" err="1">
                <a:solidFill>
                  <a:schemeClr val="tx2"/>
                </a:solidFill>
              </a:rPr>
              <a:t>mixtura</a:t>
            </a:r>
            <a:r>
              <a:rPr lang="en-NZ" sz="2199" dirty="0">
                <a:solidFill>
                  <a:schemeClr val="tx2"/>
                </a:solidFill>
              </a:rPr>
              <a:t> de </a:t>
            </a:r>
            <a:r>
              <a:rPr lang="en-NZ" sz="2199" dirty="0" err="1">
                <a:solidFill>
                  <a:schemeClr val="tx2"/>
                </a:solidFill>
              </a:rPr>
              <a:t>sangres</a:t>
            </a:r>
            <a:r>
              <a:rPr lang="en-NZ" sz="2199" dirty="0">
                <a:solidFill>
                  <a:schemeClr val="tx2"/>
                </a:solidFill>
              </a:rPr>
              <a:t>” </a:t>
            </a:r>
            <a:r>
              <a:rPr lang="en-NZ" sz="2199" dirty="0" err="1">
                <a:solidFill>
                  <a:schemeClr val="tx2"/>
                </a:solidFill>
              </a:rPr>
              <a:t>corría</a:t>
            </a:r>
            <a:r>
              <a:rPr lang="en-NZ" sz="2199" dirty="0">
                <a:solidFill>
                  <a:schemeClr val="tx2"/>
                </a:solidFill>
              </a:rPr>
              <a:t> </a:t>
            </a:r>
            <a:r>
              <a:rPr lang="en-NZ" sz="2199" dirty="0" err="1">
                <a:solidFill>
                  <a:schemeClr val="tx2"/>
                </a:solidFill>
              </a:rPr>
              <a:t>por</a:t>
            </a:r>
            <a:r>
              <a:rPr lang="en-NZ" sz="2199" dirty="0">
                <a:solidFill>
                  <a:schemeClr val="tx2"/>
                </a:solidFill>
              </a:rPr>
              <a:t> las </a:t>
            </a:r>
            <a:r>
              <a:rPr lang="en-NZ" sz="2199" dirty="0" err="1">
                <a:solidFill>
                  <a:schemeClr val="tx2"/>
                </a:solidFill>
              </a:rPr>
              <a:t>venas</a:t>
            </a:r>
            <a:r>
              <a:rPr lang="en-NZ" sz="2199" dirty="0">
                <a:solidFill>
                  <a:schemeClr val="tx2"/>
                </a:solidFill>
              </a:rPr>
              <a:t> de Catalina de </a:t>
            </a:r>
            <a:r>
              <a:rPr lang="en-NZ" sz="2199" dirty="0" err="1">
                <a:solidFill>
                  <a:schemeClr val="tx2"/>
                </a:solidFill>
              </a:rPr>
              <a:t>los</a:t>
            </a:r>
            <a:r>
              <a:rPr lang="en-NZ" sz="2199" dirty="0">
                <a:solidFill>
                  <a:schemeClr val="tx2"/>
                </a:solidFill>
              </a:rPr>
              <a:t> Ríos. </a:t>
            </a:r>
            <a:r>
              <a:rPr lang="en-NZ" sz="2199" dirty="0" err="1">
                <a:solidFill>
                  <a:schemeClr val="tx2"/>
                </a:solidFill>
              </a:rPr>
              <a:t>Esto</a:t>
            </a:r>
            <a:r>
              <a:rPr lang="en-NZ" sz="2199" dirty="0">
                <a:solidFill>
                  <a:schemeClr val="tx2"/>
                </a:solidFill>
              </a:rPr>
              <a:t> la </a:t>
            </a:r>
            <a:r>
              <a:rPr lang="en-NZ" sz="2199" dirty="0" err="1">
                <a:solidFill>
                  <a:schemeClr val="tx2"/>
                </a:solidFill>
              </a:rPr>
              <a:t>habría</a:t>
            </a:r>
            <a:r>
              <a:rPr lang="en-NZ" sz="2199" dirty="0">
                <a:solidFill>
                  <a:schemeClr val="tx2"/>
                </a:solidFill>
              </a:rPr>
              <a:t> </a:t>
            </a:r>
            <a:r>
              <a:rPr lang="en-NZ" sz="2199" dirty="0" err="1">
                <a:solidFill>
                  <a:schemeClr val="tx2"/>
                </a:solidFill>
              </a:rPr>
              <a:t>llevado</a:t>
            </a:r>
            <a:r>
              <a:rPr lang="en-NZ" sz="2199" dirty="0">
                <a:solidFill>
                  <a:schemeClr val="tx2"/>
                </a:solidFill>
              </a:rPr>
              <a:t> a “</a:t>
            </a:r>
            <a:r>
              <a:rPr lang="en-NZ" sz="2199" dirty="0" err="1">
                <a:solidFill>
                  <a:schemeClr val="tx2"/>
                </a:solidFill>
              </a:rPr>
              <a:t>satisfacer</a:t>
            </a:r>
            <a:r>
              <a:rPr lang="en-NZ" sz="2199" dirty="0">
                <a:solidFill>
                  <a:schemeClr val="tx2"/>
                </a:solidFill>
              </a:rPr>
              <a:t> </a:t>
            </a:r>
            <a:r>
              <a:rPr lang="en-NZ" sz="2199" dirty="0" err="1">
                <a:solidFill>
                  <a:schemeClr val="tx2"/>
                </a:solidFill>
              </a:rPr>
              <a:t>el</a:t>
            </a:r>
            <a:r>
              <a:rPr lang="en-NZ" sz="2199" dirty="0">
                <a:solidFill>
                  <a:schemeClr val="tx2"/>
                </a:solidFill>
              </a:rPr>
              <a:t> </a:t>
            </a:r>
            <a:r>
              <a:rPr lang="en-NZ" sz="2199" dirty="0" err="1">
                <a:solidFill>
                  <a:schemeClr val="tx2"/>
                </a:solidFill>
              </a:rPr>
              <a:t>apetito</a:t>
            </a:r>
            <a:r>
              <a:rPr lang="en-NZ" sz="2199" dirty="0">
                <a:solidFill>
                  <a:schemeClr val="tx2"/>
                </a:solidFill>
              </a:rPr>
              <a:t> </a:t>
            </a:r>
            <a:r>
              <a:rPr lang="en-NZ" sz="2199" dirty="0" err="1">
                <a:solidFill>
                  <a:schemeClr val="tx2"/>
                </a:solidFill>
              </a:rPr>
              <a:t>dominante</a:t>
            </a:r>
            <a:r>
              <a:rPr lang="en-NZ" sz="2199" dirty="0">
                <a:solidFill>
                  <a:schemeClr val="tx2"/>
                </a:solidFill>
              </a:rPr>
              <a:t> de </a:t>
            </a:r>
            <a:r>
              <a:rPr lang="en-NZ" sz="2199" dirty="0" err="1">
                <a:solidFill>
                  <a:schemeClr val="tx2"/>
                </a:solidFill>
              </a:rPr>
              <a:t>su</a:t>
            </a:r>
            <a:r>
              <a:rPr lang="en-NZ" sz="2199" dirty="0">
                <a:solidFill>
                  <a:schemeClr val="tx2"/>
                </a:solidFill>
              </a:rPr>
              <a:t> </a:t>
            </a:r>
            <a:r>
              <a:rPr lang="en-NZ" sz="2199" dirty="0" err="1">
                <a:solidFill>
                  <a:schemeClr val="tx2"/>
                </a:solidFill>
              </a:rPr>
              <a:t>naturaleza</a:t>
            </a:r>
            <a:r>
              <a:rPr lang="en-NZ" sz="2199" dirty="0">
                <a:solidFill>
                  <a:schemeClr val="tx2"/>
                </a:solidFill>
              </a:rPr>
              <a:t> de </a:t>
            </a:r>
            <a:r>
              <a:rPr lang="en-NZ" sz="2199" dirty="0" err="1">
                <a:solidFill>
                  <a:schemeClr val="tx2"/>
                </a:solidFill>
              </a:rPr>
              <a:t>india</a:t>
            </a:r>
            <a:r>
              <a:rPr lang="en-NZ" sz="2199" dirty="0">
                <a:solidFill>
                  <a:schemeClr val="tx2"/>
                </a:solidFill>
              </a:rPr>
              <a:t>: la </a:t>
            </a:r>
            <a:r>
              <a:rPr lang="en-NZ" sz="2199" dirty="0" err="1">
                <a:solidFill>
                  <a:schemeClr val="tx2"/>
                </a:solidFill>
              </a:rPr>
              <a:t>crueldad</a:t>
            </a:r>
            <a:r>
              <a:rPr lang="en-NZ" sz="2199" dirty="0">
                <a:solidFill>
                  <a:schemeClr val="tx2"/>
                </a:solidFill>
              </a:rPr>
              <a:t>”.</a:t>
            </a:r>
          </a:p>
          <a:p>
            <a:pPr>
              <a:spcBef>
                <a:spcPts val="1600"/>
              </a:spcBef>
            </a:pPr>
            <a:endParaRPr lang="en-US" sz="2199" dirty="0">
              <a:solidFill>
                <a:schemeClr val="bg1"/>
              </a:solidFill>
            </a:endParaRPr>
          </a:p>
        </p:txBody>
      </p:sp>
      <p:sp>
        <p:nvSpPr>
          <p:cNvPr id="6" name="Rectangle 5">
            <a:extLst>
              <a:ext uri="{FF2B5EF4-FFF2-40B4-BE49-F238E27FC236}">
                <a16:creationId xmlns:a16="http://schemas.microsoft.com/office/drawing/2014/main" id="{ED693C83-45E1-4776-E2A9-40265E74AFC1}"/>
              </a:ext>
            </a:extLst>
          </p:cNvPr>
          <p:cNvSpPr/>
          <p:nvPr/>
        </p:nvSpPr>
        <p:spPr>
          <a:xfrm>
            <a:off x="-33636" y="893"/>
            <a:ext cx="5332168" cy="689640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6146" name="Picture 2" descr="Leyenda La Quintrala.-Dinámica semanal.&#10;Bienvenid@s sean tod@s a mi blog!&#10;Hoy les traigo una leyenda muy famosa de Chile por ">
            <a:extLst>
              <a:ext uri="{FF2B5EF4-FFF2-40B4-BE49-F238E27FC236}">
                <a16:creationId xmlns:a16="http://schemas.microsoft.com/office/drawing/2014/main" id="{51C83DBD-ECCC-1CF9-7884-7D1CAC73218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0601"/>
          <a:stretch/>
        </p:blipFill>
        <p:spPr bwMode="auto">
          <a:xfrm>
            <a:off x="145057" y="893"/>
            <a:ext cx="5017822" cy="689640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CACA6A8-431D-276C-9305-1EAF1CC72110}"/>
              </a:ext>
            </a:extLst>
          </p:cNvPr>
          <p:cNvSpPr txBox="1"/>
          <p:nvPr/>
        </p:nvSpPr>
        <p:spPr>
          <a:xfrm>
            <a:off x="5289127" y="200759"/>
            <a:ext cx="6754641" cy="523084"/>
          </a:xfrm>
          <a:prstGeom prst="rect">
            <a:avLst/>
          </a:prstGeom>
          <a:noFill/>
        </p:spPr>
        <p:txBody>
          <a:bodyPr wrap="square" rtlCol="0">
            <a:spAutoFit/>
          </a:bodyPr>
          <a:lstStyle/>
          <a:p>
            <a:pPr algn="ctr"/>
            <a:r>
              <a:rPr lang="en-US" sz="2799" b="1" dirty="0">
                <a:solidFill>
                  <a:schemeClr val="accent4"/>
                </a:solidFill>
              </a:rPr>
              <a:t>LA QUINTRALA</a:t>
            </a:r>
          </a:p>
        </p:txBody>
      </p:sp>
      <p:pic>
        <p:nvPicPr>
          <p:cNvPr id="6148" name="Picture 4">
            <a:extLst>
              <a:ext uri="{FF2B5EF4-FFF2-40B4-BE49-F238E27FC236}">
                <a16:creationId xmlns:a16="http://schemas.microsoft.com/office/drawing/2014/main" id="{DF0D7339-F545-F418-BA02-90C6EAC7AD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881" y="466441"/>
            <a:ext cx="3570159" cy="5925119"/>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a:extLst>
              <a:ext uri="{FF2B5EF4-FFF2-40B4-BE49-F238E27FC236}">
                <a16:creationId xmlns:a16="http://schemas.microsoft.com/office/drawing/2014/main" id="{4D3B3CF3-E68D-247D-FC60-75E0F3720F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9226" y="287369"/>
            <a:ext cx="4421769" cy="6349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5289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6146"/>
                                        </p:tgtEl>
                                      </p:cBhvr>
                                    </p:animEffect>
                                    <p:set>
                                      <p:cBhvr>
                                        <p:cTn id="7" dur="1" fill="hold">
                                          <p:stCondLst>
                                            <p:cond delay="499"/>
                                          </p:stCondLst>
                                        </p:cTn>
                                        <p:tgtEl>
                                          <p:spTgt spid="6146"/>
                                        </p:tgtEl>
                                        <p:attrNameLst>
                                          <p:attrName>style.visibility</p:attrName>
                                        </p:attrNameLst>
                                      </p:cBhvr>
                                      <p:to>
                                        <p:strVal val="hidden"/>
                                      </p:to>
                                    </p:set>
                                  </p:childTnLst>
                                </p:cTn>
                              </p:par>
                              <p:par>
                                <p:cTn id="8" presetID="9" presetClass="entr" presetSubtype="0" fill="hold" nodeType="withEffect">
                                  <p:stCondLst>
                                    <p:cond delay="0"/>
                                  </p:stCondLst>
                                  <p:childTnLst>
                                    <p:set>
                                      <p:cBhvr>
                                        <p:cTn id="9" dur="1" fill="hold">
                                          <p:stCondLst>
                                            <p:cond delay="0"/>
                                          </p:stCondLst>
                                        </p:cTn>
                                        <p:tgtEl>
                                          <p:spTgt spid="6148"/>
                                        </p:tgtEl>
                                        <p:attrNameLst>
                                          <p:attrName>style.visibility</p:attrName>
                                        </p:attrNameLst>
                                      </p:cBhvr>
                                      <p:to>
                                        <p:strVal val="visible"/>
                                      </p:to>
                                    </p:set>
                                    <p:animEffect transition="in" filter="dissolve">
                                      <p:cBhvr>
                                        <p:cTn id="10" dur="500"/>
                                        <p:tgtEl>
                                          <p:spTgt spid="6148"/>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xit" presetSubtype="0" fill="hold" nodeType="clickEffect">
                                  <p:stCondLst>
                                    <p:cond delay="0"/>
                                  </p:stCondLst>
                                  <p:childTnLst>
                                    <p:animEffect transition="out" filter="dissolve">
                                      <p:cBhvr>
                                        <p:cTn id="14" dur="500"/>
                                        <p:tgtEl>
                                          <p:spTgt spid="6148"/>
                                        </p:tgtEl>
                                      </p:cBhvr>
                                    </p:animEffect>
                                    <p:set>
                                      <p:cBhvr>
                                        <p:cTn id="15" dur="1" fill="hold">
                                          <p:stCondLst>
                                            <p:cond delay="499"/>
                                          </p:stCondLst>
                                        </p:cTn>
                                        <p:tgtEl>
                                          <p:spTgt spid="6148"/>
                                        </p:tgtEl>
                                        <p:attrNameLst>
                                          <p:attrName>style.visibility</p:attrName>
                                        </p:attrNameLst>
                                      </p:cBhvr>
                                      <p:to>
                                        <p:strVal val="hidden"/>
                                      </p:to>
                                    </p:set>
                                  </p:childTnLst>
                                </p:cTn>
                              </p:par>
                              <p:par>
                                <p:cTn id="16" presetID="9" presetClass="entr" presetSubtype="0" fill="hold" nodeType="withEffect">
                                  <p:stCondLst>
                                    <p:cond delay="0"/>
                                  </p:stCondLst>
                                  <p:childTnLst>
                                    <p:set>
                                      <p:cBhvr>
                                        <p:cTn id="17" dur="1" fill="hold">
                                          <p:stCondLst>
                                            <p:cond delay="0"/>
                                          </p:stCondLst>
                                        </p:cTn>
                                        <p:tgtEl>
                                          <p:spTgt spid="6150"/>
                                        </p:tgtEl>
                                        <p:attrNameLst>
                                          <p:attrName>style.visibility</p:attrName>
                                        </p:attrNameLst>
                                      </p:cBhvr>
                                      <p:to>
                                        <p:strVal val="visible"/>
                                      </p:to>
                                    </p:set>
                                    <p:animEffect transition="in" filter="dissolve">
                                      <p:cBhvr>
                                        <p:cTn id="18" dur="500"/>
                                        <p:tgtEl>
                                          <p:spTgt spid="6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F3D65D-9D49-D8DC-AD14-C0F6843C9A76}"/>
              </a:ext>
            </a:extLst>
          </p:cNvPr>
          <p:cNvSpPr>
            <a:spLocks noGrp="1"/>
          </p:cNvSpPr>
          <p:nvPr>
            <p:ph type="title"/>
          </p:nvPr>
        </p:nvSpPr>
        <p:spPr>
          <a:xfrm>
            <a:off x="1218883" y="431800"/>
            <a:ext cx="9751060" cy="1168400"/>
          </a:xfrm>
        </p:spPr>
        <p:txBody>
          <a:bodyPr anchor="b">
            <a:normAutofit/>
          </a:bodyPr>
          <a:lstStyle/>
          <a:p>
            <a:r>
              <a:rPr lang="es-CL"/>
              <a:t>La cuestión de Arauco</a:t>
            </a:r>
            <a:br>
              <a:rPr lang="es-CL"/>
            </a:br>
            <a:r>
              <a:rPr lang="es-CL"/>
              <a:t>(Vicuña Mackenna, el parlamentario)</a:t>
            </a:r>
          </a:p>
        </p:txBody>
      </p:sp>
      <p:sp>
        <p:nvSpPr>
          <p:cNvPr id="3" name="Marcador de contenido 2">
            <a:extLst>
              <a:ext uri="{FF2B5EF4-FFF2-40B4-BE49-F238E27FC236}">
                <a16:creationId xmlns:a16="http://schemas.microsoft.com/office/drawing/2014/main" id="{62C657A5-9342-E411-8229-2A00FEC3EE23}"/>
              </a:ext>
            </a:extLst>
          </p:cNvPr>
          <p:cNvSpPr>
            <a:spLocks noGrp="1"/>
          </p:cNvSpPr>
          <p:nvPr>
            <p:ph sz="half" idx="1"/>
          </p:nvPr>
        </p:nvSpPr>
        <p:spPr>
          <a:xfrm>
            <a:off x="1218883" y="1803400"/>
            <a:ext cx="4773956" cy="4267200"/>
          </a:xfrm>
        </p:spPr>
        <p:txBody>
          <a:bodyPr>
            <a:normAutofit/>
          </a:bodyPr>
          <a:lstStyle/>
          <a:p>
            <a:r>
              <a:rPr lang="es-MX" sz="1700" dirty="0"/>
              <a:t>El mapuche “no es sino un bruto indomable, enemigo de la civilización porque solo adora los vicios en que vive sumergido, la ociosidad, la embriaguez, la mentira, la traición y todo ese conjunto de abominaciones que constituye la vida del salvaje”. Los rasgos físicos del mapuche serían señas claras de su inferioridad: “el rostro aplastado, la nariz roma y la frente deprimida, signos de la barbarie y ferocidad innatas del auca (mapuche)”. En cuanto a la posibilidad de que el mapuche se integrara a lo que se suele denominar vida moderna o “civilización”, Vicuña Mackenna concluye en tono sentencioso: “Se invoca la civilización a favor del indio y ¿qué le debe nuestro progreso, la civilización misma? Nada, a no ser el contagio de la barbarie”.</a:t>
            </a:r>
            <a:endParaRPr lang="es-CL" sz="1700" dirty="0"/>
          </a:p>
        </p:txBody>
      </p:sp>
      <p:pic>
        <p:nvPicPr>
          <p:cNvPr id="4098" name="Picture 2" descr="undefined">
            <a:extLst>
              <a:ext uri="{FF2B5EF4-FFF2-40B4-BE49-F238E27FC236}">
                <a16:creationId xmlns:a16="http://schemas.microsoft.com/office/drawing/2014/main" id="{46B80E49-AA13-C1EE-6542-2C674E3CF8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2526"/>
          <a:stretch/>
        </p:blipFill>
        <p:spPr bwMode="auto">
          <a:xfrm>
            <a:off x="6195986" y="1803400"/>
            <a:ext cx="4773956" cy="4267200"/>
          </a:xfrm>
          <a:prstGeom prst="rect">
            <a:avLst/>
          </a:prstGeom>
          <a:solidFill>
            <a:srgbClr val="FFFFFF"/>
          </a:solidFill>
        </p:spPr>
      </p:pic>
    </p:spTree>
    <p:extLst>
      <p:ext uri="{BB962C8B-B14F-4D97-AF65-F5344CB8AC3E}">
        <p14:creationId xmlns:p14="http://schemas.microsoft.com/office/powerpoint/2010/main" val="618575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3371A61-9978-F419-06E6-C21FFF47CEE7}"/>
              </a:ext>
            </a:extLst>
          </p:cNvPr>
          <p:cNvPicPr>
            <a:picLocks noChangeAspect="1"/>
          </p:cNvPicPr>
          <p:nvPr/>
        </p:nvPicPr>
        <p:blipFill>
          <a:blip r:embed="rId2"/>
          <a:stretch>
            <a:fillRect/>
          </a:stretch>
        </p:blipFill>
        <p:spPr>
          <a:xfrm>
            <a:off x="253937" y="107899"/>
            <a:ext cx="5214105" cy="6621085"/>
          </a:xfrm>
          <a:prstGeom prst="rect">
            <a:avLst/>
          </a:prstGeom>
        </p:spPr>
      </p:pic>
      <p:sp>
        <p:nvSpPr>
          <p:cNvPr id="4" name="Content Placeholder 3">
            <a:extLst>
              <a:ext uri="{FF2B5EF4-FFF2-40B4-BE49-F238E27FC236}">
                <a16:creationId xmlns:a16="http://schemas.microsoft.com/office/drawing/2014/main" id="{71B00A6B-5952-820E-0237-75DAD2F9B8A3}"/>
              </a:ext>
            </a:extLst>
          </p:cNvPr>
          <p:cNvSpPr>
            <a:spLocks noGrp="1"/>
          </p:cNvSpPr>
          <p:nvPr>
            <p:ph idx="1"/>
          </p:nvPr>
        </p:nvSpPr>
        <p:spPr>
          <a:xfrm>
            <a:off x="6130270" y="1086183"/>
            <a:ext cx="5654512" cy="5642793"/>
          </a:xfrm>
        </p:spPr>
        <p:txBody>
          <a:bodyPr>
            <a:normAutofit fontScale="70000" lnSpcReduction="20000"/>
          </a:bodyPr>
          <a:lstStyle/>
          <a:p>
            <a:pPr marL="0" indent="0" algn="just">
              <a:buNone/>
            </a:pPr>
            <a:endParaRPr lang="en-US" sz="2399" b="1" dirty="0"/>
          </a:p>
          <a:p>
            <a:pPr marL="0" indent="0" algn="just">
              <a:buNone/>
            </a:pPr>
            <a:endParaRPr lang="en-US" sz="2399" b="1" dirty="0"/>
          </a:p>
          <a:p>
            <a:pPr marL="0" indent="0" algn="just">
              <a:buNone/>
            </a:pPr>
            <a:r>
              <a:rPr lang="en-US" sz="2399" b="1" dirty="0" err="1"/>
              <a:t>Ramas</a:t>
            </a:r>
            <a:r>
              <a:rPr lang="en-US" sz="2399" b="1" dirty="0"/>
              <a:t> </a:t>
            </a:r>
            <a:r>
              <a:rPr lang="en-US" sz="2399" b="1" dirty="0" err="1"/>
              <a:t>luminosas</a:t>
            </a:r>
            <a:r>
              <a:rPr lang="en-US" sz="2399" b="1" dirty="0"/>
              <a:t>: </a:t>
            </a:r>
          </a:p>
          <a:p>
            <a:pPr marL="0" indent="0" algn="just">
              <a:buNone/>
            </a:pPr>
            <a:endParaRPr lang="en-US" sz="2399" b="1" dirty="0"/>
          </a:p>
          <a:p>
            <a:pPr algn="just"/>
            <a:r>
              <a:rPr lang="en-US" sz="2399" dirty="0" err="1"/>
              <a:t>supremacía</a:t>
            </a:r>
            <a:r>
              <a:rPr lang="en-US" sz="2399" dirty="0"/>
              <a:t> del padre y lo </a:t>
            </a:r>
            <a:r>
              <a:rPr lang="en-US" sz="2399" dirty="0" err="1"/>
              <a:t>europeo</a:t>
            </a:r>
            <a:endParaRPr lang="en-US" sz="2399" dirty="0"/>
          </a:p>
          <a:p>
            <a:pPr algn="just"/>
            <a:r>
              <a:rPr lang="en-US" sz="2399" dirty="0" err="1"/>
              <a:t>sobriedad</a:t>
            </a:r>
            <a:r>
              <a:rPr lang="en-US" sz="2399" dirty="0"/>
              <a:t> y la </a:t>
            </a:r>
            <a:r>
              <a:rPr lang="en-US" sz="2399" dirty="0" err="1"/>
              <a:t>moderación</a:t>
            </a:r>
            <a:r>
              <a:rPr lang="en-US" sz="2399" dirty="0"/>
              <a:t> </a:t>
            </a:r>
            <a:r>
              <a:rPr lang="en-US" sz="2399" dirty="0" err="1"/>
              <a:t>masculinas</a:t>
            </a:r>
            <a:r>
              <a:rPr lang="en-US" sz="2399" dirty="0"/>
              <a:t>. </a:t>
            </a:r>
          </a:p>
          <a:p>
            <a:pPr algn="just"/>
            <a:endParaRPr lang="en-US" sz="2399" dirty="0"/>
          </a:p>
          <a:p>
            <a:pPr marL="0" indent="0" algn="just">
              <a:buNone/>
            </a:pPr>
            <a:r>
              <a:rPr lang="en-US" sz="2399" b="1" dirty="0" err="1"/>
              <a:t>Ramas</a:t>
            </a:r>
            <a:r>
              <a:rPr lang="en-US" sz="2399" b="1" dirty="0"/>
              <a:t> </a:t>
            </a:r>
            <a:r>
              <a:rPr lang="en-US" sz="2399" b="1" dirty="0" err="1"/>
              <a:t>oscuras</a:t>
            </a:r>
            <a:r>
              <a:rPr lang="en-US" sz="2399" b="1" dirty="0"/>
              <a:t>:</a:t>
            </a:r>
          </a:p>
          <a:p>
            <a:pPr marL="0" indent="0" algn="just">
              <a:buNone/>
            </a:pPr>
            <a:endParaRPr lang="en-US" sz="2399" dirty="0"/>
          </a:p>
          <a:p>
            <a:r>
              <a:rPr lang="en-US" sz="2399" dirty="0"/>
              <a:t>Lo </a:t>
            </a:r>
            <a:r>
              <a:rPr lang="en-US" sz="2399" dirty="0" err="1"/>
              <a:t>femenino</a:t>
            </a:r>
            <a:r>
              <a:rPr lang="en-US" sz="2399" dirty="0"/>
              <a:t> (</a:t>
            </a:r>
            <a:r>
              <a:rPr lang="en-NZ" sz="2399" dirty="0"/>
              <a:t>la </a:t>
            </a:r>
            <a:r>
              <a:rPr lang="en-NZ" sz="2399" dirty="0" err="1"/>
              <a:t>maldad</a:t>
            </a:r>
            <a:r>
              <a:rPr lang="en-NZ" sz="2399" dirty="0"/>
              <a:t> es “</a:t>
            </a:r>
            <a:r>
              <a:rPr lang="en-NZ" sz="2399" dirty="0" err="1"/>
              <a:t>tendencia</a:t>
            </a:r>
            <a:r>
              <a:rPr lang="en-NZ" sz="2399" dirty="0"/>
              <a:t> de </a:t>
            </a:r>
            <a:r>
              <a:rPr lang="en-NZ" sz="2399" dirty="0" err="1"/>
              <a:t>su</a:t>
            </a:r>
            <a:r>
              <a:rPr lang="en-NZ" sz="2399" dirty="0"/>
              <a:t> </a:t>
            </a:r>
            <a:r>
              <a:rPr lang="en-NZ" sz="2399" dirty="0" err="1"/>
              <a:t>sexo</a:t>
            </a:r>
            <a:r>
              <a:rPr lang="en-NZ" sz="2399" dirty="0"/>
              <a:t>) </a:t>
            </a:r>
            <a:r>
              <a:rPr lang="en-US" sz="2399" dirty="0"/>
              <a:t>y la </a:t>
            </a:r>
            <a:r>
              <a:rPr lang="en-US" sz="2399" dirty="0" err="1"/>
              <a:t>sangre</a:t>
            </a:r>
            <a:r>
              <a:rPr lang="en-US" sz="2399" dirty="0"/>
              <a:t> </a:t>
            </a:r>
            <a:r>
              <a:rPr lang="en-US" sz="2399" dirty="0" err="1"/>
              <a:t>indígena</a:t>
            </a:r>
            <a:endParaRPr lang="en-US" sz="2399" dirty="0"/>
          </a:p>
          <a:p>
            <a:pPr algn="just"/>
            <a:r>
              <a:rPr lang="en-US" sz="2399" dirty="0"/>
              <a:t>Una </a:t>
            </a:r>
            <a:r>
              <a:rPr lang="en-US" sz="2399" dirty="0" err="1"/>
              <a:t>savia</a:t>
            </a:r>
            <a:r>
              <a:rPr lang="en-US" sz="2399" dirty="0"/>
              <a:t> </a:t>
            </a:r>
            <a:r>
              <a:rPr lang="en-US" sz="2399" dirty="0" err="1"/>
              <a:t>siniestra</a:t>
            </a:r>
            <a:r>
              <a:rPr lang="en-US" sz="2399" dirty="0"/>
              <a:t> y </a:t>
            </a:r>
            <a:r>
              <a:rPr lang="en-US" sz="2399" dirty="0" err="1"/>
              <a:t>desestabilizadora</a:t>
            </a:r>
            <a:r>
              <a:rPr lang="en-US" sz="2399" dirty="0"/>
              <a:t>, </a:t>
            </a:r>
            <a:r>
              <a:rPr lang="en-US" sz="2399" dirty="0" err="1"/>
              <a:t>marcada</a:t>
            </a:r>
            <a:r>
              <a:rPr lang="en-US" sz="2399" dirty="0"/>
              <a:t> </a:t>
            </a:r>
            <a:r>
              <a:rPr lang="en-US" sz="2399" dirty="0" err="1"/>
              <a:t>por</a:t>
            </a:r>
            <a:r>
              <a:rPr lang="en-US" sz="2399" dirty="0"/>
              <a:t> </a:t>
            </a:r>
            <a:r>
              <a:rPr lang="en-US" sz="2399" dirty="0" err="1"/>
              <a:t>el</a:t>
            </a:r>
            <a:r>
              <a:rPr lang="en-US" sz="2399" dirty="0"/>
              <a:t> </a:t>
            </a:r>
            <a:r>
              <a:rPr lang="en-US" sz="2399" dirty="0" err="1"/>
              <a:t>exceso</a:t>
            </a:r>
            <a:r>
              <a:rPr lang="en-US" sz="2399" dirty="0"/>
              <a:t> de </a:t>
            </a:r>
            <a:r>
              <a:rPr lang="en-US" sz="2399" dirty="0" err="1"/>
              <a:t>los</a:t>
            </a:r>
            <a:r>
              <a:rPr lang="en-US" sz="2399" dirty="0"/>
              <a:t> </a:t>
            </a:r>
            <a:r>
              <a:rPr lang="en-US" sz="2399" dirty="0" err="1"/>
              <a:t>instintos</a:t>
            </a:r>
            <a:r>
              <a:rPr lang="en-US" sz="2399" dirty="0"/>
              <a:t>, las </a:t>
            </a:r>
            <a:r>
              <a:rPr lang="en-US" sz="2399" dirty="0" err="1"/>
              <a:t>pasiones</a:t>
            </a:r>
            <a:r>
              <a:rPr lang="en-US" sz="2399" dirty="0"/>
              <a:t> y la </a:t>
            </a:r>
            <a:r>
              <a:rPr lang="en-US" sz="2399" dirty="0" err="1"/>
              <a:t>crueldad</a:t>
            </a:r>
            <a:r>
              <a:rPr lang="en-US" sz="2399" dirty="0"/>
              <a:t>. </a:t>
            </a:r>
          </a:p>
          <a:p>
            <a:pPr algn="just"/>
            <a:r>
              <a:rPr lang="en-US" sz="2399" dirty="0"/>
              <a:t>La </a:t>
            </a:r>
            <a:r>
              <a:rPr lang="en-US" sz="2399" dirty="0" err="1"/>
              <a:t>Quintrala</a:t>
            </a:r>
            <a:r>
              <a:rPr lang="en-US" sz="2399" dirty="0"/>
              <a:t> </a:t>
            </a:r>
            <a:r>
              <a:rPr lang="en-US" sz="2399" dirty="0" err="1"/>
              <a:t>sintetiza</a:t>
            </a:r>
            <a:r>
              <a:rPr lang="en-US" sz="2399" dirty="0"/>
              <a:t> </a:t>
            </a:r>
            <a:r>
              <a:rPr lang="en-US" sz="2399" dirty="0" err="1"/>
              <a:t>esta</a:t>
            </a:r>
            <a:r>
              <a:rPr lang="en-US" sz="2399" dirty="0"/>
              <a:t> mala </a:t>
            </a:r>
            <a:r>
              <a:rPr lang="en-US" sz="2399" dirty="0" err="1"/>
              <a:t>savia</a:t>
            </a:r>
            <a:r>
              <a:rPr lang="en-US" sz="2399" dirty="0"/>
              <a:t>. </a:t>
            </a:r>
          </a:p>
        </p:txBody>
      </p:sp>
      <p:pic>
        <p:nvPicPr>
          <p:cNvPr id="7172" name="Picture 4" descr="Bartolomé Flores - Bartolomé Blumenthal ">
            <a:extLst>
              <a:ext uri="{FF2B5EF4-FFF2-40B4-BE49-F238E27FC236}">
                <a16:creationId xmlns:a16="http://schemas.microsoft.com/office/drawing/2014/main" id="{02B6F5AF-0927-F7B8-3AAB-F487C12700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44731"/>
          <a:stretch/>
        </p:blipFill>
        <p:spPr bwMode="auto">
          <a:xfrm>
            <a:off x="397976" y="105969"/>
            <a:ext cx="1532340" cy="1472816"/>
          </a:xfrm>
          <a:prstGeom prst="ellipse">
            <a:avLst/>
          </a:prstGeom>
          <a:noFill/>
          <a:extLst>
            <a:ext uri="{909E8E84-426E-40DD-AFC4-6F175D3DCCD1}">
              <a14:hiddenFill xmlns:a14="http://schemas.microsoft.com/office/drawing/2010/main">
                <a:solidFill>
                  <a:srgbClr val="FFFFFF"/>
                </a:solidFill>
              </a14:hiddenFill>
            </a:ext>
          </a:extLst>
        </p:spPr>
      </p:pic>
      <p:pic>
        <p:nvPicPr>
          <p:cNvPr id="7174" name="Picture 6">
            <a:extLst>
              <a:ext uri="{FF2B5EF4-FFF2-40B4-BE49-F238E27FC236}">
                <a16:creationId xmlns:a16="http://schemas.microsoft.com/office/drawing/2014/main" id="{E52ADE32-AEFF-8995-EDAB-574D59ED2A0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3718" t="6724" r="27556" b="59202"/>
          <a:stretch/>
        </p:blipFill>
        <p:spPr bwMode="auto">
          <a:xfrm>
            <a:off x="3326676" y="893"/>
            <a:ext cx="1407233" cy="1402105"/>
          </a:xfrm>
          <a:prstGeom prst="ellipse">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C57B8E8-7F4F-C98C-BA63-D2F403027611}"/>
              </a:ext>
            </a:extLst>
          </p:cNvPr>
          <p:cNvSpPr txBox="1"/>
          <p:nvPr/>
        </p:nvSpPr>
        <p:spPr>
          <a:xfrm>
            <a:off x="4733910" y="72821"/>
            <a:ext cx="1123302" cy="584623"/>
          </a:xfrm>
          <a:prstGeom prst="rect">
            <a:avLst/>
          </a:prstGeom>
          <a:solidFill>
            <a:schemeClr val="tx1"/>
          </a:solidFill>
        </p:spPr>
        <p:txBody>
          <a:bodyPr wrap="square" rtlCol="0">
            <a:spAutoFit/>
          </a:bodyPr>
          <a:lstStyle/>
          <a:p>
            <a:pPr algn="ctr"/>
            <a:r>
              <a:rPr lang="en-NZ" sz="1600" dirty="0">
                <a:solidFill>
                  <a:schemeClr val="bg1"/>
                </a:solidFill>
                <a:latin typeface="Oxygen" panose="02000503000000000000" pitchFamily="2" charset="77"/>
              </a:rPr>
              <a:t>Elvira de </a:t>
            </a:r>
            <a:r>
              <a:rPr lang="en-NZ" sz="1600" dirty="0" err="1">
                <a:solidFill>
                  <a:schemeClr val="bg1"/>
                </a:solidFill>
                <a:latin typeface="Oxygen" panose="02000503000000000000" pitchFamily="2" charset="77"/>
              </a:rPr>
              <a:t>Talagante</a:t>
            </a:r>
            <a:endParaRPr lang="en-US" sz="1600" dirty="0">
              <a:solidFill>
                <a:schemeClr val="bg1"/>
              </a:solidFill>
            </a:endParaRPr>
          </a:p>
        </p:txBody>
      </p:sp>
      <p:sp>
        <p:nvSpPr>
          <p:cNvPr id="8" name="TextBox 7">
            <a:extLst>
              <a:ext uri="{FF2B5EF4-FFF2-40B4-BE49-F238E27FC236}">
                <a16:creationId xmlns:a16="http://schemas.microsoft.com/office/drawing/2014/main" id="{C870ACA0-9E9C-DA01-9D70-0F0D04B89B6A}"/>
              </a:ext>
            </a:extLst>
          </p:cNvPr>
          <p:cNvSpPr txBox="1"/>
          <p:nvPr/>
        </p:nvSpPr>
        <p:spPr>
          <a:xfrm>
            <a:off x="1635926" y="41755"/>
            <a:ext cx="1301580" cy="592408"/>
          </a:xfrm>
          <a:prstGeom prst="rect">
            <a:avLst/>
          </a:prstGeom>
          <a:solidFill>
            <a:schemeClr val="tx1"/>
          </a:solidFill>
        </p:spPr>
        <p:txBody>
          <a:bodyPr wrap="square">
            <a:spAutoFit/>
          </a:bodyPr>
          <a:lstStyle/>
          <a:p>
            <a:pPr algn="ctr"/>
            <a:r>
              <a:rPr lang="en-NZ" sz="1600" dirty="0">
                <a:solidFill>
                  <a:schemeClr val="bg1"/>
                </a:solidFill>
                <a:latin typeface="Oxygen" panose="02000503000000000000" pitchFamily="2" charset="77"/>
              </a:rPr>
              <a:t>Bartolomé Flores</a:t>
            </a:r>
            <a:endParaRPr lang="en-US" sz="1600" dirty="0">
              <a:solidFill>
                <a:schemeClr val="bg1"/>
              </a:solidFill>
            </a:endParaRPr>
          </a:p>
        </p:txBody>
      </p:sp>
      <p:sp>
        <p:nvSpPr>
          <p:cNvPr id="9" name="TextBox 8">
            <a:extLst>
              <a:ext uri="{FF2B5EF4-FFF2-40B4-BE49-F238E27FC236}">
                <a16:creationId xmlns:a16="http://schemas.microsoft.com/office/drawing/2014/main" id="{DA0759A5-C8F5-5D8B-CCEA-8D9FEEC4EB6D}"/>
              </a:ext>
            </a:extLst>
          </p:cNvPr>
          <p:cNvSpPr txBox="1"/>
          <p:nvPr/>
        </p:nvSpPr>
        <p:spPr>
          <a:xfrm>
            <a:off x="179176" y="3090534"/>
            <a:ext cx="1912969" cy="338466"/>
          </a:xfrm>
          <a:prstGeom prst="rect">
            <a:avLst/>
          </a:prstGeom>
          <a:solidFill>
            <a:schemeClr val="tx1"/>
          </a:solidFill>
        </p:spPr>
        <p:txBody>
          <a:bodyPr wrap="square">
            <a:spAutoFit/>
          </a:bodyPr>
          <a:lstStyle/>
          <a:p>
            <a:r>
              <a:rPr lang="en-NZ" sz="1600" dirty="0">
                <a:solidFill>
                  <a:schemeClr val="bg1"/>
                </a:solidFill>
                <a:latin typeface="Oxygen" panose="02000503000000000000" pitchFamily="2" charset="77"/>
              </a:rPr>
              <a:t>Pedro  </a:t>
            </a:r>
            <a:r>
              <a:rPr lang="en-NZ" sz="1600" dirty="0" err="1">
                <a:solidFill>
                  <a:schemeClr val="bg1"/>
                </a:solidFill>
                <a:latin typeface="Oxygen" panose="02000503000000000000" pitchFamily="2" charset="77"/>
              </a:rPr>
              <a:t>Lisperguer</a:t>
            </a:r>
            <a:endParaRPr lang="en-US" sz="1600" dirty="0">
              <a:solidFill>
                <a:schemeClr val="bg1"/>
              </a:solidFill>
            </a:endParaRPr>
          </a:p>
        </p:txBody>
      </p:sp>
      <p:sp>
        <p:nvSpPr>
          <p:cNvPr id="11" name="TextBox 10">
            <a:extLst>
              <a:ext uri="{FF2B5EF4-FFF2-40B4-BE49-F238E27FC236}">
                <a16:creationId xmlns:a16="http://schemas.microsoft.com/office/drawing/2014/main" id="{0C9B7075-6A86-387D-19B1-53C91A9E34B7}"/>
              </a:ext>
            </a:extLst>
          </p:cNvPr>
          <p:cNvSpPr txBox="1"/>
          <p:nvPr/>
        </p:nvSpPr>
        <p:spPr>
          <a:xfrm>
            <a:off x="3934040" y="2782219"/>
            <a:ext cx="1912969" cy="338466"/>
          </a:xfrm>
          <a:prstGeom prst="rect">
            <a:avLst/>
          </a:prstGeom>
          <a:solidFill>
            <a:schemeClr val="tx1"/>
          </a:solidFill>
        </p:spPr>
        <p:txBody>
          <a:bodyPr wrap="square">
            <a:spAutoFit/>
          </a:bodyPr>
          <a:lstStyle/>
          <a:p>
            <a:r>
              <a:rPr lang="en-NZ" sz="1600" dirty="0" err="1">
                <a:solidFill>
                  <a:schemeClr val="bg1"/>
                </a:solidFill>
                <a:latin typeface="Oxygen" panose="02000503000000000000" pitchFamily="2" charset="77"/>
              </a:rPr>
              <a:t>Águeda</a:t>
            </a:r>
            <a:r>
              <a:rPr lang="en-NZ" sz="1600" dirty="0">
                <a:solidFill>
                  <a:schemeClr val="bg1"/>
                </a:solidFill>
                <a:latin typeface="Oxygen" panose="02000503000000000000" pitchFamily="2" charset="77"/>
              </a:rPr>
              <a:t> Flores</a:t>
            </a:r>
            <a:endParaRPr lang="en-US" sz="1600" dirty="0">
              <a:solidFill>
                <a:schemeClr val="bg1"/>
              </a:solidFill>
            </a:endParaRPr>
          </a:p>
        </p:txBody>
      </p:sp>
      <p:sp>
        <p:nvSpPr>
          <p:cNvPr id="13" name="TextBox 12">
            <a:extLst>
              <a:ext uri="{FF2B5EF4-FFF2-40B4-BE49-F238E27FC236}">
                <a16:creationId xmlns:a16="http://schemas.microsoft.com/office/drawing/2014/main" id="{4258181F-C92B-B527-E9D9-2FCF071F75F4}"/>
              </a:ext>
            </a:extLst>
          </p:cNvPr>
          <p:cNvSpPr txBox="1"/>
          <p:nvPr/>
        </p:nvSpPr>
        <p:spPr>
          <a:xfrm>
            <a:off x="4600799" y="4080892"/>
            <a:ext cx="1246210" cy="584623"/>
          </a:xfrm>
          <a:prstGeom prst="rect">
            <a:avLst/>
          </a:prstGeom>
          <a:solidFill>
            <a:schemeClr val="tx1"/>
          </a:solidFill>
        </p:spPr>
        <p:txBody>
          <a:bodyPr wrap="square">
            <a:spAutoFit/>
          </a:bodyPr>
          <a:lstStyle/>
          <a:p>
            <a:r>
              <a:rPr lang="en-NZ" sz="1600" dirty="0">
                <a:solidFill>
                  <a:schemeClr val="bg1"/>
                </a:solidFill>
                <a:latin typeface="Oxygen" panose="02000503000000000000" pitchFamily="2" charset="77"/>
              </a:rPr>
              <a:t>Catalina </a:t>
            </a:r>
            <a:r>
              <a:rPr lang="en-NZ" sz="1600" dirty="0" err="1">
                <a:solidFill>
                  <a:schemeClr val="bg1"/>
                </a:solidFill>
                <a:latin typeface="Oxygen" panose="02000503000000000000" pitchFamily="2" charset="77"/>
              </a:rPr>
              <a:t>Lisperguer</a:t>
            </a:r>
            <a:endParaRPr lang="en-US" sz="1600" dirty="0">
              <a:solidFill>
                <a:schemeClr val="bg1"/>
              </a:solidFill>
            </a:endParaRPr>
          </a:p>
        </p:txBody>
      </p:sp>
      <p:sp>
        <p:nvSpPr>
          <p:cNvPr id="36" name="TextBox 35">
            <a:extLst>
              <a:ext uri="{FF2B5EF4-FFF2-40B4-BE49-F238E27FC236}">
                <a16:creationId xmlns:a16="http://schemas.microsoft.com/office/drawing/2014/main" id="{87F416F5-4B03-6CAC-26D9-889BC5DFA9BA}"/>
              </a:ext>
            </a:extLst>
          </p:cNvPr>
          <p:cNvSpPr txBox="1"/>
          <p:nvPr/>
        </p:nvSpPr>
        <p:spPr>
          <a:xfrm>
            <a:off x="253937" y="4822374"/>
            <a:ext cx="1676379" cy="584623"/>
          </a:xfrm>
          <a:prstGeom prst="rect">
            <a:avLst/>
          </a:prstGeom>
          <a:solidFill>
            <a:schemeClr val="tx1"/>
          </a:solidFill>
        </p:spPr>
        <p:txBody>
          <a:bodyPr wrap="square">
            <a:spAutoFit/>
          </a:bodyPr>
          <a:lstStyle/>
          <a:p>
            <a:r>
              <a:rPr lang="en-NZ" sz="1600" dirty="0">
                <a:solidFill>
                  <a:schemeClr val="bg1"/>
                </a:solidFill>
                <a:latin typeface="Oxygen" panose="02000503000000000000" pitchFamily="2" charset="77"/>
              </a:rPr>
              <a:t>Gonzalo de </a:t>
            </a:r>
            <a:r>
              <a:rPr lang="en-NZ" sz="1600" dirty="0" err="1">
                <a:solidFill>
                  <a:schemeClr val="bg1"/>
                </a:solidFill>
                <a:latin typeface="Oxygen" panose="02000503000000000000" pitchFamily="2" charset="77"/>
              </a:rPr>
              <a:t>los</a:t>
            </a:r>
            <a:r>
              <a:rPr lang="en-NZ" sz="1600" dirty="0">
                <a:solidFill>
                  <a:schemeClr val="bg1"/>
                </a:solidFill>
                <a:latin typeface="Oxygen" panose="02000503000000000000" pitchFamily="2" charset="77"/>
              </a:rPr>
              <a:t> Ríos y </a:t>
            </a:r>
            <a:r>
              <a:rPr lang="en-NZ" sz="1600" dirty="0" err="1">
                <a:solidFill>
                  <a:schemeClr val="bg1"/>
                </a:solidFill>
                <a:latin typeface="Oxygen" panose="02000503000000000000" pitchFamily="2" charset="77"/>
              </a:rPr>
              <a:t>Encío</a:t>
            </a:r>
            <a:endParaRPr lang="en-US" sz="1600" dirty="0">
              <a:solidFill>
                <a:schemeClr val="bg1"/>
              </a:solidFill>
            </a:endParaRPr>
          </a:p>
        </p:txBody>
      </p:sp>
      <p:pic>
        <p:nvPicPr>
          <p:cNvPr id="42" name="Picture 2" descr="La Quintrala">
            <a:extLst>
              <a:ext uri="{FF2B5EF4-FFF2-40B4-BE49-F238E27FC236}">
                <a16:creationId xmlns:a16="http://schemas.microsoft.com/office/drawing/2014/main" id="{122310D0-7685-C3E6-A6EC-B71FC601703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4458" t="8385" r="31916" b="60613"/>
          <a:stretch/>
        </p:blipFill>
        <p:spPr bwMode="auto">
          <a:xfrm>
            <a:off x="2138756" y="5406997"/>
            <a:ext cx="1597499" cy="1472816"/>
          </a:xfrm>
          <a:prstGeom prst="ellipse">
            <a:avLst/>
          </a:prstGeom>
          <a:noFill/>
          <a:effectLst>
            <a:outerShdw blurRad="508000" dist="101600" dir="54000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pic>
      <p:sp>
        <p:nvSpPr>
          <p:cNvPr id="53" name="TextBox 52">
            <a:extLst>
              <a:ext uri="{FF2B5EF4-FFF2-40B4-BE49-F238E27FC236}">
                <a16:creationId xmlns:a16="http://schemas.microsoft.com/office/drawing/2014/main" id="{FBD9D198-4336-1E64-516D-2D7A1BE8113C}"/>
              </a:ext>
            </a:extLst>
          </p:cNvPr>
          <p:cNvSpPr txBox="1"/>
          <p:nvPr/>
        </p:nvSpPr>
        <p:spPr>
          <a:xfrm>
            <a:off x="6075223" y="476672"/>
            <a:ext cx="6094413" cy="1476943"/>
          </a:xfrm>
          <a:prstGeom prst="rect">
            <a:avLst/>
          </a:prstGeom>
          <a:noFill/>
        </p:spPr>
        <p:txBody>
          <a:bodyPr wrap="square" rtlCol="0">
            <a:spAutoFit/>
          </a:bodyPr>
          <a:lstStyle/>
          <a:p>
            <a:r>
              <a:rPr lang="en-US" sz="2399" b="1" dirty="0"/>
              <a:t>UN FOLLAJE DE LUZ Y SOMBRAS:</a:t>
            </a:r>
          </a:p>
          <a:p>
            <a:r>
              <a:rPr lang="es-MX" sz="2399" b="1" dirty="0"/>
              <a:t>Hombre/europeo/apolíneo; mujer/indio/ perverso</a:t>
            </a:r>
            <a:endParaRPr lang="en-US" sz="2399" b="1" dirty="0"/>
          </a:p>
          <a:p>
            <a:endParaRPr lang="en-US" sz="1799" dirty="0"/>
          </a:p>
        </p:txBody>
      </p:sp>
    </p:spTree>
    <p:extLst>
      <p:ext uri="{BB962C8B-B14F-4D97-AF65-F5344CB8AC3E}">
        <p14:creationId xmlns:p14="http://schemas.microsoft.com/office/powerpoint/2010/main" val="4294207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116FC1-F961-2D29-6B8D-445ECEFC2CFF}"/>
              </a:ext>
            </a:extLst>
          </p:cNvPr>
          <p:cNvSpPr>
            <a:spLocks noGrp="1"/>
          </p:cNvSpPr>
          <p:nvPr>
            <p:ph type="title"/>
          </p:nvPr>
        </p:nvSpPr>
        <p:spPr>
          <a:xfrm>
            <a:off x="589406" y="856850"/>
            <a:ext cx="4559396" cy="1127774"/>
          </a:xfrm>
        </p:spPr>
        <p:txBody>
          <a:bodyPr anchor="ctr">
            <a:normAutofit fontScale="90000"/>
          </a:bodyPr>
          <a:lstStyle/>
          <a:p>
            <a:r>
              <a:rPr lang="es-CL" sz="3699"/>
              <a:t>La abuela de la Quintrala</a:t>
            </a:r>
          </a:p>
        </p:txBody>
      </p:sp>
      <p:sp>
        <p:nvSpPr>
          <p:cNvPr id="3" name="Marcador de contenido 2">
            <a:extLst>
              <a:ext uri="{FF2B5EF4-FFF2-40B4-BE49-F238E27FC236}">
                <a16:creationId xmlns:a16="http://schemas.microsoft.com/office/drawing/2014/main" id="{D356AD6E-BA1D-9FAB-DE2E-42904E7D3C91}"/>
              </a:ext>
            </a:extLst>
          </p:cNvPr>
          <p:cNvSpPr>
            <a:spLocks noGrp="1"/>
          </p:cNvSpPr>
          <p:nvPr>
            <p:ph idx="1"/>
          </p:nvPr>
        </p:nvSpPr>
        <p:spPr>
          <a:xfrm>
            <a:off x="496695" y="2330792"/>
            <a:ext cx="4652108" cy="4103262"/>
          </a:xfrm>
        </p:spPr>
        <p:txBody>
          <a:bodyPr anchor="ctr">
            <a:normAutofit/>
          </a:bodyPr>
          <a:lstStyle/>
          <a:p>
            <a:r>
              <a:rPr lang="es-MX" sz="1999" b="1" dirty="0">
                <a:highlight>
                  <a:srgbClr val="FFFFFF"/>
                </a:highlight>
                <a:latin typeface="Arial" panose="020B0604020202020204" pitchFamily="34" charset="0"/>
              </a:rPr>
              <a:t>María de </a:t>
            </a:r>
            <a:r>
              <a:rPr lang="es-MX" sz="1999" b="1" dirty="0" err="1">
                <a:highlight>
                  <a:srgbClr val="FFFFFF"/>
                </a:highlight>
                <a:latin typeface="Arial" panose="020B0604020202020204" pitchFamily="34" charset="0"/>
              </a:rPr>
              <a:t>Encío</a:t>
            </a:r>
            <a:r>
              <a:rPr lang="es-MX" sz="1999" dirty="0">
                <a:highlight>
                  <a:srgbClr val="FFFFFF"/>
                </a:highlight>
                <a:latin typeface="Arial" panose="020B0604020202020204" pitchFamily="34" charset="0"/>
              </a:rPr>
              <a:t>, natural de Bayona en Galicia, mujer de Gonzalo de los Ríos, vecina de Santiago de Chile, presa con secuestro de bienes por el Santo Oficio, testificada ante el Provisor de haber dicho que </a:t>
            </a:r>
            <a:r>
              <a:rPr lang="es-MX" sz="1999" b="1" dirty="0">
                <a:highlight>
                  <a:srgbClr val="FFFFFF"/>
                </a:highlight>
                <a:latin typeface="Arial" panose="020B0604020202020204" pitchFamily="34" charset="0"/>
              </a:rPr>
              <a:t>... </a:t>
            </a:r>
            <a:r>
              <a:rPr lang="es-MX" sz="1999" dirty="0">
                <a:highlight>
                  <a:srgbClr val="FFFFFF"/>
                </a:highlight>
                <a:latin typeface="Arial" panose="020B0604020202020204" pitchFamily="34" charset="0"/>
              </a:rPr>
              <a:t>'si una mujer casada o doncella  se sentía preñada y no de su marido, por encubrir su fama </a:t>
            </a:r>
            <a:r>
              <a:rPr lang="es-MX" sz="1999" b="1" dirty="0">
                <a:highlight>
                  <a:srgbClr val="FFFFFF"/>
                </a:highlight>
                <a:latin typeface="Arial" panose="020B0604020202020204" pitchFamily="34" charset="0"/>
              </a:rPr>
              <a:t>podía matar la criatura en el vientre o tomar cosas con que la echase</a:t>
            </a:r>
            <a:r>
              <a:rPr lang="es-MX" sz="1999" dirty="0">
                <a:highlight>
                  <a:srgbClr val="FFFFFF"/>
                </a:highlight>
                <a:latin typeface="Arial" panose="020B0604020202020204" pitchFamily="34" charset="0"/>
              </a:rPr>
              <a:t>', y aunque se lo contradijeron y reprendieron, siempre se quedó en su opinión</a:t>
            </a:r>
            <a:endParaRPr lang="es-CL" sz="1999" dirty="0"/>
          </a:p>
        </p:txBody>
      </p:sp>
      <p:pic>
        <p:nvPicPr>
          <p:cNvPr id="14338" name="Picture 2" descr="undefined">
            <a:extLst>
              <a:ext uri="{FF2B5EF4-FFF2-40B4-BE49-F238E27FC236}">
                <a16:creationId xmlns:a16="http://schemas.microsoft.com/office/drawing/2014/main" id="{A5FA98F7-4D4D-CFD7-FF3C-C5459035E7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212" r="-1" b="-1"/>
          <a:stretch/>
        </p:blipFill>
        <p:spPr bwMode="auto">
          <a:xfrm>
            <a:off x="5976231" y="800037"/>
            <a:ext cx="5423997" cy="5257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3413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96A083-B188-8A61-42FD-667134A9CB10}"/>
              </a:ext>
            </a:extLst>
          </p:cNvPr>
          <p:cNvSpPr>
            <a:spLocks noGrp="1"/>
          </p:cNvSpPr>
          <p:nvPr>
            <p:ph type="title"/>
          </p:nvPr>
        </p:nvSpPr>
        <p:spPr>
          <a:xfrm>
            <a:off x="837982" y="449497"/>
            <a:ext cx="4706445" cy="1225331"/>
          </a:xfrm>
        </p:spPr>
        <p:txBody>
          <a:bodyPr anchor="b">
            <a:normAutofit/>
          </a:bodyPr>
          <a:lstStyle/>
          <a:p>
            <a:r>
              <a:rPr lang="es-CL" sz="2099" dirty="0">
                <a:solidFill>
                  <a:schemeClr val="bg1"/>
                </a:solidFill>
              </a:rPr>
              <a:t> </a:t>
            </a:r>
            <a:r>
              <a:rPr lang="es-CL" sz="2099" dirty="0">
                <a:solidFill>
                  <a:schemeClr val="tx2"/>
                </a:solidFill>
              </a:rPr>
              <a:t>“(…) entre lo santo y lo perverso de esta tierra hay tanto como un cabello” </a:t>
            </a:r>
            <a:br>
              <a:rPr lang="es-CL" sz="2099" dirty="0">
                <a:solidFill>
                  <a:schemeClr val="tx2"/>
                </a:solidFill>
              </a:rPr>
            </a:br>
            <a:endParaRPr lang="es-CL" sz="2099" dirty="0">
              <a:solidFill>
                <a:schemeClr val="tx2"/>
              </a:solidFill>
            </a:endParaRPr>
          </a:p>
        </p:txBody>
      </p:sp>
      <p:sp>
        <p:nvSpPr>
          <p:cNvPr id="3" name="Marcador de contenido 2">
            <a:extLst>
              <a:ext uri="{FF2B5EF4-FFF2-40B4-BE49-F238E27FC236}">
                <a16:creationId xmlns:a16="http://schemas.microsoft.com/office/drawing/2014/main" id="{062C9814-BE18-52AB-F4A9-94DDEE8EA2DD}"/>
              </a:ext>
            </a:extLst>
          </p:cNvPr>
          <p:cNvSpPr>
            <a:spLocks noGrp="1"/>
          </p:cNvSpPr>
          <p:nvPr>
            <p:ph idx="1"/>
          </p:nvPr>
        </p:nvSpPr>
        <p:spPr>
          <a:xfrm>
            <a:off x="897535" y="1909588"/>
            <a:ext cx="4585319" cy="3646760"/>
          </a:xfrm>
        </p:spPr>
        <p:txBody>
          <a:bodyPr>
            <a:normAutofit/>
          </a:bodyPr>
          <a:lstStyle/>
          <a:p>
            <a:pPr marL="0" indent="0">
              <a:buNone/>
            </a:pPr>
            <a:r>
              <a:rPr lang="es-MX" sz="1999" dirty="0">
                <a:solidFill>
                  <a:schemeClr val="tx2"/>
                </a:solidFill>
              </a:rPr>
              <a:t>Esa soy, padre </a:t>
            </a:r>
          </a:p>
          <a:p>
            <a:pPr marL="0" indent="0">
              <a:buNone/>
            </a:pPr>
            <a:r>
              <a:rPr lang="es-MX" sz="1999" dirty="0">
                <a:solidFill>
                  <a:schemeClr val="tx2"/>
                </a:solidFill>
              </a:rPr>
              <a:t>Hija de </a:t>
            </a:r>
            <a:r>
              <a:rPr lang="es-MX" sz="1999" dirty="0" err="1">
                <a:solidFill>
                  <a:schemeClr val="tx2"/>
                </a:solidFill>
              </a:rPr>
              <a:t>Llanka</a:t>
            </a:r>
            <a:r>
              <a:rPr lang="es-MX" sz="1999" dirty="0">
                <a:solidFill>
                  <a:schemeClr val="tx2"/>
                </a:solidFill>
              </a:rPr>
              <a:t> Curiqueo</a:t>
            </a:r>
          </a:p>
          <a:p>
            <a:pPr marL="0" indent="0">
              <a:buNone/>
            </a:pPr>
            <a:r>
              <a:rPr lang="es-MX" sz="1999" dirty="0">
                <a:solidFill>
                  <a:schemeClr val="tx2"/>
                </a:solidFill>
              </a:rPr>
              <a:t>Que es hija de Elvira de Talagante </a:t>
            </a:r>
          </a:p>
          <a:p>
            <a:pPr marL="0" indent="0">
              <a:buNone/>
            </a:pPr>
            <a:r>
              <a:rPr lang="es-MX" sz="1999" dirty="0">
                <a:solidFill>
                  <a:schemeClr val="tx2"/>
                </a:solidFill>
              </a:rPr>
              <a:t>Que es hija de </a:t>
            </a:r>
            <a:r>
              <a:rPr lang="es-MX" sz="1999" dirty="0" err="1">
                <a:solidFill>
                  <a:schemeClr val="tx2"/>
                </a:solidFill>
              </a:rPr>
              <a:t>Agueda</a:t>
            </a:r>
            <a:r>
              <a:rPr lang="es-MX" sz="1999" dirty="0">
                <a:solidFill>
                  <a:schemeClr val="tx2"/>
                </a:solidFill>
              </a:rPr>
              <a:t> Flores </a:t>
            </a:r>
          </a:p>
          <a:p>
            <a:pPr marL="0" indent="0">
              <a:buNone/>
            </a:pPr>
            <a:r>
              <a:rPr lang="es-MX" sz="1999" dirty="0">
                <a:solidFill>
                  <a:schemeClr val="tx2"/>
                </a:solidFill>
              </a:rPr>
              <a:t>Que es hija de Catalina, </a:t>
            </a:r>
          </a:p>
          <a:p>
            <a:pPr marL="0" indent="0">
              <a:buNone/>
            </a:pPr>
            <a:r>
              <a:rPr lang="es-MX" sz="1999" dirty="0">
                <a:solidFill>
                  <a:schemeClr val="tx2"/>
                </a:solidFill>
              </a:rPr>
              <a:t>Que es mi madre, </a:t>
            </a:r>
          </a:p>
          <a:p>
            <a:pPr marL="0" indent="0">
              <a:buNone/>
            </a:pPr>
            <a:r>
              <a:rPr lang="es-MX" sz="1999" dirty="0">
                <a:solidFill>
                  <a:schemeClr val="tx2"/>
                </a:solidFill>
              </a:rPr>
              <a:t>Que soy yo”</a:t>
            </a:r>
            <a:endParaRPr lang="es-CL" sz="1999" dirty="0">
              <a:solidFill>
                <a:schemeClr val="tx2"/>
              </a:solidFill>
            </a:endParaRPr>
          </a:p>
        </p:txBody>
      </p:sp>
      <p:pic>
        <p:nvPicPr>
          <p:cNvPr id="6146" name="Picture 2" descr="Maldita yo entre las mujeres">
            <a:extLst>
              <a:ext uri="{FF2B5EF4-FFF2-40B4-BE49-F238E27FC236}">
                <a16:creationId xmlns:a16="http://schemas.microsoft.com/office/drawing/2014/main" id="{CF2BB508-0285-E524-E115-716B1A5F0AE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23753" y="893"/>
            <a:ext cx="4525101" cy="6856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9065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96A083-B188-8A61-42FD-667134A9CB10}"/>
              </a:ext>
            </a:extLst>
          </p:cNvPr>
          <p:cNvSpPr>
            <a:spLocks noGrp="1"/>
          </p:cNvSpPr>
          <p:nvPr>
            <p:ph type="title"/>
          </p:nvPr>
        </p:nvSpPr>
        <p:spPr>
          <a:xfrm>
            <a:off x="837982" y="449497"/>
            <a:ext cx="4706445" cy="1225331"/>
          </a:xfrm>
        </p:spPr>
        <p:txBody>
          <a:bodyPr anchor="b">
            <a:normAutofit/>
          </a:bodyPr>
          <a:lstStyle/>
          <a:p>
            <a:r>
              <a:rPr lang="es-CL" sz="2099" b="1" dirty="0">
                <a:solidFill>
                  <a:schemeClr val="tx2"/>
                </a:solidFill>
              </a:rPr>
              <a:t>LA TATAMAI</a:t>
            </a:r>
            <a:br>
              <a:rPr lang="es-CL" sz="2099" dirty="0">
                <a:solidFill>
                  <a:schemeClr val="tx2"/>
                </a:solidFill>
              </a:rPr>
            </a:br>
            <a:endParaRPr lang="es-CL" sz="2099" dirty="0">
              <a:solidFill>
                <a:schemeClr val="tx2"/>
              </a:solidFill>
            </a:endParaRPr>
          </a:p>
        </p:txBody>
      </p:sp>
      <p:sp>
        <p:nvSpPr>
          <p:cNvPr id="3" name="Marcador de contenido 2">
            <a:extLst>
              <a:ext uri="{FF2B5EF4-FFF2-40B4-BE49-F238E27FC236}">
                <a16:creationId xmlns:a16="http://schemas.microsoft.com/office/drawing/2014/main" id="{062C9814-BE18-52AB-F4A9-94DDEE8EA2DD}"/>
              </a:ext>
            </a:extLst>
          </p:cNvPr>
          <p:cNvSpPr>
            <a:spLocks noGrp="1"/>
          </p:cNvSpPr>
          <p:nvPr>
            <p:ph idx="1"/>
          </p:nvPr>
        </p:nvSpPr>
        <p:spPr>
          <a:xfrm>
            <a:off x="897535" y="1909588"/>
            <a:ext cx="4585319" cy="3646760"/>
          </a:xfrm>
        </p:spPr>
        <p:txBody>
          <a:bodyPr>
            <a:normAutofit/>
          </a:bodyPr>
          <a:lstStyle/>
          <a:p>
            <a:pPr marL="0" indent="0">
              <a:buNone/>
            </a:pPr>
            <a:r>
              <a:rPr lang="es-MX" sz="1999" dirty="0">
                <a:solidFill>
                  <a:schemeClr val="tx2"/>
                </a:solidFill>
              </a:rPr>
              <a:t>“(…) aprender que a Dios-</a:t>
            </a:r>
            <a:r>
              <a:rPr lang="es-MX" sz="1999" dirty="0" err="1">
                <a:solidFill>
                  <a:schemeClr val="tx2"/>
                </a:solidFill>
              </a:rPr>
              <a:t>Genechén</a:t>
            </a:r>
            <a:r>
              <a:rPr lang="es-MX" sz="1999" dirty="0">
                <a:solidFill>
                  <a:schemeClr val="tx2"/>
                </a:solidFill>
              </a:rPr>
              <a:t>, los cristianos le cortaron la mitad de su entero, su mitad hembra, y lo dejaron a tamaño hombre como ellos. De ahí la igualdad que nos quitaron, y en esa diferencia andan todas las mujeres, también las blancas. Que no las trampeen, mis niñas, con su Divino y sus leyes, hijos de mujeres son los hombres y de eso no pueden zafarse”</a:t>
            </a:r>
            <a:endParaRPr lang="es-CL" sz="1999" dirty="0">
              <a:solidFill>
                <a:schemeClr val="tx2"/>
              </a:solidFill>
            </a:endParaRPr>
          </a:p>
        </p:txBody>
      </p:sp>
      <p:pic>
        <p:nvPicPr>
          <p:cNvPr id="6146" name="Picture 2" descr="Maldita yo entre las mujeres">
            <a:extLst>
              <a:ext uri="{FF2B5EF4-FFF2-40B4-BE49-F238E27FC236}">
                <a16:creationId xmlns:a16="http://schemas.microsoft.com/office/drawing/2014/main" id="{CF2BB508-0285-E524-E115-716B1A5F0AE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23753" y="893"/>
            <a:ext cx="4525101" cy="6856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4433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ooksClassic_16x9">
  <a:themeElements>
    <a:clrScheme name="BooksClassic_16x9">
      <a:dk1>
        <a:srgbClr val="6A3A20"/>
      </a:dk1>
      <a:lt1>
        <a:sysClr val="window" lastClr="FFFFFF"/>
      </a:lt1>
      <a:dk2>
        <a:srgbClr val="000000"/>
      </a:dk2>
      <a:lt2>
        <a:srgbClr val="FFEDB9"/>
      </a:lt2>
      <a:accent1>
        <a:srgbClr val="6A3A20"/>
      </a:accent1>
      <a:accent2>
        <a:srgbClr val="B4914C"/>
      </a:accent2>
      <a:accent3>
        <a:srgbClr val="610606"/>
      </a:accent3>
      <a:accent4>
        <a:srgbClr val="2B3742"/>
      </a:accent4>
      <a:accent5>
        <a:srgbClr val="787A41"/>
      </a:accent5>
      <a:accent6>
        <a:srgbClr val="B95E14"/>
      </a:accent6>
      <a:hlink>
        <a:srgbClr val="2B3742"/>
      </a:hlink>
      <a:folHlink>
        <a:srgbClr val="C1A56D"/>
      </a:folHlink>
    </a:clrScheme>
    <a:fontScheme name="BooksClassic_16x9">
      <a:majorFont>
        <a:latin typeface="Constantia"/>
        <a:ea typeface=""/>
        <a:cs typeface=""/>
      </a:majorFont>
      <a:minorFont>
        <a:latin typeface="Constantia"/>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miter lim="800000"/>
        </a:ln>
        <a:ln w="28575"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100000"/>
                <a:shade val="90000"/>
                <a:satMod val="150000"/>
              </a:schemeClr>
            </a:gs>
            <a:gs pos="60000">
              <a:schemeClr val="phClr">
                <a:shade val="20000"/>
                <a:satMod val="255000"/>
              </a:schemeClr>
            </a:gs>
          </a:gsLst>
          <a:lin ang="5400000" scaled="0"/>
        </a:gradFill>
        <a:blipFill rotWithShape="1">
          <a:blip xmlns:r="http://schemas.openxmlformats.org/officeDocument/2006/relationships" r:embed="rId1">
            <a:duotone>
              <a:schemeClr val="phClr">
                <a:shade val="12000"/>
                <a:satMod val="240000"/>
              </a:schemeClr>
              <a:schemeClr val="phClr"/>
            </a:duotone>
          </a:blip>
          <a:stretch/>
        </a:blip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28575"/>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BooksClassic_16x9">
      <a:dk1>
        <a:srgbClr val="6A3A20"/>
      </a:dk1>
      <a:lt1>
        <a:sysClr val="window" lastClr="FFFFFF"/>
      </a:lt1>
      <a:dk2>
        <a:srgbClr val="000000"/>
      </a:dk2>
      <a:lt2>
        <a:srgbClr val="FFEDB9"/>
      </a:lt2>
      <a:accent1>
        <a:srgbClr val="6A3A20"/>
      </a:accent1>
      <a:accent2>
        <a:srgbClr val="B4914C"/>
      </a:accent2>
      <a:accent3>
        <a:srgbClr val="610606"/>
      </a:accent3>
      <a:accent4>
        <a:srgbClr val="2B3742"/>
      </a:accent4>
      <a:accent5>
        <a:srgbClr val="787A41"/>
      </a:accent5>
      <a:accent6>
        <a:srgbClr val="B95E14"/>
      </a:accent6>
      <a:hlink>
        <a:srgbClr val="2B3742"/>
      </a:hlink>
      <a:folHlink>
        <a:srgbClr val="C1A56D"/>
      </a:folHlink>
    </a:clrScheme>
    <a:fontScheme name="BooksClassic_16x9">
      <a:majorFont>
        <a:latin typeface="Constantia"/>
        <a:ea typeface=""/>
        <a:cs typeface=""/>
      </a:majorFont>
      <a:minorFont>
        <a:latin typeface="Constantia"/>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miter lim="800000"/>
        </a:ln>
        <a:ln w="28575"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BooksClassic_16x9">
      <a:dk1>
        <a:srgbClr val="6A3A20"/>
      </a:dk1>
      <a:lt1>
        <a:sysClr val="window" lastClr="FFFFFF"/>
      </a:lt1>
      <a:dk2>
        <a:srgbClr val="000000"/>
      </a:dk2>
      <a:lt2>
        <a:srgbClr val="FFEDB9"/>
      </a:lt2>
      <a:accent1>
        <a:srgbClr val="6A3A20"/>
      </a:accent1>
      <a:accent2>
        <a:srgbClr val="B4914C"/>
      </a:accent2>
      <a:accent3>
        <a:srgbClr val="610606"/>
      </a:accent3>
      <a:accent4>
        <a:srgbClr val="2B3742"/>
      </a:accent4>
      <a:accent5>
        <a:srgbClr val="787A41"/>
      </a:accent5>
      <a:accent6>
        <a:srgbClr val="B95E14"/>
      </a:accent6>
      <a:hlink>
        <a:srgbClr val="2B3742"/>
      </a:hlink>
      <a:folHlink>
        <a:srgbClr val="C1A56D"/>
      </a:folHlink>
    </a:clrScheme>
    <a:fontScheme name="BooksClassic_16x9">
      <a:majorFont>
        <a:latin typeface="Constantia"/>
        <a:ea typeface=""/>
        <a:cs typeface=""/>
      </a:majorFont>
      <a:minorFont>
        <a:latin typeface="Constantia"/>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miter lim="800000"/>
        </a:ln>
        <a:ln w="28575"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05770035-53AD-43BC-9BF9-4253FE0A4B2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Presentación de libro clásico (pantalla panorámica)</Template>
  <TotalTime>27</TotalTime>
  <Words>3211</Words>
  <Application>Microsoft Office PowerPoint</Application>
  <PresentationFormat>Personalizado</PresentationFormat>
  <Paragraphs>179</Paragraphs>
  <Slides>35</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35</vt:i4>
      </vt:variant>
    </vt:vector>
  </HeadingPairs>
  <TitlesOfParts>
    <vt:vector size="42" baseType="lpstr">
      <vt:lpstr>Arial</vt:lpstr>
      <vt:lpstr>Constantia</vt:lpstr>
      <vt:lpstr>Jost</vt:lpstr>
      <vt:lpstr>Oxygen</vt:lpstr>
      <vt:lpstr>Shruti</vt:lpstr>
      <vt:lpstr>Wingdings</vt:lpstr>
      <vt:lpstr>BooksClassic_16x9</vt:lpstr>
      <vt:lpstr>Narrativa chilena</vt:lpstr>
      <vt:lpstr>TEMA PRIMERA UNIDAD:  EL PARADIGMA REALISTA DE LA NOVELA DECIMONÓNICA, SU EVOLUCIÓN Y CRISIS EN LA PRIMERA MITAD DEL SIGLO XX.</vt:lpstr>
      <vt:lpstr>Presentación de PowerPoint</vt:lpstr>
      <vt:lpstr>Presentación de PowerPoint</vt:lpstr>
      <vt:lpstr>Presentación de PowerPoint</vt:lpstr>
      <vt:lpstr>Función “edificante” de la novela realista del siglo XIX</vt:lpstr>
      <vt:lpstr>Proyecto civilizador-Ilustrado de la novela realista de Blest Gana en el siglo XIX</vt:lpstr>
      <vt:lpstr>Sobre el pago de las deudas. Carta a Lastarria, 1864</vt:lpstr>
      <vt:lpstr>Martín Rivas (1862). Novela de costumbres político-sociales </vt:lpstr>
      <vt:lpstr>Las 4 tramas (Mythoi) arquetípicas / N. Frye</vt:lpstr>
      <vt:lpstr>Romance: Relato ideal, de conciliación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Los Lisperguer y la Quintrala de Benjamín Vicuña Mackenna: La construcción de la bruja chilena</vt:lpstr>
      <vt:lpstr>Versiones de la Quintrala </vt:lpstr>
      <vt:lpstr>Presentación de PowerPoint</vt:lpstr>
      <vt:lpstr>Catalina de los Ríos Lisperguer  (1604 - 1665)</vt:lpstr>
      <vt:lpstr>PRONTUARIO </vt:lpstr>
      <vt:lpstr>Benjamín Vicuña Mackenna, creador de la Quintrala </vt:lpstr>
      <vt:lpstr>Fragmentación de la mujer en el imaginario chileno </vt:lpstr>
      <vt:lpstr>Presentación de PowerPoint</vt:lpstr>
      <vt:lpstr>La cuestión de Arauco (Vicuña Mackenna, el parlamentario)</vt:lpstr>
      <vt:lpstr>Presentación de PowerPoint</vt:lpstr>
      <vt:lpstr>La abuela de la Quintrala</vt:lpstr>
      <vt:lpstr> “(…) entre lo santo y lo perverso de esta tierra hay tanto como un cabello”  </vt:lpstr>
      <vt:lpstr>LA TATAMAI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Roberto Suazo</dc:creator>
  <cp:keywords/>
  <cp:lastModifiedBy>Roberto Suazo</cp:lastModifiedBy>
  <cp:revision>6</cp:revision>
  <dcterms:created xsi:type="dcterms:W3CDTF">2015-09-20T13:00:19Z</dcterms:created>
  <dcterms:modified xsi:type="dcterms:W3CDTF">2025-05-07T02:27:48Z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TC028010599991</vt:lpwstr>
  </property>
</Properties>
</file>