
<file path=[Content_Types].xml><?xml version="1.0" encoding="utf-8"?>
<Types xmlns="http://schemas.openxmlformats.org/package/2006/content-types">
  <Default Extension="gif" ContentType="image/gif"/>
  <Default Extension="jpeg" ContentType="image/jpeg"/>
  <Default Extension="jpg" ContentType="image/jp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38.jpg" ContentType="image/jpeg"/>
  <Override PartName="/ppt/media/image39.jpg" ContentType="image/jpeg"/>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49.jpg" ContentType="image/jpeg"/>
  <Override PartName="/ppt/media/image50.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58.jp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3"/>
  </p:notesMasterIdLst>
  <p:sldIdLst>
    <p:sldId id="257" r:id="rId2"/>
    <p:sldId id="367" r:id="rId3"/>
    <p:sldId id="258" r:id="rId4"/>
    <p:sldId id="259" r:id="rId5"/>
    <p:sldId id="260" r:id="rId6"/>
    <p:sldId id="272" r:id="rId7"/>
    <p:sldId id="270" r:id="rId8"/>
    <p:sldId id="274" r:id="rId9"/>
    <p:sldId id="273" r:id="rId10"/>
    <p:sldId id="271" r:id="rId11"/>
    <p:sldId id="263" r:id="rId12"/>
    <p:sldId id="261" r:id="rId13"/>
    <p:sldId id="262" r:id="rId14"/>
    <p:sldId id="368" r:id="rId15"/>
    <p:sldId id="369" r:id="rId16"/>
    <p:sldId id="370" r:id="rId17"/>
    <p:sldId id="371" r:id="rId18"/>
    <p:sldId id="372" r:id="rId19"/>
    <p:sldId id="256" r:id="rId20"/>
    <p:sldId id="264" r:id="rId21"/>
    <p:sldId id="265" r:id="rId22"/>
    <p:sldId id="266" r:id="rId23"/>
    <p:sldId id="267" r:id="rId24"/>
    <p:sldId id="268" r:id="rId25"/>
    <p:sldId id="269" r:id="rId26"/>
    <p:sldId id="391" r:id="rId27"/>
    <p:sldId id="389" r:id="rId28"/>
    <p:sldId id="392" r:id="rId29"/>
    <p:sldId id="393" r:id="rId30"/>
    <p:sldId id="394" r:id="rId31"/>
    <p:sldId id="395" r:id="rId32"/>
    <p:sldId id="396" r:id="rId33"/>
    <p:sldId id="397" r:id="rId34"/>
    <p:sldId id="398" r:id="rId35"/>
    <p:sldId id="405" r:id="rId36"/>
    <p:sldId id="408" r:id="rId37"/>
    <p:sldId id="409" r:id="rId38"/>
    <p:sldId id="411" r:id="rId39"/>
    <p:sldId id="410" r:id="rId40"/>
    <p:sldId id="382" r:id="rId41"/>
    <p:sldId id="399" r:id="rId42"/>
    <p:sldId id="402" r:id="rId43"/>
    <p:sldId id="388" r:id="rId44"/>
    <p:sldId id="400" r:id="rId45"/>
    <p:sldId id="384" r:id="rId46"/>
    <p:sldId id="401" r:id="rId47"/>
    <p:sldId id="404" r:id="rId48"/>
    <p:sldId id="407" r:id="rId49"/>
    <p:sldId id="385" r:id="rId50"/>
    <p:sldId id="386" r:id="rId51"/>
    <p:sldId id="383" r:id="rId52"/>
    <p:sldId id="387" r:id="rId53"/>
    <p:sldId id="412" r:id="rId54"/>
    <p:sldId id="414" r:id="rId55"/>
    <p:sldId id="415" r:id="rId56"/>
    <p:sldId id="442" r:id="rId57"/>
    <p:sldId id="419" r:id="rId58"/>
    <p:sldId id="418" r:id="rId59"/>
    <p:sldId id="422" r:id="rId60"/>
    <p:sldId id="423" r:id="rId61"/>
    <p:sldId id="417" r:id="rId62"/>
    <p:sldId id="424" r:id="rId63"/>
    <p:sldId id="440" r:id="rId64"/>
    <p:sldId id="441" r:id="rId65"/>
    <p:sldId id="425" r:id="rId66"/>
    <p:sldId id="420" r:id="rId67"/>
    <p:sldId id="426" r:id="rId68"/>
    <p:sldId id="427" r:id="rId69"/>
    <p:sldId id="428" r:id="rId70"/>
    <p:sldId id="429" r:id="rId71"/>
    <p:sldId id="430" r:id="rId72"/>
    <p:sldId id="431" r:id="rId73"/>
    <p:sldId id="432" r:id="rId74"/>
    <p:sldId id="433" r:id="rId75"/>
    <p:sldId id="434" r:id="rId76"/>
    <p:sldId id="435" r:id="rId77"/>
    <p:sldId id="436" r:id="rId78"/>
    <p:sldId id="439" r:id="rId79"/>
    <p:sldId id="437" r:id="rId80"/>
    <p:sldId id="443" r:id="rId81"/>
    <p:sldId id="464" r:id="rId82"/>
    <p:sldId id="444" r:id="rId83"/>
    <p:sldId id="445" r:id="rId84"/>
    <p:sldId id="446" r:id="rId85"/>
    <p:sldId id="447" r:id="rId86"/>
    <p:sldId id="448" r:id="rId87"/>
    <p:sldId id="449" r:id="rId88"/>
    <p:sldId id="450" r:id="rId89"/>
    <p:sldId id="451" r:id="rId90"/>
    <p:sldId id="452" r:id="rId91"/>
    <p:sldId id="462" r:id="rId92"/>
    <p:sldId id="465" r:id="rId93"/>
    <p:sldId id="453" r:id="rId94"/>
    <p:sldId id="466" r:id="rId95"/>
    <p:sldId id="454" r:id="rId96"/>
    <p:sldId id="455" r:id="rId97"/>
    <p:sldId id="459" r:id="rId98"/>
    <p:sldId id="456" r:id="rId99"/>
    <p:sldId id="467" r:id="rId100"/>
    <p:sldId id="468" r:id="rId101"/>
    <p:sldId id="469" r:id="rId102"/>
    <p:sldId id="470" r:id="rId103"/>
    <p:sldId id="471" r:id="rId104"/>
    <p:sldId id="457" r:id="rId105"/>
    <p:sldId id="472" r:id="rId106"/>
    <p:sldId id="473" r:id="rId107"/>
    <p:sldId id="474" r:id="rId108"/>
    <p:sldId id="458" r:id="rId109"/>
    <p:sldId id="460" r:id="rId110"/>
    <p:sldId id="461" r:id="rId111"/>
    <p:sldId id="475" r:id="rId112"/>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0E0D"/>
    <a:srgbClr val="0D0D0D"/>
    <a:srgbClr val="A9CAED"/>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316" autoAdjust="0"/>
  </p:normalViewPr>
  <p:slideViewPr>
    <p:cSldViewPr snapToGrid="0">
      <p:cViewPr varScale="1">
        <p:scale>
          <a:sx n="56" d="100"/>
          <a:sy n="56" d="100"/>
        </p:scale>
        <p:origin x="10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_rels/data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image" Target="../media/image4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image" Target="../media/image4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462E99-4EAC-4768-92FD-F47BBA5947B9}"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C436F460-AF02-41E3-A1A7-83DE1363BC80}">
      <dgm:prSet/>
      <dgm:spPr/>
      <dgm:t>
        <a:bodyPr/>
        <a:lstStyle/>
        <a:p>
          <a:r>
            <a:rPr lang="es-CL"/>
            <a:t>Capítulo 1:</a:t>
          </a:r>
          <a:endParaRPr lang="en-US"/>
        </a:p>
      </dgm:t>
    </dgm:pt>
    <dgm:pt modelId="{47B6307C-18F6-4F26-90DD-0BE488E126BA}" type="parTrans" cxnId="{338313B3-F3A8-4B51-B179-A89E40B83AB0}">
      <dgm:prSet/>
      <dgm:spPr/>
      <dgm:t>
        <a:bodyPr/>
        <a:lstStyle/>
        <a:p>
          <a:endParaRPr lang="en-US"/>
        </a:p>
      </dgm:t>
    </dgm:pt>
    <dgm:pt modelId="{9929CF0F-405F-460B-9DA6-D1710EC6F18F}" type="sibTrans" cxnId="{338313B3-F3A8-4B51-B179-A89E40B83AB0}">
      <dgm:prSet/>
      <dgm:spPr/>
      <dgm:t>
        <a:bodyPr/>
        <a:lstStyle/>
        <a:p>
          <a:endParaRPr lang="en-US"/>
        </a:p>
      </dgm:t>
    </dgm:pt>
    <dgm:pt modelId="{601569A2-96BD-4A49-A1EF-76B48538D78C}">
      <dgm:prSet/>
      <dgm:spPr/>
      <dgm:t>
        <a:bodyPr/>
        <a:lstStyle/>
        <a:p>
          <a:r>
            <a:rPr lang="es-CL"/>
            <a:t>Descubrimiento/encubrimiento de América</a:t>
          </a:r>
          <a:endParaRPr lang="en-US"/>
        </a:p>
      </dgm:t>
    </dgm:pt>
    <dgm:pt modelId="{861CB838-C19E-4A91-81CE-B40EABB21AFE}" type="parTrans" cxnId="{BB5866EE-9FB6-4209-AEFE-E877CE9B0D79}">
      <dgm:prSet/>
      <dgm:spPr/>
      <dgm:t>
        <a:bodyPr/>
        <a:lstStyle/>
        <a:p>
          <a:endParaRPr lang="en-US"/>
        </a:p>
      </dgm:t>
    </dgm:pt>
    <dgm:pt modelId="{2A724085-77B6-49EE-B380-AD324BABE735}" type="sibTrans" cxnId="{BB5866EE-9FB6-4209-AEFE-E877CE9B0D79}">
      <dgm:prSet/>
      <dgm:spPr/>
      <dgm:t>
        <a:bodyPr/>
        <a:lstStyle/>
        <a:p>
          <a:endParaRPr lang="en-US"/>
        </a:p>
      </dgm:t>
    </dgm:pt>
    <dgm:pt modelId="{D0928783-21BB-45D3-AEE0-6AFBE493C47C}" type="pres">
      <dgm:prSet presAssocID="{9D462E99-4EAC-4768-92FD-F47BBA5947B9}" presName="outerComposite" presStyleCnt="0">
        <dgm:presLayoutVars>
          <dgm:chMax val="5"/>
          <dgm:dir/>
          <dgm:resizeHandles val="exact"/>
        </dgm:presLayoutVars>
      </dgm:prSet>
      <dgm:spPr/>
    </dgm:pt>
    <dgm:pt modelId="{21A4D826-FC02-4F54-A284-6CF7253690BE}" type="pres">
      <dgm:prSet presAssocID="{9D462E99-4EAC-4768-92FD-F47BBA5947B9}" presName="dummyMaxCanvas" presStyleCnt="0">
        <dgm:presLayoutVars/>
      </dgm:prSet>
      <dgm:spPr/>
    </dgm:pt>
    <dgm:pt modelId="{31BA9FD6-CF0F-41D0-B116-91183F560CE5}" type="pres">
      <dgm:prSet presAssocID="{9D462E99-4EAC-4768-92FD-F47BBA5947B9}" presName="TwoNodes_1" presStyleLbl="node1" presStyleIdx="0" presStyleCnt="2">
        <dgm:presLayoutVars>
          <dgm:bulletEnabled val="1"/>
        </dgm:presLayoutVars>
      </dgm:prSet>
      <dgm:spPr/>
    </dgm:pt>
    <dgm:pt modelId="{D7E63EB8-F30B-4A76-AC11-C8C0789FEFB2}" type="pres">
      <dgm:prSet presAssocID="{9D462E99-4EAC-4768-92FD-F47BBA5947B9}" presName="TwoNodes_2" presStyleLbl="node1" presStyleIdx="1" presStyleCnt="2">
        <dgm:presLayoutVars>
          <dgm:bulletEnabled val="1"/>
        </dgm:presLayoutVars>
      </dgm:prSet>
      <dgm:spPr/>
    </dgm:pt>
    <dgm:pt modelId="{86AE6EFC-BFC8-49B9-AB2E-97340D448FFA}" type="pres">
      <dgm:prSet presAssocID="{9D462E99-4EAC-4768-92FD-F47BBA5947B9}" presName="TwoConn_1-2" presStyleLbl="fgAccFollowNode1" presStyleIdx="0" presStyleCnt="1">
        <dgm:presLayoutVars>
          <dgm:bulletEnabled val="1"/>
        </dgm:presLayoutVars>
      </dgm:prSet>
      <dgm:spPr/>
    </dgm:pt>
    <dgm:pt modelId="{1D6107C5-EA14-4C4D-85BC-C1DEF077B37F}" type="pres">
      <dgm:prSet presAssocID="{9D462E99-4EAC-4768-92FD-F47BBA5947B9}" presName="TwoNodes_1_text" presStyleLbl="node1" presStyleIdx="1" presStyleCnt="2">
        <dgm:presLayoutVars>
          <dgm:bulletEnabled val="1"/>
        </dgm:presLayoutVars>
      </dgm:prSet>
      <dgm:spPr/>
    </dgm:pt>
    <dgm:pt modelId="{CF6C7F14-316D-43B6-9ADE-07D91325E0EB}" type="pres">
      <dgm:prSet presAssocID="{9D462E99-4EAC-4768-92FD-F47BBA5947B9}" presName="TwoNodes_2_text" presStyleLbl="node1" presStyleIdx="1" presStyleCnt="2">
        <dgm:presLayoutVars>
          <dgm:bulletEnabled val="1"/>
        </dgm:presLayoutVars>
      </dgm:prSet>
      <dgm:spPr/>
    </dgm:pt>
  </dgm:ptLst>
  <dgm:cxnLst>
    <dgm:cxn modelId="{30E2F52D-ECCB-4799-84E3-E6D8BA2FC266}" type="presOf" srcId="{C436F460-AF02-41E3-A1A7-83DE1363BC80}" destId="{1D6107C5-EA14-4C4D-85BC-C1DEF077B37F}" srcOrd="1" destOrd="0" presId="urn:microsoft.com/office/officeart/2005/8/layout/vProcess5"/>
    <dgm:cxn modelId="{4337405B-C95C-4888-90BA-AB6069117DD8}" type="presOf" srcId="{9D462E99-4EAC-4768-92FD-F47BBA5947B9}" destId="{D0928783-21BB-45D3-AEE0-6AFBE493C47C}" srcOrd="0" destOrd="0" presId="urn:microsoft.com/office/officeart/2005/8/layout/vProcess5"/>
    <dgm:cxn modelId="{9E20E24B-C177-4290-8D4F-1C5CB3339C87}" type="presOf" srcId="{601569A2-96BD-4A49-A1EF-76B48538D78C}" destId="{D7E63EB8-F30B-4A76-AC11-C8C0789FEFB2}" srcOrd="0" destOrd="0" presId="urn:microsoft.com/office/officeart/2005/8/layout/vProcess5"/>
    <dgm:cxn modelId="{9EC2EC78-6D90-4311-A2BB-7E65EFB875DB}" type="presOf" srcId="{C436F460-AF02-41E3-A1A7-83DE1363BC80}" destId="{31BA9FD6-CF0F-41D0-B116-91183F560CE5}" srcOrd="0" destOrd="0" presId="urn:microsoft.com/office/officeart/2005/8/layout/vProcess5"/>
    <dgm:cxn modelId="{D11B0FA6-446D-4ED5-8591-37D5A1C9B090}" type="presOf" srcId="{9929CF0F-405F-460B-9DA6-D1710EC6F18F}" destId="{86AE6EFC-BFC8-49B9-AB2E-97340D448FFA}" srcOrd="0" destOrd="0" presId="urn:microsoft.com/office/officeart/2005/8/layout/vProcess5"/>
    <dgm:cxn modelId="{338313B3-F3A8-4B51-B179-A89E40B83AB0}" srcId="{9D462E99-4EAC-4768-92FD-F47BBA5947B9}" destId="{C436F460-AF02-41E3-A1A7-83DE1363BC80}" srcOrd="0" destOrd="0" parTransId="{47B6307C-18F6-4F26-90DD-0BE488E126BA}" sibTransId="{9929CF0F-405F-460B-9DA6-D1710EC6F18F}"/>
    <dgm:cxn modelId="{68B14BB6-9B8D-4F1C-B52C-64A2DE7B3B35}" type="presOf" srcId="{601569A2-96BD-4A49-A1EF-76B48538D78C}" destId="{CF6C7F14-316D-43B6-9ADE-07D91325E0EB}" srcOrd="1" destOrd="0" presId="urn:microsoft.com/office/officeart/2005/8/layout/vProcess5"/>
    <dgm:cxn modelId="{BB5866EE-9FB6-4209-AEFE-E877CE9B0D79}" srcId="{9D462E99-4EAC-4768-92FD-F47BBA5947B9}" destId="{601569A2-96BD-4A49-A1EF-76B48538D78C}" srcOrd="1" destOrd="0" parTransId="{861CB838-C19E-4A91-81CE-B40EABB21AFE}" sibTransId="{2A724085-77B6-49EE-B380-AD324BABE735}"/>
    <dgm:cxn modelId="{39010040-DC62-47E6-B140-D6A78801B92D}" type="presParOf" srcId="{D0928783-21BB-45D3-AEE0-6AFBE493C47C}" destId="{21A4D826-FC02-4F54-A284-6CF7253690BE}" srcOrd="0" destOrd="0" presId="urn:microsoft.com/office/officeart/2005/8/layout/vProcess5"/>
    <dgm:cxn modelId="{71C68C4E-31E6-4633-ACE6-762E14D555FF}" type="presParOf" srcId="{D0928783-21BB-45D3-AEE0-6AFBE493C47C}" destId="{31BA9FD6-CF0F-41D0-B116-91183F560CE5}" srcOrd="1" destOrd="0" presId="urn:microsoft.com/office/officeart/2005/8/layout/vProcess5"/>
    <dgm:cxn modelId="{3D54EBF1-A5E0-40EA-8A12-2E4C1C428656}" type="presParOf" srcId="{D0928783-21BB-45D3-AEE0-6AFBE493C47C}" destId="{D7E63EB8-F30B-4A76-AC11-C8C0789FEFB2}" srcOrd="2" destOrd="0" presId="urn:microsoft.com/office/officeart/2005/8/layout/vProcess5"/>
    <dgm:cxn modelId="{C6B30DE6-EFBA-451C-8A8E-58F0D106258D}" type="presParOf" srcId="{D0928783-21BB-45D3-AEE0-6AFBE493C47C}" destId="{86AE6EFC-BFC8-49B9-AB2E-97340D448FFA}" srcOrd="3" destOrd="0" presId="urn:microsoft.com/office/officeart/2005/8/layout/vProcess5"/>
    <dgm:cxn modelId="{3D01B7E6-39E5-4253-ADDB-400A795ECD60}" type="presParOf" srcId="{D0928783-21BB-45D3-AEE0-6AFBE493C47C}" destId="{1D6107C5-EA14-4C4D-85BC-C1DEF077B37F}" srcOrd="4" destOrd="0" presId="urn:microsoft.com/office/officeart/2005/8/layout/vProcess5"/>
    <dgm:cxn modelId="{EAE81B41-51B4-4077-BC62-5023D1D35380}" type="presParOf" srcId="{D0928783-21BB-45D3-AEE0-6AFBE493C47C}" destId="{CF6C7F14-316D-43B6-9ADE-07D91325E0EB}" srcOrd="5"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4A1095-CE08-4F12-9AAD-38E3BE74FDAF}" type="doc">
      <dgm:prSet loTypeId="urn:microsoft.com/office/officeart/2008/layout/LinedList" loCatId="list" qsTypeId="urn:microsoft.com/office/officeart/2005/8/quickstyle/simple2" qsCatId="simple" csTypeId="urn:microsoft.com/office/officeart/2005/8/colors/colorful1" csCatId="colorful" phldr="1"/>
      <dgm:spPr/>
      <dgm:t>
        <a:bodyPr/>
        <a:lstStyle/>
        <a:p>
          <a:endParaRPr lang="es-CL"/>
        </a:p>
      </dgm:t>
    </dgm:pt>
    <dgm:pt modelId="{F0076236-8BE3-43C1-91C7-B4ED3BFB6C8E}">
      <dgm:prSet phldrT="[Texto]" phldr="1"/>
      <dgm:spPr>
        <a:blipFill rotWithShape="0">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t>
        <a:bodyPr/>
        <a:lstStyle/>
        <a:p>
          <a:endParaRPr lang="es-CL" dirty="0"/>
        </a:p>
      </dgm:t>
    </dgm:pt>
    <dgm:pt modelId="{A89B5D84-7E24-47C1-9FC3-068737C7C582}" type="parTrans" cxnId="{FAF2DE8A-E68C-4B8F-BF1E-833FCF448106}">
      <dgm:prSet/>
      <dgm:spPr/>
      <dgm:t>
        <a:bodyPr/>
        <a:lstStyle/>
        <a:p>
          <a:endParaRPr lang="es-CL"/>
        </a:p>
      </dgm:t>
    </dgm:pt>
    <dgm:pt modelId="{B62E9295-32CB-4C34-82AD-55C13D956F09}" type="sibTrans" cxnId="{FAF2DE8A-E68C-4B8F-BF1E-833FCF448106}">
      <dgm:prSet/>
      <dgm:spPr/>
      <dgm:t>
        <a:bodyPr/>
        <a:lstStyle/>
        <a:p>
          <a:endParaRPr lang="es-CL"/>
        </a:p>
      </dgm:t>
    </dgm:pt>
    <dgm:pt modelId="{D67C8AC7-3362-494E-AD95-7C00FCAA4881}">
      <dgm:prSet phldrT="[Texto]"/>
      <dgm:spPr/>
      <dgm:t>
        <a:bodyPr/>
        <a:lstStyle/>
        <a:p>
          <a:r>
            <a:rPr lang="es-CL" dirty="0"/>
            <a:t>Construcción narrativa de Colón</a:t>
          </a:r>
        </a:p>
      </dgm:t>
    </dgm:pt>
    <dgm:pt modelId="{2D0FE966-3B41-4B5D-8CE6-DEE623281DE9}" type="parTrans" cxnId="{F8D71B9C-6777-4B3F-A530-452D5A8A64D9}">
      <dgm:prSet/>
      <dgm:spPr/>
      <dgm:t>
        <a:bodyPr/>
        <a:lstStyle/>
        <a:p>
          <a:endParaRPr lang="es-CL"/>
        </a:p>
      </dgm:t>
    </dgm:pt>
    <dgm:pt modelId="{F47F5580-EE56-4A6C-A4FB-DA3E9A39BFE9}" type="sibTrans" cxnId="{F8D71B9C-6777-4B3F-A530-452D5A8A64D9}">
      <dgm:prSet/>
      <dgm:spPr/>
      <dgm:t>
        <a:bodyPr/>
        <a:lstStyle/>
        <a:p>
          <a:endParaRPr lang="es-CL"/>
        </a:p>
      </dgm:t>
    </dgm:pt>
    <dgm:pt modelId="{2DA6FA89-4C18-48FA-87C9-A0D2B6FBB70E}">
      <dgm:prSet phldrT="[Texto]" phldr="1"/>
      <dgm:spPr>
        <a:blipFill rotWithShape="0">
          <a:blip xmlns:r="http://schemas.openxmlformats.org/officeDocument/2006/relationships" r:embed="rId2">
            <a:extLst>
              <a:ext uri="{28A0092B-C50C-407E-A947-70E740481C1C}">
                <a14:useLocalDpi xmlns:a14="http://schemas.microsoft.com/office/drawing/2010/main" val="0"/>
              </a:ext>
            </a:extLst>
          </a:blip>
          <a:srcRect/>
          <a:stretch>
            <a:fillRect l="-16000" r="-16000"/>
          </a:stretch>
        </a:blipFill>
      </dgm:spPr>
      <dgm:t>
        <a:bodyPr/>
        <a:lstStyle/>
        <a:p>
          <a:endParaRPr lang="es-CL" dirty="0"/>
        </a:p>
      </dgm:t>
    </dgm:pt>
    <dgm:pt modelId="{91B7A98F-4797-4E70-B929-A33C05038318}" type="parTrans" cxnId="{8E3A5C08-B17C-4FF3-B10A-BCA90DDD3E38}">
      <dgm:prSet/>
      <dgm:spPr/>
      <dgm:t>
        <a:bodyPr/>
        <a:lstStyle/>
        <a:p>
          <a:endParaRPr lang="es-CL"/>
        </a:p>
      </dgm:t>
    </dgm:pt>
    <dgm:pt modelId="{B1E7F751-4AEE-4AD7-A1D3-D2677C026259}" type="sibTrans" cxnId="{8E3A5C08-B17C-4FF3-B10A-BCA90DDD3E38}">
      <dgm:prSet/>
      <dgm:spPr/>
      <dgm:t>
        <a:bodyPr/>
        <a:lstStyle/>
        <a:p>
          <a:endParaRPr lang="es-CL"/>
        </a:p>
      </dgm:t>
    </dgm:pt>
    <dgm:pt modelId="{A5E2225B-59E8-4B57-853B-45E844B2704F}">
      <dgm:prSet phldrT="[Texto]"/>
      <dgm:spPr/>
      <dgm:t>
        <a:bodyPr/>
        <a:lstStyle/>
        <a:p>
          <a:r>
            <a:rPr lang="es-CL" dirty="0"/>
            <a:t>Representación del Otro (indígena americano)</a:t>
          </a:r>
        </a:p>
      </dgm:t>
    </dgm:pt>
    <dgm:pt modelId="{D92B77FE-92CF-4E8D-BB1D-45A7CAB3B265}" type="sibTrans" cxnId="{65FB912A-C61F-48C6-B9A8-2229EF3BB05D}">
      <dgm:prSet/>
      <dgm:spPr/>
      <dgm:t>
        <a:bodyPr/>
        <a:lstStyle/>
        <a:p>
          <a:endParaRPr lang="es-CL"/>
        </a:p>
      </dgm:t>
    </dgm:pt>
    <dgm:pt modelId="{27C89F79-B89D-4B04-B1D2-360C9F6F5203}" type="parTrans" cxnId="{65FB912A-C61F-48C6-B9A8-2229EF3BB05D}">
      <dgm:prSet/>
      <dgm:spPr/>
      <dgm:t>
        <a:bodyPr/>
        <a:lstStyle/>
        <a:p>
          <a:endParaRPr lang="es-CL"/>
        </a:p>
      </dgm:t>
    </dgm:pt>
    <dgm:pt modelId="{AEC89010-BA91-45DE-B1B5-3CC0B35E59E0}">
      <dgm:prSet phldrT="[Texto]"/>
      <dgm:spPr/>
      <dgm:t>
        <a:bodyPr/>
        <a:lstStyle/>
        <a:p>
          <a:r>
            <a:rPr lang="es-CL" dirty="0"/>
            <a:t>Construcción narrativa de la naturaleza americana</a:t>
          </a:r>
        </a:p>
      </dgm:t>
    </dgm:pt>
    <dgm:pt modelId="{1C7840BE-78E5-4C26-A731-67966D2AE76F}" type="sibTrans" cxnId="{C92D5BC2-7996-4176-8EFB-EC10F6FF7BD7}">
      <dgm:prSet/>
      <dgm:spPr/>
      <dgm:t>
        <a:bodyPr/>
        <a:lstStyle/>
        <a:p>
          <a:endParaRPr lang="es-CL"/>
        </a:p>
      </dgm:t>
    </dgm:pt>
    <dgm:pt modelId="{219F27E9-87CE-46A5-97B2-54B9A6327FF0}" type="parTrans" cxnId="{C92D5BC2-7996-4176-8EFB-EC10F6FF7BD7}">
      <dgm:prSet/>
      <dgm:spPr/>
      <dgm:t>
        <a:bodyPr/>
        <a:lstStyle/>
        <a:p>
          <a:endParaRPr lang="es-CL"/>
        </a:p>
      </dgm:t>
    </dgm:pt>
    <dgm:pt modelId="{2E7A95F7-7163-4948-A119-D6CE4EE73C91}">
      <dgm:prSet phldrT="[Texto]" phldr="1"/>
      <dgm:spPr>
        <a:blipFill rotWithShape="0">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t>
        <a:bodyPr/>
        <a:lstStyle/>
        <a:p>
          <a:endParaRPr lang="es-CL" dirty="0"/>
        </a:p>
      </dgm:t>
    </dgm:pt>
    <dgm:pt modelId="{71CFC6F0-3CCC-42F8-B962-4DD1794108CA}" type="sibTrans" cxnId="{026CC91A-FE67-4259-A9CC-27DB54EDBD8F}">
      <dgm:prSet/>
      <dgm:spPr/>
      <dgm:t>
        <a:bodyPr/>
        <a:lstStyle/>
        <a:p>
          <a:endParaRPr lang="es-CL"/>
        </a:p>
      </dgm:t>
    </dgm:pt>
    <dgm:pt modelId="{5CA70C0C-5D2B-425C-8098-B6AE80F7BF22}" type="parTrans" cxnId="{026CC91A-FE67-4259-A9CC-27DB54EDBD8F}">
      <dgm:prSet/>
      <dgm:spPr/>
      <dgm:t>
        <a:bodyPr/>
        <a:lstStyle/>
        <a:p>
          <a:endParaRPr lang="es-CL"/>
        </a:p>
      </dgm:t>
    </dgm:pt>
    <dgm:pt modelId="{01FED15F-B916-4292-8412-54180225DAFC}" type="pres">
      <dgm:prSet presAssocID="{2B4A1095-CE08-4F12-9AAD-38E3BE74FDAF}" presName="vert0" presStyleCnt="0">
        <dgm:presLayoutVars>
          <dgm:dir/>
          <dgm:animOne val="branch"/>
          <dgm:animLvl val="lvl"/>
        </dgm:presLayoutVars>
      </dgm:prSet>
      <dgm:spPr/>
    </dgm:pt>
    <dgm:pt modelId="{6DD21916-73A6-4090-B875-F88BAEF75EC6}" type="pres">
      <dgm:prSet presAssocID="{F0076236-8BE3-43C1-91C7-B4ED3BFB6C8E}" presName="thickLine" presStyleLbl="alignNode1" presStyleIdx="0" presStyleCnt="3"/>
      <dgm:spPr/>
    </dgm:pt>
    <dgm:pt modelId="{9B67E63E-70B2-489C-8AB8-5650744E3564}" type="pres">
      <dgm:prSet presAssocID="{F0076236-8BE3-43C1-91C7-B4ED3BFB6C8E}" presName="horz1" presStyleCnt="0"/>
      <dgm:spPr/>
    </dgm:pt>
    <dgm:pt modelId="{D64FB582-278C-4A84-A0EB-E7DA38187368}" type="pres">
      <dgm:prSet presAssocID="{F0076236-8BE3-43C1-91C7-B4ED3BFB6C8E}" presName="tx1" presStyleLbl="revTx" presStyleIdx="0" presStyleCnt="6"/>
      <dgm:spPr/>
    </dgm:pt>
    <dgm:pt modelId="{6628B96F-35D6-4FD4-A33A-6FBF35A59421}" type="pres">
      <dgm:prSet presAssocID="{F0076236-8BE3-43C1-91C7-B4ED3BFB6C8E}" presName="vert1" presStyleCnt="0"/>
      <dgm:spPr/>
    </dgm:pt>
    <dgm:pt modelId="{35CA046F-7B0A-40BE-8A6B-862D8D6D9134}" type="pres">
      <dgm:prSet presAssocID="{D67C8AC7-3362-494E-AD95-7C00FCAA4881}" presName="vertSpace2a" presStyleCnt="0"/>
      <dgm:spPr/>
    </dgm:pt>
    <dgm:pt modelId="{D336ED4A-D634-4228-AD2D-1BF044A9AC44}" type="pres">
      <dgm:prSet presAssocID="{D67C8AC7-3362-494E-AD95-7C00FCAA4881}" presName="horz2" presStyleCnt="0"/>
      <dgm:spPr/>
    </dgm:pt>
    <dgm:pt modelId="{FA6D5061-6B16-4B9B-A14C-760056A7BBF0}" type="pres">
      <dgm:prSet presAssocID="{D67C8AC7-3362-494E-AD95-7C00FCAA4881}" presName="horzSpace2" presStyleCnt="0"/>
      <dgm:spPr/>
    </dgm:pt>
    <dgm:pt modelId="{96532B27-23D5-4F7F-80E7-8104D45A34AD}" type="pres">
      <dgm:prSet presAssocID="{D67C8AC7-3362-494E-AD95-7C00FCAA4881}" presName="tx2" presStyleLbl="revTx" presStyleIdx="1" presStyleCnt="6"/>
      <dgm:spPr/>
    </dgm:pt>
    <dgm:pt modelId="{4C62FB8D-5BA1-4F8A-994E-678279DAE9CC}" type="pres">
      <dgm:prSet presAssocID="{D67C8AC7-3362-494E-AD95-7C00FCAA4881}" presName="vert2" presStyleCnt="0"/>
      <dgm:spPr/>
    </dgm:pt>
    <dgm:pt modelId="{03DF8544-FDA4-4E1C-84AD-6AE41CB3535C}" type="pres">
      <dgm:prSet presAssocID="{D67C8AC7-3362-494E-AD95-7C00FCAA4881}" presName="thinLine2b" presStyleLbl="callout" presStyleIdx="0" presStyleCnt="3"/>
      <dgm:spPr/>
    </dgm:pt>
    <dgm:pt modelId="{79EB32C8-8531-41D5-9419-30B38CA5A776}" type="pres">
      <dgm:prSet presAssocID="{D67C8AC7-3362-494E-AD95-7C00FCAA4881}" presName="vertSpace2b" presStyleCnt="0"/>
      <dgm:spPr/>
    </dgm:pt>
    <dgm:pt modelId="{1A169AC7-7E3F-4F0D-8C23-2937E6067457}" type="pres">
      <dgm:prSet presAssocID="{2DA6FA89-4C18-48FA-87C9-A0D2B6FBB70E}" presName="thickLine" presStyleLbl="alignNode1" presStyleIdx="1" presStyleCnt="3"/>
      <dgm:spPr/>
    </dgm:pt>
    <dgm:pt modelId="{10560775-C0CD-4399-BC6F-D36DE0C824F1}" type="pres">
      <dgm:prSet presAssocID="{2DA6FA89-4C18-48FA-87C9-A0D2B6FBB70E}" presName="horz1" presStyleCnt="0"/>
      <dgm:spPr/>
    </dgm:pt>
    <dgm:pt modelId="{B0427A95-F7BF-411F-BC3E-78B0BA35E12D}" type="pres">
      <dgm:prSet presAssocID="{2DA6FA89-4C18-48FA-87C9-A0D2B6FBB70E}" presName="tx1" presStyleLbl="revTx" presStyleIdx="2" presStyleCnt="6"/>
      <dgm:spPr/>
    </dgm:pt>
    <dgm:pt modelId="{25CC3E34-E8DE-404C-9F91-641A175D13F7}" type="pres">
      <dgm:prSet presAssocID="{2DA6FA89-4C18-48FA-87C9-A0D2B6FBB70E}" presName="vert1" presStyleCnt="0"/>
      <dgm:spPr/>
    </dgm:pt>
    <dgm:pt modelId="{82479783-E43B-4EF5-BEC4-A2C736AD81F0}" type="pres">
      <dgm:prSet presAssocID="{A5E2225B-59E8-4B57-853B-45E844B2704F}" presName="vertSpace2a" presStyleCnt="0"/>
      <dgm:spPr/>
    </dgm:pt>
    <dgm:pt modelId="{178D48C1-ED6A-4903-9CAB-3BC729B34A01}" type="pres">
      <dgm:prSet presAssocID="{A5E2225B-59E8-4B57-853B-45E844B2704F}" presName="horz2" presStyleCnt="0"/>
      <dgm:spPr/>
    </dgm:pt>
    <dgm:pt modelId="{0E40ED16-B5AB-4DB8-B78D-69A2A2EF0C1C}" type="pres">
      <dgm:prSet presAssocID="{A5E2225B-59E8-4B57-853B-45E844B2704F}" presName="horzSpace2" presStyleCnt="0"/>
      <dgm:spPr/>
    </dgm:pt>
    <dgm:pt modelId="{A069A7DF-7EA3-4CDB-8A9F-4DB687AD0098}" type="pres">
      <dgm:prSet presAssocID="{A5E2225B-59E8-4B57-853B-45E844B2704F}" presName="tx2" presStyleLbl="revTx" presStyleIdx="3" presStyleCnt="6"/>
      <dgm:spPr/>
    </dgm:pt>
    <dgm:pt modelId="{3F5603B9-EFCA-4E7F-980F-298D26D8F8A3}" type="pres">
      <dgm:prSet presAssocID="{A5E2225B-59E8-4B57-853B-45E844B2704F}" presName="vert2" presStyleCnt="0"/>
      <dgm:spPr/>
    </dgm:pt>
    <dgm:pt modelId="{6DA9B4AF-C767-4B68-90DA-D84A03A77A0F}" type="pres">
      <dgm:prSet presAssocID="{A5E2225B-59E8-4B57-853B-45E844B2704F}" presName="thinLine2b" presStyleLbl="callout" presStyleIdx="1" presStyleCnt="3"/>
      <dgm:spPr/>
    </dgm:pt>
    <dgm:pt modelId="{B3E8B9F0-8B5F-4243-94F8-C4E35E01B95C}" type="pres">
      <dgm:prSet presAssocID="{A5E2225B-59E8-4B57-853B-45E844B2704F}" presName="vertSpace2b" presStyleCnt="0"/>
      <dgm:spPr/>
    </dgm:pt>
    <dgm:pt modelId="{624DF3E5-ABC8-4F63-B605-FF30CA1EAD2D}" type="pres">
      <dgm:prSet presAssocID="{2E7A95F7-7163-4948-A119-D6CE4EE73C91}" presName="thickLine" presStyleLbl="alignNode1" presStyleIdx="2" presStyleCnt="3"/>
      <dgm:spPr/>
    </dgm:pt>
    <dgm:pt modelId="{E5D589EB-604E-42D9-808A-E98DED5FFFDF}" type="pres">
      <dgm:prSet presAssocID="{2E7A95F7-7163-4948-A119-D6CE4EE73C91}" presName="horz1" presStyleCnt="0"/>
      <dgm:spPr/>
    </dgm:pt>
    <dgm:pt modelId="{82FE9197-B0E7-4D01-A3D8-05FDA04EAAF9}" type="pres">
      <dgm:prSet presAssocID="{2E7A95F7-7163-4948-A119-D6CE4EE73C91}" presName="tx1" presStyleLbl="revTx" presStyleIdx="4" presStyleCnt="6"/>
      <dgm:spPr/>
    </dgm:pt>
    <dgm:pt modelId="{42F70E45-639E-4179-B6EA-7FA9CE0F4748}" type="pres">
      <dgm:prSet presAssocID="{2E7A95F7-7163-4948-A119-D6CE4EE73C91}" presName="vert1" presStyleCnt="0"/>
      <dgm:spPr/>
    </dgm:pt>
    <dgm:pt modelId="{D387660E-88B3-495D-A362-DAE0D5E592D4}" type="pres">
      <dgm:prSet presAssocID="{AEC89010-BA91-45DE-B1B5-3CC0B35E59E0}" presName="vertSpace2a" presStyleCnt="0"/>
      <dgm:spPr/>
    </dgm:pt>
    <dgm:pt modelId="{559B2290-3DC6-4BDD-9C55-0C7B64493B0C}" type="pres">
      <dgm:prSet presAssocID="{AEC89010-BA91-45DE-B1B5-3CC0B35E59E0}" presName="horz2" presStyleCnt="0"/>
      <dgm:spPr/>
    </dgm:pt>
    <dgm:pt modelId="{05B91353-823D-446B-B596-553BF1E3A528}" type="pres">
      <dgm:prSet presAssocID="{AEC89010-BA91-45DE-B1B5-3CC0B35E59E0}" presName="horzSpace2" presStyleCnt="0"/>
      <dgm:spPr/>
    </dgm:pt>
    <dgm:pt modelId="{84C70A46-19B5-4D84-9B6D-9D31417BED92}" type="pres">
      <dgm:prSet presAssocID="{AEC89010-BA91-45DE-B1B5-3CC0B35E59E0}" presName="tx2" presStyleLbl="revTx" presStyleIdx="5" presStyleCnt="6"/>
      <dgm:spPr/>
    </dgm:pt>
    <dgm:pt modelId="{256DFB63-846B-42E3-ADA1-E14A1D57656B}" type="pres">
      <dgm:prSet presAssocID="{AEC89010-BA91-45DE-B1B5-3CC0B35E59E0}" presName="vert2" presStyleCnt="0"/>
      <dgm:spPr/>
    </dgm:pt>
    <dgm:pt modelId="{CD07F198-A7B3-4045-AAB8-E82B57EF354D}" type="pres">
      <dgm:prSet presAssocID="{AEC89010-BA91-45DE-B1B5-3CC0B35E59E0}" presName="thinLine2b" presStyleLbl="callout" presStyleIdx="2" presStyleCnt="3"/>
      <dgm:spPr/>
    </dgm:pt>
    <dgm:pt modelId="{B89B23EA-70B4-4AEF-BBDF-5938C678CF4A}" type="pres">
      <dgm:prSet presAssocID="{AEC89010-BA91-45DE-B1B5-3CC0B35E59E0}" presName="vertSpace2b" presStyleCnt="0"/>
      <dgm:spPr/>
    </dgm:pt>
  </dgm:ptLst>
  <dgm:cxnLst>
    <dgm:cxn modelId="{8E3A5C08-B17C-4FF3-B10A-BCA90DDD3E38}" srcId="{2B4A1095-CE08-4F12-9AAD-38E3BE74FDAF}" destId="{2DA6FA89-4C18-48FA-87C9-A0D2B6FBB70E}" srcOrd="1" destOrd="0" parTransId="{91B7A98F-4797-4E70-B929-A33C05038318}" sibTransId="{B1E7F751-4AEE-4AD7-A1D3-D2677C026259}"/>
    <dgm:cxn modelId="{026CC91A-FE67-4259-A9CC-27DB54EDBD8F}" srcId="{2B4A1095-CE08-4F12-9AAD-38E3BE74FDAF}" destId="{2E7A95F7-7163-4948-A119-D6CE4EE73C91}" srcOrd="2" destOrd="0" parTransId="{5CA70C0C-5D2B-425C-8098-B6AE80F7BF22}" sibTransId="{71CFC6F0-3CCC-42F8-B962-4DD1794108CA}"/>
    <dgm:cxn modelId="{6A5DC11E-2F46-4D7D-AECD-DF2EDD55D754}" type="presOf" srcId="{F0076236-8BE3-43C1-91C7-B4ED3BFB6C8E}" destId="{D64FB582-278C-4A84-A0EB-E7DA38187368}" srcOrd="0" destOrd="0" presId="urn:microsoft.com/office/officeart/2008/layout/LinedList"/>
    <dgm:cxn modelId="{65FB912A-C61F-48C6-B9A8-2229EF3BB05D}" srcId="{2DA6FA89-4C18-48FA-87C9-A0D2B6FBB70E}" destId="{A5E2225B-59E8-4B57-853B-45E844B2704F}" srcOrd="0" destOrd="0" parTransId="{27C89F79-B89D-4B04-B1D2-360C9F6F5203}" sibTransId="{D92B77FE-92CF-4E8D-BB1D-45A7CAB3B265}"/>
    <dgm:cxn modelId="{2B7D983D-C412-46EF-8E04-A23E57607DCC}" type="presOf" srcId="{D67C8AC7-3362-494E-AD95-7C00FCAA4881}" destId="{96532B27-23D5-4F7F-80E7-8104D45A34AD}" srcOrd="0" destOrd="0" presId="urn:microsoft.com/office/officeart/2008/layout/LinedList"/>
    <dgm:cxn modelId="{DDBAB75B-B047-4986-9550-54496C4FDD68}" type="presOf" srcId="{2E7A95F7-7163-4948-A119-D6CE4EE73C91}" destId="{82FE9197-B0E7-4D01-A3D8-05FDA04EAAF9}" srcOrd="0" destOrd="0" presId="urn:microsoft.com/office/officeart/2008/layout/LinedList"/>
    <dgm:cxn modelId="{0D393F4E-7D91-4D20-A26D-AC1894F5DBFA}" type="presOf" srcId="{2DA6FA89-4C18-48FA-87C9-A0D2B6FBB70E}" destId="{B0427A95-F7BF-411F-BC3E-78B0BA35E12D}" srcOrd="0" destOrd="0" presId="urn:microsoft.com/office/officeart/2008/layout/LinedList"/>
    <dgm:cxn modelId="{860D5171-7EAA-4C19-9AAA-92E0EE8DD057}" type="presOf" srcId="{A5E2225B-59E8-4B57-853B-45E844B2704F}" destId="{A069A7DF-7EA3-4CDB-8A9F-4DB687AD0098}" srcOrd="0" destOrd="0" presId="urn:microsoft.com/office/officeart/2008/layout/LinedList"/>
    <dgm:cxn modelId="{5840507E-9064-4051-8FFE-C0C42EB3EEC1}" type="presOf" srcId="{2B4A1095-CE08-4F12-9AAD-38E3BE74FDAF}" destId="{01FED15F-B916-4292-8412-54180225DAFC}" srcOrd="0" destOrd="0" presId="urn:microsoft.com/office/officeart/2008/layout/LinedList"/>
    <dgm:cxn modelId="{FAF2DE8A-E68C-4B8F-BF1E-833FCF448106}" srcId="{2B4A1095-CE08-4F12-9AAD-38E3BE74FDAF}" destId="{F0076236-8BE3-43C1-91C7-B4ED3BFB6C8E}" srcOrd="0" destOrd="0" parTransId="{A89B5D84-7E24-47C1-9FC3-068737C7C582}" sibTransId="{B62E9295-32CB-4C34-82AD-55C13D956F09}"/>
    <dgm:cxn modelId="{F8D71B9C-6777-4B3F-A530-452D5A8A64D9}" srcId="{F0076236-8BE3-43C1-91C7-B4ED3BFB6C8E}" destId="{D67C8AC7-3362-494E-AD95-7C00FCAA4881}" srcOrd="0" destOrd="0" parTransId="{2D0FE966-3B41-4B5D-8CE6-DEE623281DE9}" sibTransId="{F47F5580-EE56-4A6C-A4FB-DA3E9A39BFE9}"/>
    <dgm:cxn modelId="{C92D5BC2-7996-4176-8EFB-EC10F6FF7BD7}" srcId="{2E7A95F7-7163-4948-A119-D6CE4EE73C91}" destId="{AEC89010-BA91-45DE-B1B5-3CC0B35E59E0}" srcOrd="0" destOrd="0" parTransId="{219F27E9-87CE-46A5-97B2-54B9A6327FF0}" sibTransId="{1C7840BE-78E5-4C26-A731-67966D2AE76F}"/>
    <dgm:cxn modelId="{0E1103E5-58ED-41B0-9061-37963364480B}" type="presOf" srcId="{AEC89010-BA91-45DE-B1B5-3CC0B35E59E0}" destId="{84C70A46-19B5-4D84-9B6D-9D31417BED92}" srcOrd="0" destOrd="0" presId="urn:microsoft.com/office/officeart/2008/layout/LinedList"/>
    <dgm:cxn modelId="{E57CC40E-85C5-48B6-A912-709A72D6FD54}" type="presParOf" srcId="{01FED15F-B916-4292-8412-54180225DAFC}" destId="{6DD21916-73A6-4090-B875-F88BAEF75EC6}" srcOrd="0" destOrd="0" presId="urn:microsoft.com/office/officeart/2008/layout/LinedList"/>
    <dgm:cxn modelId="{BBF9784A-DDEF-4616-997C-16AF92EEE29C}" type="presParOf" srcId="{01FED15F-B916-4292-8412-54180225DAFC}" destId="{9B67E63E-70B2-489C-8AB8-5650744E3564}" srcOrd="1" destOrd="0" presId="urn:microsoft.com/office/officeart/2008/layout/LinedList"/>
    <dgm:cxn modelId="{DA4F540B-9A57-49B2-A6BA-796AACF8AFD7}" type="presParOf" srcId="{9B67E63E-70B2-489C-8AB8-5650744E3564}" destId="{D64FB582-278C-4A84-A0EB-E7DA38187368}" srcOrd="0" destOrd="0" presId="urn:microsoft.com/office/officeart/2008/layout/LinedList"/>
    <dgm:cxn modelId="{89F568C4-3A36-446F-9DE3-ADE176D111CC}" type="presParOf" srcId="{9B67E63E-70B2-489C-8AB8-5650744E3564}" destId="{6628B96F-35D6-4FD4-A33A-6FBF35A59421}" srcOrd="1" destOrd="0" presId="urn:microsoft.com/office/officeart/2008/layout/LinedList"/>
    <dgm:cxn modelId="{B803A265-86B0-4AE8-9C67-305CF3EBD074}" type="presParOf" srcId="{6628B96F-35D6-4FD4-A33A-6FBF35A59421}" destId="{35CA046F-7B0A-40BE-8A6B-862D8D6D9134}" srcOrd="0" destOrd="0" presId="urn:microsoft.com/office/officeart/2008/layout/LinedList"/>
    <dgm:cxn modelId="{E60DECC0-2368-48F2-BE47-733AB14DA8AF}" type="presParOf" srcId="{6628B96F-35D6-4FD4-A33A-6FBF35A59421}" destId="{D336ED4A-D634-4228-AD2D-1BF044A9AC44}" srcOrd="1" destOrd="0" presId="urn:microsoft.com/office/officeart/2008/layout/LinedList"/>
    <dgm:cxn modelId="{DC4217FC-CF89-42F3-AF8E-CB580342E064}" type="presParOf" srcId="{D336ED4A-D634-4228-AD2D-1BF044A9AC44}" destId="{FA6D5061-6B16-4B9B-A14C-760056A7BBF0}" srcOrd="0" destOrd="0" presId="urn:microsoft.com/office/officeart/2008/layout/LinedList"/>
    <dgm:cxn modelId="{111E33FF-91E7-4EC5-824F-76A9FEB5E897}" type="presParOf" srcId="{D336ED4A-D634-4228-AD2D-1BF044A9AC44}" destId="{96532B27-23D5-4F7F-80E7-8104D45A34AD}" srcOrd="1" destOrd="0" presId="urn:microsoft.com/office/officeart/2008/layout/LinedList"/>
    <dgm:cxn modelId="{4CA083C7-CAAC-4333-9156-7B246128352E}" type="presParOf" srcId="{D336ED4A-D634-4228-AD2D-1BF044A9AC44}" destId="{4C62FB8D-5BA1-4F8A-994E-678279DAE9CC}" srcOrd="2" destOrd="0" presId="urn:microsoft.com/office/officeart/2008/layout/LinedList"/>
    <dgm:cxn modelId="{43059B9C-0A2B-4C72-AEFB-6E91CE38360D}" type="presParOf" srcId="{6628B96F-35D6-4FD4-A33A-6FBF35A59421}" destId="{03DF8544-FDA4-4E1C-84AD-6AE41CB3535C}" srcOrd="2" destOrd="0" presId="urn:microsoft.com/office/officeart/2008/layout/LinedList"/>
    <dgm:cxn modelId="{FF1A959B-2312-4E9F-A6D9-CEF72DFC5549}" type="presParOf" srcId="{6628B96F-35D6-4FD4-A33A-6FBF35A59421}" destId="{79EB32C8-8531-41D5-9419-30B38CA5A776}" srcOrd="3" destOrd="0" presId="urn:microsoft.com/office/officeart/2008/layout/LinedList"/>
    <dgm:cxn modelId="{5BEA3C21-B7DD-4557-B04D-F049AD6CDE28}" type="presParOf" srcId="{01FED15F-B916-4292-8412-54180225DAFC}" destId="{1A169AC7-7E3F-4F0D-8C23-2937E6067457}" srcOrd="2" destOrd="0" presId="urn:microsoft.com/office/officeart/2008/layout/LinedList"/>
    <dgm:cxn modelId="{5A68B6AA-39D7-4F56-994D-F396CCF1ED28}" type="presParOf" srcId="{01FED15F-B916-4292-8412-54180225DAFC}" destId="{10560775-C0CD-4399-BC6F-D36DE0C824F1}" srcOrd="3" destOrd="0" presId="urn:microsoft.com/office/officeart/2008/layout/LinedList"/>
    <dgm:cxn modelId="{9B3F140B-A504-41E5-BE76-C5236FD86248}" type="presParOf" srcId="{10560775-C0CD-4399-BC6F-D36DE0C824F1}" destId="{B0427A95-F7BF-411F-BC3E-78B0BA35E12D}" srcOrd="0" destOrd="0" presId="urn:microsoft.com/office/officeart/2008/layout/LinedList"/>
    <dgm:cxn modelId="{732D9DAC-6910-404E-A856-FF87432E1199}" type="presParOf" srcId="{10560775-C0CD-4399-BC6F-D36DE0C824F1}" destId="{25CC3E34-E8DE-404C-9F91-641A175D13F7}" srcOrd="1" destOrd="0" presId="urn:microsoft.com/office/officeart/2008/layout/LinedList"/>
    <dgm:cxn modelId="{56FE1657-0E9C-4717-B315-B274840223B4}" type="presParOf" srcId="{25CC3E34-E8DE-404C-9F91-641A175D13F7}" destId="{82479783-E43B-4EF5-BEC4-A2C736AD81F0}" srcOrd="0" destOrd="0" presId="urn:microsoft.com/office/officeart/2008/layout/LinedList"/>
    <dgm:cxn modelId="{76E5156C-95A3-4C3D-ACD5-5C971EC9EADE}" type="presParOf" srcId="{25CC3E34-E8DE-404C-9F91-641A175D13F7}" destId="{178D48C1-ED6A-4903-9CAB-3BC729B34A01}" srcOrd="1" destOrd="0" presId="urn:microsoft.com/office/officeart/2008/layout/LinedList"/>
    <dgm:cxn modelId="{4166A910-0F5A-4A36-97C2-61E04D053953}" type="presParOf" srcId="{178D48C1-ED6A-4903-9CAB-3BC729B34A01}" destId="{0E40ED16-B5AB-4DB8-B78D-69A2A2EF0C1C}" srcOrd="0" destOrd="0" presId="urn:microsoft.com/office/officeart/2008/layout/LinedList"/>
    <dgm:cxn modelId="{16F48565-284F-4F05-9C47-2817949FA06E}" type="presParOf" srcId="{178D48C1-ED6A-4903-9CAB-3BC729B34A01}" destId="{A069A7DF-7EA3-4CDB-8A9F-4DB687AD0098}" srcOrd="1" destOrd="0" presId="urn:microsoft.com/office/officeart/2008/layout/LinedList"/>
    <dgm:cxn modelId="{70C07797-E644-479C-885F-A1F4748FB693}" type="presParOf" srcId="{178D48C1-ED6A-4903-9CAB-3BC729B34A01}" destId="{3F5603B9-EFCA-4E7F-980F-298D26D8F8A3}" srcOrd="2" destOrd="0" presId="urn:microsoft.com/office/officeart/2008/layout/LinedList"/>
    <dgm:cxn modelId="{693DC2CB-C58A-4282-8BCE-EC7D13FD3796}" type="presParOf" srcId="{25CC3E34-E8DE-404C-9F91-641A175D13F7}" destId="{6DA9B4AF-C767-4B68-90DA-D84A03A77A0F}" srcOrd="2" destOrd="0" presId="urn:microsoft.com/office/officeart/2008/layout/LinedList"/>
    <dgm:cxn modelId="{ADD2925B-41ED-4B45-994C-C388877DA15C}" type="presParOf" srcId="{25CC3E34-E8DE-404C-9F91-641A175D13F7}" destId="{B3E8B9F0-8B5F-4243-94F8-C4E35E01B95C}" srcOrd="3" destOrd="0" presId="urn:microsoft.com/office/officeart/2008/layout/LinedList"/>
    <dgm:cxn modelId="{AB2276EC-DDC3-46B3-959C-54DA1B0C975D}" type="presParOf" srcId="{01FED15F-B916-4292-8412-54180225DAFC}" destId="{624DF3E5-ABC8-4F63-B605-FF30CA1EAD2D}" srcOrd="4" destOrd="0" presId="urn:microsoft.com/office/officeart/2008/layout/LinedList"/>
    <dgm:cxn modelId="{7843F68A-20C1-45B5-A9A5-06F52C2A347A}" type="presParOf" srcId="{01FED15F-B916-4292-8412-54180225DAFC}" destId="{E5D589EB-604E-42D9-808A-E98DED5FFFDF}" srcOrd="5" destOrd="0" presId="urn:microsoft.com/office/officeart/2008/layout/LinedList"/>
    <dgm:cxn modelId="{717D6EFB-2BF1-4027-94D9-EE95020D08D6}" type="presParOf" srcId="{E5D589EB-604E-42D9-808A-E98DED5FFFDF}" destId="{82FE9197-B0E7-4D01-A3D8-05FDA04EAAF9}" srcOrd="0" destOrd="0" presId="urn:microsoft.com/office/officeart/2008/layout/LinedList"/>
    <dgm:cxn modelId="{2CC0A3C0-70F5-423A-A0B4-0CBD47627725}" type="presParOf" srcId="{E5D589EB-604E-42D9-808A-E98DED5FFFDF}" destId="{42F70E45-639E-4179-B6EA-7FA9CE0F4748}" srcOrd="1" destOrd="0" presId="urn:microsoft.com/office/officeart/2008/layout/LinedList"/>
    <dgm:cxn modelId="{FC51176A-837C-43DB-B3A2-54DDD77A8255}" type="presParOf" srcId="{42F70E45-639E-4179-B6EA-7FA9CE0F4748}" destId="{D387660E-88B3-495D-A362-DAE0D5E592D4}" srcOrd="0" destOrd="0" presId="urn:microsoft.com/office/officeart/2008/layout/LinedList"/>
    <dgm:cxn modelId="{56CE8828-3A0E-441B-ABF2-C4AF04D7B2E2}" type="presParOf" srcId="{42F70E45-639E-4179-B6EA-7FA9CE0F4748}" destId="{559B2290-3DC6-4BDD-9C55-0C7B64493B0C}" srcOrd="1" destOrd="0" presId="urn:microsoft.com/office/officeart/2008/layout/LinedList"/>
    <dgm:cxn modelId="{42CC9E95-524B-4C0C-A76E-D058D9FC3D00}" type="presParOf" srcId="{559B2290-3DC6-4BDD-9C55-0C7B64493B0C}" destId="{05B91353-823D-446B-B596-553BF1E3A528}" srcOrd="0" destOrd="0" presId="urn:microsoft.com/office/officeart/2008/layout/LinedList"/>
    <dgm:cxn modelId="{85889118-34B4-411B-BF96-B5238583A4E6}" type="presParOf" srcId="{559B2290-3DC6-4BDD-9C55-0C7B64493B0C}" destId="{84C70A46-19B5-4D84-9B6D-9D31417BED92}" srcOrd="1" destOrd="0" presId="urn:microsoft.com/office/officeart/2008/layout/LinedList"/>
    <dgm:cxn modelId="{4870C935-25DC-4E8C-B734-383B355374AF}" type="presParOf" srcId="{559B2290-3DC6-4BDD-9C55-0C7B64493B0C}" destId="{256DFB63-846B-42E3-ADA1-E14A1D57656B}" srcOrd="2" destOrd="0" presId="urn:microsoft.com/office/officeart/2008/layout/LinedList"/>
    <dgm:cxn modelId="{F77031E1-069D-4CC5-89A6-0A7BF18175E2}" type="presParOf" srcId="{42F70E45-639E-4179-B6EA-7FA9CE0F4748}" destId="{CD07F198-A7B3-4045-AAB8-E82B57EF354D}" srcOrd="2" destOrd="0" presId="urn:microsoft.com/office/officeart/2008/layout/LinedList"/>
    <dgm:cxn modelId="{F654E173-3094-4942-9821-4865B819FF86}" type="presParOf" srcId="{42F70E45-639E-4179-B6EA-7FA9CE0F4748}" destId="{B89B23EA-70B4-4AEF-BBDF-5938C678CF4A}"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8532F3-04CB-48E5-ACFC-7E593D7D4D62}"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F879E9DF-0AB9-4177-AAC6-A10BFB74E02D}">
      <dgm:prSet/>
      <dgm:spPr/>
      <dgm:t>
        <a:bodyPr/>
        <a:lstStyle/>
        <a:p>
          <a:pPr>
            <a:defRPr b="1"/>
          </a:pPr>
          <a:r>
            <a:rPr lang="en-US" dirty="0"/>
            <a:t>¿?</a:t>
          </a:r>
        </a:p>
      </dgm:t>
    </dgm:pt>
    <dgm:pt modelId="{9501D568-0E53-4B7A-B5F6-8B691871176E}" type="parTrans" cxnId="{BAA9293F-AA02-438B-BED4-DF1D7182F8C8}">
      <dgm:prSet/>
      <dgm:spPr/>
      <dgm:t>
        <a:bodyPr/>
        <a:lstStyle/>
        <a:p>
          <a:endParaRPr lang="en-US"/>
        </a:p>
      </dgm:t>
    </dgm:pt>
    <dgm:pt modelId="{9F53ACC2-F5BA-4F26-8236-BECE2BD44628}" type="sibTrans" cxnId="{BAA9293F-AA02-438B-BED4-DF1D7182F8C8}">
      <dgm:prSet/>
      <dgm:spPr/>
      <dgm:t>
        <a:bodyPr/>
        <a:lstStyle/>
        <a:p>
          <a:endParaRPr lang="en-US"/>
        </a:p>
      </dgm:t>
    </dgm:pt>
    <dgm:pt modelId="{0CFD607C-B561-4473-A683-B082E0082ECA}">
      <dgm:prSet/>
      <dgm:spPr/>
      <dgm:t>
        <a:bodyPr/>
        <a:lstStyle/>
        <a:p>
          <a:r>
            <a:rPr lang="en-US"/>
            <a:t>Manucrito jeroglífico prehispánico hoy perdido</a:t>
          </a:r>
        </a:p>
      </dgm:t>
    </dgm:pt>
    <dgm:pt modelId="{E3E878F6-4B33-4F18-A740-D2DB62EC3B81}" type="parTrans" cxnId="{20F6FA7F-7E23-4C1E-B019-8B9B60FF4BC3}">
      <dgm:prSet/>
      <dgm:spPr/>
      <dgm:t>
        <a:bodyPr/>
        <a:lstStyle/>
        <a:p>
          <a:endParaRPr lang="en-US"/>
        </a:p>
      </dgm:t>
    </dgm:pt>
    <dgm:pt modelId="{91AD006C-8D70-48E9-9145-B62C7DBE236A}" type="sibTrans" cxnId="{20F6FA7F-7E23-4C1E-B019-8B9B60FF4BC3}">
      <dgm:prSet/>
      <dgm:spPr/>
      <dgm:t>
        <a:bodyPr/>
        <a:lstStyle/>
        <a:p>
          <a:endParaRPr lang="en-US"/>
        </a:p>
      </dgm:t>
    </dgm:pt>
    <dgm:pt modelId="{665343A7-2C2A-44C1-B655-24023A623A7C}">
      <dgm:prSet/>
      <dgm:spPr/>
      <dgm:t>
        <a:bodyPr/>
        <a:lstStyle/>
        <a:p>
          <a:pPr>
            <a:defRPr b="1"/>
          </a:pPr>
          <a:r>
            <a:rPr lang="en-US"/>
            <a:t>1550–1560</a:t>
          </a:r>
        </a:p>
      </dgm:t>
    </dgm:pt>
    <dgm:pt modelId="{5DA71780-EC51-4D7A-A420-265CE631B12B}" type="parTrans" cxnId="{12334CE5-0DA5-4401-BE78-0BB5661B17B0}">
      <dgm:prSet/>
      <dgm:spPr/>
      <dgm:t>
        <a:bodyPr/>
        <a:lstStyle/>
        <a:p>
          <a:endParaRPr lang="en-US"/>
        </a:p>
      </dgm:t>
    </dgm:pt>
    <dgm:pt modelId="{49E5827A-3A7F-46A9-974F-FE8462C2A7BF}" type="sibTrans" cxnId="{12334CE5-0DA5-4401-BE78-0BB5661B17B0}">
      <dgm:prSet/>
      <dgm:spPr/>
      <dgm:t>
        <a:bodyPr/>
        <a:lstStyle/>
        <a:p>
          <a:endParaRPr lang="en-US"/>
        </a:p>
      </dgm:t>
    </dgm:pt>
    <dgm:pt modelId="{1CDC6F2A-8700-4B2D-BBE1-06748C6741D3}">
      <dgm:prSet/>
      <dgm:spPr/>
      <dgm:t>
        <a:bodyPr/>
        <a:lstStyle/>
        <a:p>
          <a:r>
            <a:rPr lang="en-US"/>
            <a:t>Documento indígena alfabético de 1550/60, perdido</a:t>
          </a:r>
        </a:p>
      </dgm:t>
    </dgm:pt>
    <dgm:pt modelId="{815A9B6E-4F58-465F-A427-90F97682184C}" type="parTrans" cxnId="{A3814D9D-DD2B-4D60-B948-FEC786C379AC}">
      <dgm:prSet/>
      <dgm:spPr/>
      <dgm:t>
        <a:bodyPr/>
        <a:lstStyle/>
        <a:p>
          <a:endParaRPr lang="en-US"/>
        </a:p>
      </dgm:t>
    </dgm:pt>
    <dgm:pt modelId="{29D8B86A-0285-4E2B-ADA1-E2C4D8D1B8FC}" type="sibTrans" cxnId="{A3814D9D-DD2B-4D60-B948-FEC786C379AC}">
      <dgm:prSet/>
      <dgm:spPr/>
      <dgm:t>
        <a:bodyPr/>
        <a:lstStyle/>
        <a:p>
          <a:endParaRPr lang="en-US"/>
        </a:p>
      </dgm:t>
    </dgm:pt>
    <dgm:pt modelId="{9664A4B7-6873-4925-87ED-18761606DA27}">
      <dgm:prSet/>
      <dgm:spPr/>
      <dgm:t>
        <a:bodyPr/>
        <a:lstStyle/>
        <a:p>
          <a:pPr>
            <a:defRPr b="1"/>
          </a:pPr>
          <a:r>
            <a:rPr lang="en-US"/>
            <a:t>1704–1714</a:t>
          </a:r>
        </a:p>
      </dgm:t>
    </dgm:pt>
    <dgm:pt modelId="{0E75AC5C-21B0-466B-8C30-F434244D71C2}" type="parTrans" cxnId="{4B32EADA-12F9-4156-9CBA-E5CF623363F4}">
      <dgm:prSet/>
      <dgm:spPr/>
      <dgm:t>
        <a:bodyPr/>
        <a:lstStyle/>
        <a:p>
          <a:endParaRPr lang="en-US"/>
        </a:p>
      </dgm:t>
    </dgm:pt>
    <dgm:pt modelId="{03370E52-9CF7-4294-9AC7-9876E5B3600E}" type="sibTrans" cxnId="{4B32EADA-12F9-4156-9CBA-E5CF623363F4}">
      <dgm:prSet/>
      <dgm:spPr/>
      <dgm:t>
        <a:bodyPr/>
        <a:lstStyle/>
        <a:p>
          <a:endParaRPr lang="en-US"/>
        </a:p>
      </dgm:t>
    </dgm:pt>
    <dgm:pt modelId="{FC960242-E29B-404E-BBDE-C0C3510D02A7}">
      <dgm:prSet/>
      <dgm:spPr/>
      <dgm:t>
        <a:bodyPr/>
        <a:lstStyle/>
        <a:p>
          <a:r>
            <a:rPr lang="en-US"/>
            <a:t>Copia de Ximenez de 1704/14</a:t>
          </a:r>
        </a:p>
      </dgm:t>
    </dgm:pt>
    <dgm:pt modelId="{64CC77C2-0D50-422C-9A6F-98CE3AEE07BE}" type="parTrans" cxnId="{3C953D16-67C6-4F90-989C-3670986C3AAB}">
      <dgm:prSet/>
      <dgm:spPr/>
      <dgm:t>
        <a:bodyPr/>
        <a:lstStyle/>
        <a:p>
          <a:endParaRPr lang="en-US"/>
        </a:p>
      </dgm:t>
    </dgm:pt>
    <dgm:pt modelId="{31357873-5314-4580-899D-047319F3DADC}" type="sibTrans" cxnId="{3C953D16-67C6-4F90-989C-3670986C3AAB}">
      <dgm:prSet/>
      <dgm:spPr/>
      <dgm:t>
        <a:bodyPr/>
        <a:lstStyle/>
        <a:p>
          <a:endParaRPr lang="en-US"/>
        </a:p>
      </dgm:t>
    </dgm:pt>
    <dgm:pt modelId="{0F6E9569-D9B3-4C4D-8942-117CC81ACEF2}">
      <dgm:prSet/>
      <dgm:spPr/>
      <dgm:t>
        <a:bodyPr/>
        <a:lstStyle/>
        <a:p>
          <a:pPr>
            <a:defRPr b="1"/>
          </a:pPr>
          <a:r>
            <a:rPr lang="en-US"/>
            <a:t>1861</a:t>
          </a:r>
        </a:p>
      </dgm:t>
    </dgm:pt>
    <dgm:pt modelId="{E7D26C0A-92B9-4490-A1B0-E8DA93CFAE21}" type="parTrans" cxnId="{5C616E89-234A-4E5F-8ED1-1E998C7866DB}">
      <dgm:prSet/>
      <dgm:spPr/>
      <dgm:t>
        <a:bodyPr/>
        <a:lstStyle/>
        <a:p>
          <a:endParaRPr lang="en-US"/>
        </a:p>
      </dgm:t>
    </dgm:pt>
    <dgm:pt modelId="{614DFD94-69FC-4AEE-B79A-724AA25F1F1C}" type="sibTrans" cxnId="{5C616E89-234A-4E5F-8ED1-1E998C7866DB}">
      <dgm:prSet/>
      <dgm:spPr/>
      <dgm:t>
        <a:bodyPr/>
        <a:lstStyle/>
        <a:p>
          <a:endParaRPr lang="en-US"/>
        </a:p>
      </dgm:t>
    </dgm:pt>
    <dgm:pt modelId="{987B1FD7-E386-49AA-8386-458D16CAA927}">
      <dgm:prSet/>
      <dgm:spPr/>
      <dgm:t>
        <a:bodyPr/>
        <a:lstStyle/>
        <a:p>
          <a:r>
            <a:rPr lang="en-US"/>
            <a:t>Edición de Brasseur de 1861</a:t>
          </a:r>
        </a:p>
      </dgm:t>
    </dgm:pt>
    <dgm:pt modelId="{623CC257-63BC-4570-89A9-02056F147A0E}" type="parTrans" cxnId="{B665AC16-0DEF-47E2-BEA2-53DBE3ECADA8}">
      <dgm:prSet/>
      <dgm:spPr/>
      <dgm:t>
        <a:bodyPr/>
        <a:lstStyle/>
        <a:p>
          <a:endParaRPr lang="en-US"/>
        </a:p>
      </dgm:t>
    </dgm:pt>
    <dgm:pt modelId="{3C0AFECB-5DEC-4691-BEE4-8E380AACAED0}" type="sibTrans" cxnId="{B665AC16-0DEF-47E2-BEA2-53DBE3ECADA8}">
      <dgm:prSet/>
      <dgm:spPr/>
      <dgm:t>
        <a:bodyPr/>
        <a:lstStyle/>
        <a:p>
          <a:endParaRPr lang="en-US"/>
        </a:p>
      </dgm:t>
    </dgm:pt>
    <dgm:pt modelId="{5DA4298A-2CE9-4540-86DF-E7BF05D89687}" type="pres">
      <dgm:prSet presAssocID="{4C8532F3-04CB-48E5-ACFC-7E593D7D4D62}" presName="root" presStyleCnt="0">
        <dgm:presLayoutVars>
          <dgm:chMax/>
          <dgm:chPref/>
          <dgm:animLvl val="lvl"/>
        </dgm:presLayoutVars>
      </dgm:prSet>
      <dgm:spPr/>
    </dgm:pt>
    <dgm:pt modelId="{61893F03-E29B-4552-8CE9-17C774AF9DF4}" type="pres">
      <dgm:prSet presAssocID="{4C8532F3-04CB-48E5-ACFC-7E593D7D4D62}" presName="divider" presStyleLbl="fgAcc1" presStyleIdx="0" presStyleCnt="5"/>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8BCFF7CF-10DC-41AB-9F88-247F1D674E5A}" type="pres">
      <dgm:prSet presAssocID="{4C8532F3-04CB-48E5-ACFC-7E593D7D4D62}" presName="nodes" presStyleCnt="0">
        <dgm:presLayoutVars>
          <dgm:chMax/>
          <dgm:chPref/>
          <dgm:animLvl val="lvl"/>
        </dgm:presLayoutVars>
      </dgm:prSet>
      <dgm:spPr/>
    </dgm:pt>
    <dgm:pt modelId="{6CB41CE0-0361-4421-AAC1-5EB982461C71}" type="pres">
      <dgm:prSet presAssocID="{F879E9DF-0AB9-4177-AAC6-A10BFB74E02D}" presName="composite" presStyleCnt="0"/>
      <dgm:spPr/>
    </dgm:pt>
    <dgm:pt modelId="{313040B6-5FA7-4416-8EB0-C641BF78A58B}" type="pres">
      <dgm:prSet presAssocID="{F879E9DF-0AB9-4177-AAC6-A10BFB74E02D}" presName="ConnectorPoint" presStyleLbl="lnNode1" presStyleIdx="0" presStyleCnt="4"/>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CFB7329-3BCC-4455-A9F0-C72AA4FB4039}" type="pres">
      <dgm:prSet presAssocID="{F879E9DF-0AB9-4177-AAC6-A10BFB74E02D}" presName="DropPinPlaceHolder" presStyleCnt="0"/>
      <dgm:spPr/>
    </dgm:pt>
    <dgm:pt modelId="{080BA9E2-D00D-4601-84DA-E93B8AAEA738}" type="pres">
      <dgm:prSet presAssocID="{F879E9DF-0AB9-4177-AAC6-A10BFB74E02D}" presName="DropPin" presStyleLbl="alignNode1" presStyleIdx="0" presStyleCnt="4"/>
      <dgm:spPr/>
    </dgm:pt>
    <dgm:pt modelId="{E8D1BC4F-A023-433F-99BF-F39792A48B10}" type="pres">
      <dgm:prSet presAssocID="{F879E9DF-0AB9-4177-AAC6-A10BFB74E02D}" presName="Ellipse" presStyleLbl="fgAcc1" presStyleIdx="1" presStyleCnt="5"/>
      <dgm:spPr>
        <a:solidFill>
          <a:schemeClr val="lt1">
            <a:alpha val="90000"/>
            <a:hueOff val="0"/>
            <a:satOff val="0"/>
            <a:lumOff val="0"/>
            <a:alphaOff val="0"/>
          </a:schemeClr>
        </a:solidFill>
        <a:ln w="19050" cap="flat" cmpd="sng" algn="ctr">
          <a:noFill/>
          <a:prstDash val="solid"/>
          <a:miter lim="800000"/>
        </a:ln>
        <a:effectLst/>
      </dgm:spPr>
    </dgm:pt>
    <dgm:pt modelId="{986F7B2D-2856-4D35-832F-985B77A5E3A8}" type="pres">
      <dgm:prSet presAssocID="{F879E9DF-0AB9-4177-AAC6-A10BFB74E02D}" presName="L2TextContainer" presStyleLbl="revTx" presStyleIdx="0" presStyleCnt="8">
        <dgm:presLayoutVars>
          <dgm:bulletEnabled val="1"/>
        </dgm:presLayoutVars>
      </dgm:prSet>
      <dgm:spPr/>
    </dgm:pt>
    <dgm:pt modelId="{073779C7-2DEA-46D8-BA28-A2818DD85A76}" type="pres">
      <dgm:prSet presAssocID="{F879E9DF-0AB9-4177-AAC6-A10BFB74E02D}" presName="L1TextContainer" presStyleLbl="revTx" presStyleIdx="1" presStyleCnt="8">
        <dgm:presLayoutVars>
          <dgm:chMax val="1"/>
          <dgm:chPref val="1"/>
          <dgm:bulletEnabled val="1"/>
        </dgm:presLayoutVars>
      </dgm:prSet>
      <dgm:spPr/>
    </dgm:pt>
    <dgm:pt modelId="{CB7A1E66-554D-4881-A8D7-4E8C2988777B}" type="pres">
      <dgm:prSet presAssocID="{F879E9DF-0AB9-4177-AAC6-A10BFB74E02D}" presName="ConnectLine" presStyleLbl="sibTrans1D1" presStyleIdx="0" presStyleCnt="4"/>
      <dgm:spPr>
        <a:noFill/>
        <a:ln w="12700" cap="flat" cmpd="sng" algn="ctr">
          <a:solidFill>
            <a:schemeClr val="accent2">
              <a:hueOff val="0"/>
              <a:satOff val="0"/>
              <a:lumOff val="0"/>
              <a:alphaOff val="0"/>
            </a:schemeClr>
          </a:solidFill>
          <a:prstDash val="dash"/>
          <a:miter lim="800000"/>
        </a:ln>
        <a:effectLst/>
      </dgm:spPr>
    </dgm:pt>
    <dgm:pt modelId="{A9B20ABE-E36C-47C9-8FBF-079A6E756005}" type="pres">
      <dgm:prSet presAssocID="{F879E9DF-0AB9-4177-AAC6-A10BFB74E02D}" presName="EmptyPlaceHolder" presStyleCnt="0"/>
      <dgm:spPr/>
    </dgm:pt>
    <dgm:pt modelId="{13E41FA4-1214-4E50-ADFA-07AAAE1E8AA4}" type="pres">
      <dgm:prSet presAssocID="{9F53ACC2-F5BA-4F26-8236-BECE2BD44628}" presName="spaceBetweenRectangles" presStyleCnt="0"/>
      <dgm:spPr/>
    </dgm:pt>
    <dgm:pt modelId="{6788B9AC-623E-4565-B31F-37C75FA7FA5F}" type="pres">
      <dgm:prSet presAssocID="{665343A7-2C2A-44C1-B655-24023A623A7C}" presName="composite" presStyleCnt="0"/>
      <dgm:spPr/>
    </dgm:pt>
    <dgm:pt modelId="{079B5E60-055C-48B1-A7DA-D5A51ED6F4D7}" type="pres">
      <dgm:prSet presAssocID="{665343A7-2C2A-44C1-B655-24023A623A7C}" presName="ConnectorPoint" presStyleLbl="lnNode1" presStyleIdx="1" presStyleCnt="4"/>
      <dgm:spPr>
        <a:solidFill>
          <a:schemeClr val="accent2">
            <a:hueOff val="2147871"/>
            <a:satOff val="-6164"/>
            <a:lumOff val="-9870"/>
            <a:alphaOff val="0"/>
          </a:schemeClr>
        </a:solidFill>
        <a:ln w="6350" cap="flat" cmpd="sng" algn="ctr">
          <a:solidFill>
            <a:schemeClr val="lt1">
              <a:hueOff val="0"/>
              <a:satOff val="0"/>
              <a:lumOff val="0"/>
              <a:alphaOff val="0"/>
            </a:schemeClr>
          </a:solidFill>
          <a:prstDash val="solid"/>
          <a:miter lim="800000"/>
        </a:ln>
        <a:effectLst/>
      </dgm:spPr>
    </dgm:pt>
    <dgm:pt modelId="{CA9FE4EB-E03F-4703-9908-75ACEAC1BFBB}" type="pres">
      <dgm:prSet presAssocID="{665343A7-2C2A-44C1-B655-24023A623A7C}" presName="DropPinPlaceHolder" presStyleCnt="0"/>
      <dgm:spPr/>
    </dgm:pt>
    <dgm:pt modelId="{85ECB78C-3AF6-431D-AEBA-90601D4000A9}" type="pres">
      <dgm:prSet presAssocID="{665343A7-2C2A-44C1-B655-24023A623A7C}" presName="DropPin" presStyleLbl="alignNode1" presStyleIdx="1" presStyleCnt="4"/>
      <dgm:spPr/>
    </dgm:pt>
    <dgm:pt modelId="{E7B4F308-7A5D-420F-9BF7-E300705AF3B2}" type="pres">
      <dgm:prSet presAssocID="{665343A7-2C2A-44C1-B655-24023A623A7C}" presName="Ellipse" presStyleLbl="fgAcc1" presStyleIdx="2" presStyleCnt="5"/>
      <dgm:spPr>
        <a:solidFill>
          <a:schemeClr val="lt1">
            <a:alpha val="90000"/>
            <a:hueOff val="0"/>
            <a:satOff val="0"/>
            <a:lumOff val="0"/>
            <a:alphaOff val="0"/>
          </a:schemeClr>
        </a:solidFill>
        <a:ln w="19050" cap="flat" cmpd="sng" algn="ctr">
          <a:noFill/>
          <a:prstDash val="solid"/>
          <a:miter lim="800000"/>
        </a:ln>
        <a:effectLst/>
      </dgm:spPr>
    </dgm:pt>
    <dgm:pt modelId="{7750C41B-AF77-4B19-9B5B-F061F69DEB0D}" type="pres">
      <dgm:prSet presAssocID="{665343A7-2C2A-44C1-B655-24023A623A7C}" presName="L2TextContainer" presStyleLbl="revTx" presStyleIdx="2" presStyleCnt="8">
        <dgm:presLayoutVars>
          <dgm:bulletEnabled val="1"/>
        </dgm:presLayoutVars>
      </dgm:prSet>
      <dgm:spPr/>
    </dgm:pt>
    <dgm:pt modelId="{47DB046F-1B24-4B3A-86F0-ADE62B46B535}" type="pres">
      <dgm:prSet presAssocID="{665343A7-2C2A-44C1-B655-24023A623A7C}" presName="L1TextContainer" presStyleLbl="revTx" presStyleIdx="3" presStyleCnt="8">
        <dgm:presLayoutVars>
          <dgm:chMax val="1"/>
          <dgm:chPref val="1"/>
          <dgm:bulletEnabled val="1"/>
        </dgm:presLayoutVars>
      </dgm:prSet>
      <dgm:spPr/>
    </dgm:pt>
    <dgm:pt modelId="{9ACA6EB7-DF20-4715-BD7A-A1D39F7B3AFB}" type="pres">
      <dgm:prSet presAssocID="{665343A7-2C2A-44C1-B655-24023A623A7C}" presName="ConnectLine" presStyleLbl="sibTrans1D1" presStyleIdx="1" presStyleCnt="4"/>
      <dgm:spPr>
        <a:noFill/>
        <a:ln w="12700" cap="flat" cmpd="sng" algn="ctr">
          <a:solidFill>
            <a:schemeClr val="accent2">
              <a:hueOff val="2147871"/>
              <a:satOff val="-6164"/>
              <a:lumOff val="-9870"/>
              <a:alphaOff val="0"/>
            </a:schemeClr>
          </a:solidFill>
          <a:prstDash val="dash"/>
          <a:miter lim="800000"/>
        </a:ln>
        <a:effectLst/>
      </dgm:spPr>
    </dgm:pt>
    <dgm:pt modelId="{29FDDA1C-6613-44A9-974C-901B21873A86}" type="pres">
      <dgm:prSet presAssocID="{665343A7-2C2A-44C1-B655-24023A623A7C}" presName="EmptyPlaceHolder" presStyleCnt="0"/>
      <dgm:spPr/>
    </dgm:pt>
    <dgm:pt modelId="{907665F8-AB31-45A5-97A2-816F09B03A2A}" type="pres">
      <dgm:prSet presAssocID="{49E5827A-3A7F-46A9-974F-FE8462C2A7BF}" presName="spaceBetweenRectangles" presStyleCnt="0"/>
      <dgm:spPr/>
    </dgm:pt>
    <dgm:pt modelId="{9119CEE7-4F5F-4CB0-BA47-F6D895C0E647}" type="pres">
      <dgm:prSet presAssocID="{9664A4B7-6873-4925-87ED-18761606DA27}" presName="composite" presStyleCnt="0"/>
      <dgm:spPr/>
    </dgm:pt>
    <dgm:pt modelId="{5689E259-953D-40E2-B2F5-7297BE6B5EEE}" type="pres">
      <dgm:prSet presAssocID="{9664A4B7-6873-4925-87ED-18761606DA27}" presName="ConnectorPoint" presStyleLbl="lnNode1" presStyleIdx="2" presStyleCnt="4"/>
      <dgm:spPr>
        <a:solidFill>
          <a:schemeClr val="accent2">
            <a:hueOff val="4295743"/>
            <a:satOff val="-12329"/>
            <a:lumOff val="-19739"/>
            <a:alphaOff val="0"/>
          </a:schemeClr>
        </a:solidFill>
        <a:ln w="6350" cap="flat" cmpd="sng" algn="ctr">
          <a:solidFill>
            <a:schemeClr val="lt1">
              <a:hueOff val="0"/>
              <a:satOff val="0"/>
              <a:lumOff val="0"/>
              <a:alphaOff val="0"/>
            </a:schemeClr>
          </a:solidFill>
          <a:prstDash val="solid"/>
          <a:miter lim="800000"/>
        </a:ln>
        <a:effectLst/>
      </dgm:spPr>
    </dgm:pt>
    <dgm:pt modelId="{C069BFDF-7B5B-43A9-8270-B5669A10D79F}" type="pres">
      <dgm:prSet presAssocID="{9664A4B7-6873-4925-87ED-18761606DA27}" presName="DropPinPlaceHolder" presStyleCnt="0"/>
      <dgm:spPr/>
    </dgm:pt>
    <dgm:pt modelId="{9EAF26F5-B724-4C32-8A9B-2C50EB33CAFE}" type="pres">
      <dgm:prSet presAssocID="{9664A4B7-6873-4925-87ED-18761606DA27}" presName="DropPin" presStyleLbl="alignNode1" presStyleIdx="2" presStyleCnt="4"/>
      <dgm:spPr/>
    </dgm:pt>
    <dgm:pt modelId="{08B6851C-3C87-466C-A19F-544E918B54AE}" type="pres">
      <dgm:prSet presAssocID="{9664A4B7-6873-4925-87ED-18761606DA27}" presName="Ellipse" presStyleLbl="fgAcc1" presStyleIdx="3" presStyleCnt="5"/>
      <dgm:spPr>
        <a:solidFill>
          <a:schemeClr val="lt1">
            <a:alpha val="90000"/>
            <a:hueOff val="0"/>
            <a:satOff val="0"/>
            <a:lumOff val="0"/>
            <a:alphaOff val="0"/>
          </a:schemeClr>
        </a:solidFill>
        <a:ln w="19050" cap="flat" cmpd="sng" algn="ctr">
          <a:noFill/>
          <a:prstDash val="solid"/>
          <a:miter lim="800000"/>
        </a:ln>
        <a:effectLst/>
      </dgm:spPr>
    </dgm:pt>
    <dgm:pt modelId="{3C3692C6-9AB3-4698-AEBB-D82D0F99AEE0}" type="pres">
      <dgm:prSet presAssocID="{9664A4B7-6873-4925-87ED-18761606DA27}" presName="L2TextContainer" presStyleLbl="revTx" presStyleIdx="4" presStyleCnt="8">
        <dgm:presLayoutVars>
          <dgm:bulletEnabled val="1"/>
        </dgm:presLayoutVars>
      </dgm:prSet>
      <dgm:spPr/>
    </dgm:pt>
    <dgm:pt modelId="{B1BD2D46-2E19-4CE7-A64A-15C1DD103131}" type="pres">
      <dgm:prSet presAssocID="{9664A4B7-6873-4925-87ED-18761606DA27}" presName="L1TextContainer" presStyleLbl="revTx" presStyleIdx="5" presStyleCnt="8">
        <dgm:presLayoutVars>
          <dgm:chMax val="1"/>
          <dgm:chPref val="1"/>
          <dgm:bulletEnabled val="1"/>
        </dgm:presLayoutVars>
      </dgm:prSet>
      <dgm:spPr/>
    </dgm:pt>
    <dgm:pt modelId="{A8B7DE10-2D49-40B8-95E9-77F10FDC1BDF}" type="pres">
      <dgm:prSet presAssocID="{9664A4B7-6873-4925-87ED-18761606DA27}" presName="ConnectLine" presStyleLbl="sibTrans1D1" presStyleIdx="2" presStyleCnt="4"/>
      <dgm:spPr>
        <a:noFill/>
        <a:ln w="12700" cap="flat" cmpd="sng" algn="ctr">
          <a:solidFill>
            <a:schemeClr val="accent2">
              <a:hueOff val="4295743"/>
              <a:satOff val="-12329"/>
              <a:lumOff val="-19739"/>
              <a:alphaOff val="0"/>
            </a:schemeClr>
          </a:solidFill>
          <a:prstDash val="dash"/>
          <a:miter lim="800000"/>
        </a:ln>
        <a:effectLst/>
      </dgm:spPr>
    </dgm:pt>
    <dgm:pt modelId="{134E6F59-FE5F-4959-A996-8E0D8C62A139}" type="pres">
      <dgm:prSet presAssocID="{9664A4B7-6873-4925-87ED-18761606DA27}" presName="EmptyPlaceHolder" presStyleCnt="0"/>
      <dgm:spPr/>
    </dgm:pt>
    <dgm:pt modelId="{FA055242-EA23-4458-9B06-E85FE3151A4B}" type="pres">
      <dgm:prSet presAssocID="{03370E52-9CF7-4294-9AC7-9876E5B3600E}" presName="spaceBetweenRectangles" presStyleCnt="0"/>
      <dgm:spPr/>
    </dgm:pt>
    <dgm:pt modelId="{E51E8485-C0C2-4EFE-8DF6-9FE48CD804F6}" type="pres">
      <dgm:prSet presAssocID="{0F6E9569-D9B3-4C4D-8942-117CC81ACEF2}" presName="composite" presStyleCnt="0"/>
      <dgm:spPr/>
    </dgm:pt>
    <dgm:pt modelId="{180B461A-E165-450E-A08E-FD63385A6A8B}" type="pres">
      <dgm:prSet presAssocID="{0F6E9569-D9B3-4C4D-8942-117CC81ACEF2}" presName="ConnectorPoint" presStyleLbl="lnNode1" presStyleIdx="3" presStyleCnt="4"/>
      <dgm:spPr>
        <a:solidFill>
          <a:schemeClr val="accent2">
            <a:hueOff val="6443614"/>
            <a:satOff val="-18493"/>
            <a:lumOff val="-29609"/>
            <a:alphaOff val="0"/>
          </a:schemeClr>
        </a:solidFill>
        <a:ln w="6350" cap="flat" cmpd="sng" algn="ctr">
          <a:solidFill>
            <a:schemeClr val="lt1">
              <a:hueOff val="0"/>
              <a:satOff val="0"/>
              <a:lumOff val="0"/>
              <a:alphaOff val="0"/>
            </a:schemeClr>
          </a:solidFill>
          <a:prstDash val="solid"/>
          <a:miter lim="800000"/>
        </a:ln>
        <a:effectLst/>
      </dgm:spPr>
    </dgm:pt>
    <dgm:pt modelId="{5C7338FA-FB88-440A-A14C-02C0A7152DAE}" type="pres">
      <dgm:prSet presAssocID="{0F6E9569-D9B3-4C4D-8942-117CC81ACEF2}" presName="DropPinPlaceHolder" presStyleCnt="0"/>
      <dgm:spPr/>
    </dgm:pt>
    <dgm:pt modelId="{89A461D5-FE64-4048-A9A1-68BA96BD26CB}" type="pres">
      <dgm:prSet presAssocID="{0F6E9569-D9B3-4C4D-8942-117CC81ACEF2}" presName="DropPin" presStyleLbl="alignNode1" presStyleIdx="3" presStyleCnt="4"/>
      <dgm:spPr/>
    </dgm:pt>
    <dgm:pt modelId="{2EF89F85-9D4F-4D06-A74E-E5A6C55CDD79}" type="pres">
      <dgm:prSet presAssocID="{0F6E9569-D9B3-4C4D-8942-117CC81ACEF2}" presName="Ellipse" presStyleLbl="fgAcc1" presStyleIdx="4" presStyleCnt="5"/>
      <dgm:spPr>
        <a:solidFill>
          <a:schemeClr val="lt1">
            <a:alpha val="90000"/>
            <a:hueOff val="0"/>
            <a:satOff val="0"/>
            <a:lumOff val="0"/>
            <a:alphaOff val="0"/>
          </a:schemeClr>
        </a:solidFill>
        <a:ln w="19050" cap="flat" cmpd="sng" algn="ctr">
          <a:noFill/>
          <a:prstDash val="solid"/>
          <a:miter lim="800000"/>
        </a:ln>
        <a:effectLst/>
      </dgm:spPr>
    </dgm:pt>
    <dgm:pt modelId="{7564F83D-EC1E-48DC-A525-0D13B6E2516A}" type="pres">
      <dgm:prSet presAssocID="{0F6E9569-D9B3-4C4D-8942-117CC81ACEF2}" presName="L2TextContainer" presStyleLbl="revTx" presStyleIdx="6" presStyleCnt="8">
        <dgm:presLayoutVars>
          <dgm:bulletEnabled val="1"/>
        </dgm:presLayoutVars>
      </dgm:prSet>
      <dgm:spPr/>
    </dgm:pt>
    <dgm:pt modelId="{AE62B0B4-F0A7-4081-864D-FEC8F4F32325}" type="pres">
      <dgm:prSet presAssocID="{0F6E9569-D9B3-4C4D-8942-117CC81ACEF2}" presName="L1TextContainer" presStyleLbl="revTx" presStyleIdx="7" presStyleCnt="8">
        <dgm:presLayoutVars>
          <dgm:chMax val="1"/>
          <dgm:chPref val="1"/>
          <dgm:bulletEnabled val="1"/>
        </dgm:presLayoutVars>
      </dgm:prSet>
      <dgm:spPr/>
    </dgm:pt>
    <dgm:pt modelId="{CD834CF7-BE5E-4BE6-95CD-F910EAF0F420}" type="pres">
      <dgm:prSet presAssocID="{0F6E9569-D9B3-4C4D-8942-117CC81ACEF2}" presName="ConnectLine" presStyleLbl="sibTrans1D1" presStyleIdx="3" presStyleCnt="4"/>
      <dgm:spPr>
        <a:noFill/>
        <a:ln w="12700" cap="flat" cmpd="sng" algn="ctr">
          <a:solidFill>
            <a:schemeClr val="accent2">
              <a:hueOff val="6443614"/>
              <a:satOff val="-18493"/>
              <a:lumOff val="-29609"/>
              <a:alphaOff val="0"/>
            </a:schemeClr>
          </a:solidFill>
          <a:prstDash val="dash"/>
          <a:miter lim="800000"/>
        </a:ln>
        <a:effectLst/>
      </dgm:spPr>
    </dgm:pt>
    <dgm:pt modelId="{1C90C1CA-F3F2-47DE-92AD-46D1D9DE6A4B}" type="pres">
      <dgm:prSet presAssocID="{0F6E9569-D9B3-4C4D-8942-117CC81ACEF2}" presName="EmptyPlaceHolder" presStyleCnt="0"/>
      <dgm:spPr/>
    </dgm:pt>
  </dgm:ptLst>
  <dgm:cxnLst>
    <dgm:cxn modelId="{354ED80B-22EB-4C29-9742-2E8012F85063}" type="presOf" srcId="{987B1FD7-E386-49AA-8386-458D16CAA927}" destId="{7564F83D-EC1E-48DC-A525-0D13B6E2516A}" srcOrd="0" destOrd="0" presId="urn:microsoft.com/office/officeart/2017/3/layout/DropPinTimeline"/>
    <dgm:cxn modelId="{3C953D16-67C6-4F90-989C-3670986C3AAB}" srcId="{9664A4B7-6873-4925-87ED-18761606DA27}" destId="{FC960242-E29B-404E-BBDE-C0C3510D02A7}" srcOrd="0" destOrd="0" parTransId="{64CC77C2-0D50-422C-9A6F-98CE3AEE07BE}" sibTransId="{31357873-5314-4580-899D-047319F3DADC}"/>
    <dgm:cxn modelId="{B665AC16-0DEF-47E2-BEA2-53DBE3ECADA8}" srcId="{0F6E9569-D9B3-4C4D-8942-117CC81ACEF2}" destId="{987B1FD7-E386-49AA-8386-458D16CAA927}" srcOrd="0" destOrd="0" parTransId="{623CC257-63BC-4570-89A9-02056F147A0E}" sibTransId="{3C0AFECB-5DEC-4691-BEE4-8E380AACAED0}"/>
    <dgm:cxn modelId="{BAA9293F-AA02-438B-BED4-DF1D7182F8C8}" srcId="{4C8532F3-04CB-48E5-ACFC-7E593D7D4D62}" destId="{F879E9DF-0AB9-4177-AAC6-A10BFB74E02D}" srcOrd="0" destOrd="0" parTransId="{9501D568-0E53-4B7A-B5F6-8B691871176E}" sibTransId="{9F53ACC2-F5BA-4F26-8236-BECE2BD44628}"/>
    <dgm:cxn modelId="{C77A6A60-E641-4251-8540-B19F6A4088DE}" type="presOf" srcId="{4C8532F3-04CB-48E5-ACFC-7E593D7D4D62}" destId="{5DA4298A-2CE9-4540-86DF-E7BF05D89687}" srcOrd="0" destOrd="0" presId="urn:microsoft.com/office/officeart/2017/3/layout/DropPinTimeline"/>
    <dgm:cxn modelId="{EA5E8F46-3AD8-461C-A296-C0A59F032E27}" type="presOf" srcId="{0CFD607C-B561-4473-A683-B082E0082ECA}" destId="{986F7B2D-2856-4D35-832F-985B77A5E3A8}" srcOrd="0" destOrd="0" presId="urn:microsoft.com/office/officeart/2017/3/layout/DropPinTimeline"/>
    <dgm:cxn modelId="{E8CA5D4A-FF9B-47BB-83AC-B7190FF32918}" type="presOf" srcId="{FC960242-E29B-404E-BBDE-C0C3510D02A7}" destId="{3C3692C6-9AB3-4698-AEBB-D82D0F99AEE0}" srcOrd="0" destOrd="0" presId="urn:microsoft.com/office/officeart/2017/3/layout/DropPinTimeline"/>
    <dgm:cxn modelId="{88A00076-02C7-4B38-8D5E-63E26BFC5E06}" type="presOf" srcId="{F879E9DF-0AB9-4177-AAC6-A10BFB74E02D}" destId="{073779C7-2DEA-46D8-BA28-A2818DD85A76}" srcOrd="0" destOrd="0" presId="urn:microsoft.com/office/officeart/2017/3/layout/DropPinTimeline"/>
    <dgm:cxn modelId="{FB74A277-2B3C-4F9C-9545-42A70F800EB9}" type="presOf" srcId="{665343A7-2C2A-44C1-B655-24023A623A7C}" destId="{47DB046F-1B24-4B3A-86F0-ADE62B46B535}" srcOrd="0" destOrd="0" presId="urn:microsoft.com/office/officeart/2017/3/layout/DropPinTimeline"/>
    <dgm:cxn modelId="{20F6FA7F-7E23-4C1E-B019-8B9B60FF4BC3}" srcId="{F879E9DF-0AB9-4177-AAC6-A10BFB74E02D}" destId="{0CFD607C-B561-4473-A683-B082E0082ECA}" srcOrd="0" destOrd="0" parTransId="{E3E878F6-4B33-4F18-A740-D2DB62EC3B81}" sibTransId="{91AD006C-8D70-48E9-9145-B62C7DBE236A}"/>
    <dgm:cxn modelId="{5C616E89-234A-4E5F-8ED1-1E998C7866DB}" srcId="{4C8532F3-04CB-48E5-ACFC-7E593D7D4D62}" destId="{0F6E9569-D9B3-4C4D-8942-117CC81ACEF2}" srcOrd="3" destOrd="0" parTransId="{E7D26C0A-92B9-4490-A1B0-E8DA93CFAE21}" sibTransId="{614DFD94-69FC-4AEE-B79A-724AA25F1F1C}"/>
    <dgm:cxn modelId="{90DB098B-4937-49DE-837F-9C03A6A1E0CA}" type="presOf" srcId="{0F6E9569-D9B3-4C4D-8942-117CC81ACEF2}" destId="{AE62B0B4-F0A7-4081-864D-FEC8F4F32325}" srcOrd="0" destOrd="0" presId="urn:microsoft.com/office/officeart/2017/3/layout/DropPinTimeline"/>
    <dgm:cxn modelId="{A3814D9D-DD2B-4D60-B948-FEC786C379AC}" srcId="{665343A7-2C2A-44C1-B655-24023A623A7C}" destId="{1CDC6F2A-8700-4B2D-BBE1-06748C6741D3}" srcOrd="0" destOrd="0" parTransId="{815A9B6E-4F58-465F-A427-90F97682184C}" sibTransId="{29D8B86A-0285-4E2B-ADA1-E2C4D8D1B8FC}"/>
    <dgm:cxn modelId="{A4D579C5-486B-4DD8-9A02-23544313418F}" type="presOf" srcId="{9664A4B7-6873-4925-87ED-18761606DA27}" destId="{B1BD2D46-2E19-4CE7-A64A-15C1DD103131}" srcOrd="0" destOrd="0" presId="urn:microsoft.com/office/officeart/2017/3/layout/DropPinTimeline"/>
    <dgm:cxn modelId="{4B32EADA-12F9-4156-9CBA-E5CF623363F4}" srcId="{4C8532F3-04CB-48E5-ACFC-7E593D7D4D62}" destId="{9664A4B7-6873-4925-87ED-18761606DA27}" srcOrd="2" destOrd="0" parTransId="{0E75AC5C-21B0-466B-8C30-F434244D71C2}" sibTransId="{03370E52-9CF7-4294-9AC7-9876E5B3600E}"/>
    <dgm:cxn modelId="{12334CE5-0DA5-4401-BE78-0BB5661B17B0}" srcId="{4C8532F3-04CB-48E5-ACFC-7E593D7D4D62}" destId="{665343A7-2C2A-44C1-B655-24023A623A7C}" srcOrd="1" destOrd="0" parTransId="{5DA71780-EC51-4D7A-A420-265CE631B12B}" sibTransId="{49E5827A-3A7F-46A9-974F-FE8462C2A7BF}"/>
    <dgm:cxn modelId="{22AB13F9-A20E-4689-94B2-C6B586328700}" type="presOf" srcId="{1CDC6F2A-8700-4B2D-BBE1-06748C6741D3}" destId="{7750C41B-AF77-4B19-9B5B-F061F69DEB0D}" srcOrd="0" destOrd="0" presId="urn:microsoft.com/office/officeart/2017/3/layout/DropPinTimeline"/>
    <dgm:cxn modelId="{A28C083D-44DD-4F00-93EB-5A6B3D3BB80A}" type="presParOf" srcId="{5DA4298A-2CE9-4540-86DF-E7BF05D89687}" destId="{61893F03-E29B-4552-8CE9-17C774AF9DF4}" srcOrd="0" destOrd="0" presId="urn:microsoft.com/office/officeart/2017/3/layout/DropPinTimeline"/>
    <dgm:cxn modelId="{3E4C65DA-99BD-4AE4-8D80-07D6B21F7ADC}" type="presParOf" srcId="{5DA4298A-2CE9-4540-86DF-E7BF05D89687}" destId="{8BCFF7CF-10DC-41AB-9F88-247F1D674E5A}" srcOrd="1" destOrd="0" presId="urn:microsoft.com/office/officeart/2017/3/layout/DropPinTimeline"/>
    <dgm:cxn modelId="{FE5ABCB1-DB6A-4F88-A582-A206DE6A1551}" type="presParOf" srcId="{8BCFF7CF-10DC-41AB-9F88-247F1D674E5A}" destId="{6CB41CE0-0361-4421-AAC1-5EB982461C71}" srcOrd="0" destOrd="0" presId="urn:microsoft.com/office/officeart/2017/3/layout/DropPinTimeline"/>
    <dgm:cxn modelId="{9E5B7282-AA74-4A06-855C-822486E1352E}" type="presParOf" srcId="{6CB41CE0-0361-4421-AAC1-5EB982461C71}" destId="{313040B6-5FA7-4416-8EB0-C641BF78A58B}" srcOrd="0" destOrd="0" presId="urn:microsoft.com/office/officeart/2017/3/layout/DropPinTimeline"/>
    <dgm:cxn modelId="{B10ECD77-C3F7-439D-BB75-BA2BA30E6CE6}" type="presParOf" srcId="{6CB41CE0-0361-4421-AAC1-5EB982461C71}" destId="{DCFB7329-3BCC-4455-A9F0-C72AA4FB4039}" srcOrd="1" destOrd="0" presId="urn:microsoft.com/office/officeart/2017/3/layout/DropPinTimeline"/>
    <dgm:cxn modelId="{934E9927-3068-46EF-BCA1-16AA19C6319D}" type="presParOf" srcId="{DCFB7329-3BCC-4455-A9F0-C72AA4FB4039}" destId="{080BA9E2-D00D-4601-84DA-E93B8AAEA738}" srcOrd="0" destOrd="0" presId="urn:microsoft.com/office/officeart/2017/3/layout/DropPinTimeline"/>
    <dgm:cxn modelId="{19077EBA-E40B-463F-A463-9FCEE272A0CD}" type="presParOf" srcId="{DCFB7329-3BCC-4455-A9F0-C72AA4FB4039}" destId="{E8D1BC4F-A023-433F-99BF-F39792A48B10}" srcOrd="1" destOrd="0" presId="urn:microsoft.com/office/officeart/2017/3/layout/DropPinTimeline"/>
    <dgm:cxn modelId="{19A6371A-7771-4174-8255-F160976027DB}" type="presParOf" srcId="{6CB41CE0-0361-4421-AAC1-5EB982461C71}" destId="{986F7B2D-2856-4D35-832F-985B77A5E3A8}" srcOrd="2" destOrd="0" presId="urn:microsoft.com/office/officeart/2017/3/layout/DropPinTimeline"/>
    <dgm:cxn modelId="{9A8F85FF-B201-4546-86A1-E034EA499E7D}" type="presParOf" srcId="{6CB41CE0-0361-4421-AAC1-5EB982461C71}" destId="{073779C7-2DEA-46D8-BA28-A2818DD85A76}" srcOrd="3" destOrd="0" presId="urn:microsoft.com/office/officeart/2017/3/layout/DropPinTimeline"/>
    <dgm:cxn modelId="{7DA2D133-FD5D-466D-956E-3192EDC34DA2}" type="presParOf" srcId="{6CB41CE0-0361-4421-AAC1-5EB982461C71}" destId="{CB7A1E66-554D-4881-A8D7-4E8C2988777B}" srcOrd="4" destOrd="0" presId="urn:microsoft.com/office/officeart/2017/3/layout/DropPinTimeline"/>
    <dgm:cxn modelId="{A212B8F9-5165-4955-8B1E-6596A77F245C}" type="presParOf" srcId="{6CB41CE0-0361-4421-AAC1-5EB982461C71}" destId="{A9B20ABE-E36C-47C9-8FBF-079A6E756005}" srcOrd="5" destOrd="0" presId="urn:microsoft.com/office/officeart/2017/3/layout/DropPinTimeline"/>
    <dgm:cxn modelId="{A88A9EC0-930C-4114-BC74-CF73BF328DB1}" type="presParOf" srcId="{8BCFF7CF-10DC-41AB-9F88-247F1D674E5A}" destId="{13E41FA4-1214-4E50-ADFA-07AAAE1E8AA4}" srcOrd="1" destOrd="0" presId="urn:microsoft.com/office/officeart/2017/3/layout/DropPinTimeline"/>
    <dgm:cxn modelId="{8CE25656-6D98-45A0-8E0C-C14C52D14E7F}" type="presParOf" srcId="{8BCFF7CF-10DC-41AB-9F88-247F1D674E5A}" destId="{6788B9AC-623E-4565-B31F-37C75FA7FA5F}" srcOrd="2" destOrd="0" presId="urn:microsoft.com/office/officeart/2017/3/layout/DropPinTimeline"/>
    <dgm:cxn modelId="{F9C13794-3F34-4456-9E8E-8A0F08E8FFDC}" type="presParOf" srcId="{6788B9AC-623E-4565-B31F-37C75FA7FA5F}" destId="{079B5E60-055C-48B1-A7DA-D5A51ED6F4D7}" srcOrd="0" destOrd="0" presId="urn:microsoft.com/office/officeart/2017/3/layout/DropPinTimeline"/>
    <dgm:cxn modelId="{396039FF-AE77-4C69-998F-47AC882070F1}" type="presParOf" srcId="{6788B9AC-623E-4565-B31F-37C75FA7FA5F}" destId="{CA9FE4EB-E03F-4703-9908-75ACEAC1BFBB}" srcOrd="1" destOrd="0" presId="urn:microsoft.com/office/officeart/2017/3/layout/DropPinTimeline"/>
    <dgm:cxn modelId="{DB50C2A8-AF43-45DE-9C2C-9256F946911B}" type="presParOf" srcId="{CA9FE4EB-E03F-4703-9908-75ACEAC1BFBB}" destId="{85ECB78C-3AF6-431D-AEBA-90601D4000A9}" srcOrd="0" destOrd="0" presId="urn:microsoft.com/office/officeart/2017/3/layout/DropPinTimeline"/>
    <dgm:cxn modelId="{0389DBB7-5B1E-4CA3-A039-5E45A832DD84}" type="presParOf" srcId="{CA9FE4EB-E03F-4703-9908-75ACEAC1BFBB}" destId="{E7B4F308-7A5D-420F-9BF7-E300705AF3B2}" srcOrd="1" destOrd="0" presId="urn:microsoft.com/office/officeart/2017/3/layout/DropPinTimeline"/>
    <dgm:cxn modelId="{AC439F74-C757-4783-8559-B2D5C4D6FB4E}" type="presParOf" srcId="{6788B9AC-623E-4565-B31F-37C75FA7FA5F}" destId="{7750C41B-AF77-4B19-9B5B-F061F69DEB0D}" srcOrd="2" destOrd="0" presId="urn:microsoft.com/office/officeart/2017/3/layout/DropPinTimeline"/>
    <dgm:cxn modelId="{7FD7BCA1-AAD4-441C-9897-97812F2304B3}" type="presParOf" srcId="{6788B9AC-623E-4565-B31F-37C75FA7FA5F}" destId="{47DB046F-1B24-4B3A-86F0-ADE62B46B535}" srcOrd="3" destOrd="0" presId="urn:microsoft.com/office/officeart/2017/3/layout/DropPinTimeline"/>
    <dgm:cxn modelId="{D4933902-98D2-46D5-8A12-F24FC144AF58}" type="presParOf" srcId="{6788B9AC-623E-4565-B31F-37C75FA7FA5F}" destId="{9ACA6EB7-DF20-4715-BD7A-A1D39F7B3AFB}" srcOrd="4" destOrd="0" presId="urn:microsoft.com/office/officeart/2017/3/layout/DropPinTimeline"/>
    <dgm:cxn modelId="{BC269454-646E-4415-9D78-7F702673B142}" type="presParOf" srcId="{6788B9AC-623E-4565-B31F-37C75FA7FA5F}" destId="{29FDDA1C-6613-44A9-974C-901B21873A86}" srcOrd="5" destOrd="0" presId="urn:microsoft.com/office/officeart/2017/3/layout/DropPinTimeline"/>
    <dgm:cxn modelId="{BB996619-F904-407B-864C-968BAADF9322}" type="presParOf" srcId="{8BCFF7CF-10DC-41AB-9F88-247F1D674E5A}" destId="{907665F8-AB31-45A5-97A2-816F09B03A2A}" srcOrd="3" destOrd="0" presId="urn:microsoft.com/office/officeart/2017/3/layout/DropPinTimeline"/>
    <dgm:cxn modelId="{C3918410-DBDB-4F08-8DEC-A6CA13B82F5E}" type="presParOf" srcId="{8BCFF7CF-10DC-41AB-9F88-247F1D674E5A}" destId="{9119CEE7-4F5F-4CB0-BA47-F6D895C0E647}" srcOrd="4" destOrd="0" presId="urn:microsoft.com/office/officeart/2017/3/layout/DropPinTimeline"/>
    <dgm:cxn modelId="{8588B863-3044-4D8F-907F-F693C103459E}" type="presParOf" srcId="{9119CEE7-4F5F-4CB0-BA47-F6D895C0E647}" destId="{5689E259-953D-40E2-B2F5-7297BE6B5EEE}" srcOrd="0" destOrd="0" presId="urn:microsoft.com/office/officeart/2017/3/layout/DropPinTimeline"/>
    <dgm:cxn modelId="{953C2B4A-6499-46E0-B4CA-90FB10C584D3}" type="presParOf" srcId="{9119CEE7-4F5F-4CB0-BA47-F6D895C0E647}" destId="{C069BFDF-7B5B-43A9-8270-B5669A10D79F}" srcOrd="1" destOrd="0" presId="urn:microsoft.com/office/officeart/2017/3/layout/DropPinTimeline"/>
    <dgm:cxn modelId="{8A5715F3-F232-415B-8755-8EB2D7A34F2B}" type="presParOf" srcId="{C069BFDF-7B5B-43A9-8270-B5669A10D79F}" destId="{9EAF26F5-B724-4C32-8A9B-2C50EB33CAFE}" srcOrd="0" destOrd="0" presId="urn:microsoft.com/office/officeart/2017/3/layout/DropPinTimeline"/>
    <dgm:cxn modelId="{BF711F77-F019-4770-AD42-A3EF0C896917}" type="presParOf" srcId="{C069BFDF-7B5B-43A9-8270-B5669A10D79F}" destId="{08B6851C-3C87-466C-A19F-544E918B54AE}" srcOrd="1" destOrd="0" presId="urn:microsoft.com/office/officeart/2017/3/layout/DropPinTimeline"/>
    <dgm:cxn modelId="{930E6F0F-92E4-4DB8-9B7C-1D485975EF34}" type="presParOf" srcId="{9119CEE7-4F5F-4CB0-BA47-F6D895C0E647}" destId="{3C3692C6-9AB3-4698-AEBB-D82D0F99AEE0}" srcOrd="2" destOrd="0" presId="urn:microsoft.com/office/officeart/2017/3/layout/DropPinTimeline"/>
    <dgm:cxn modelId="{81CF80ED-2244-4926-91F9-E5BAE5A31D11}" type="presParOf" srcId="{9119CEE7-4F5F-4CB0-BA47-F6D895C0E647}" destId="{B1BD2D46-2E19-4CE7-A64A-15C1DD103131}" srcOrd="3" destOrd="0" presId="urn:microsoft.com/office/officeart/2017/3/layout/DropPinTimeline"/>
    <dgm:cxn modelId="{F2B56319-85A9-4B41-A93B-7B7467A941E4}" type="presParOf" srcId="{9119CEE7-4F5F-4CB0-BA47-F6D895C0E647}" destId="{A8B7DE10-2D49-40B8-95E9-77F10FDC1BDF}" srcOrd="4" destOrd="0" presId="urn:microsoft.com/office/officeart/2017/3/layout/DropPinTimeline"/>
    <dgm:cxn modelId="{E2B65BEB-A7C8-48F0-949E-3E84A3B74A21}" type="presParOf" srcId="{9119CEE7-4F5F-4CB0-BA47-F6D895C0E647}" destId="{134E6F59-FE5F-4959-A996-8E0D8C62A139}" srcOrd="5" destOrd="0" presId="urn:microsoft.com/office/officeart/2017/3/layout/DropPinTimeline"/>
    <dgm:cxn modelId="{D654725F-62D7-44E3-8636-01F4647D8B6E}" type="presParOf" srcId="{8BCFF7CF-10DC-41AB-9F88-247F1D674E5A}" destId="{FA055242-EA23-4458-9B06-E85FE3151A4B}" srcOrd="5" destOrd="0" presId="urn:microsoft.com/office/officeart/2017/3/layout/DropPinTimeline"/>
    <dgm:cxn modelId="{175CA28E-CFF8-4741-B7D7-23A8D23E2D1E}" type="presParOf" srcId="{8BCFF7CF-10DC-41AB-9F88-247F1D674E5A}" destId="{E51E8485-C0C2-4EFE-8DF6-9FE48CD804F6}" srcOrd="6" destOrd="0" presId="urn:microsoft.com/office/officeart/2017/3/layout/DropPinTimeline"/>
    <dgm:cxn modelId="{4C43DB78-3B81-432B-BAF5-04F882427FF6}" type="presParOf" srcId="{E51E8485-C0C2-4EFE-8DF6-9FE48CD804F6}" destId="{180B461A-E165-450E-A08E-FD63385A6A8B}" srcOrd="0" destOrd="0" presId="urn:microsoft.com/office/officeart/2017/3/layout/DropPinTimeline"/>
    <dgm:cxn modelId="{B7AAAB9F-2840-48BE-9C10-F4880672CF1A}" type="presParOf" srcId="{E51E8485-C0C2-4EFE-8DF6-9FE48CD804F6}" destId="{5C7338FA-FB88-440A-A14C-02C0A7152DAE}" srcOrd="1" destOrd="0" presId="urn:microsoft.com/office/officeart/2017/3/layout/DropPinTimeline"/>
    <dgm:cxn modelId="{CC706916-5B55-4042-A361-4FB7D7F94A21}" type="presParOf" srcId="{5C7338FA-FB88-440A-A14C-02C0A7152DAE}" destId="{89A461D5-FE64-4048-A9A1-68BA96BD26CB}" srcOrd="0" destOrd="0" presId="urn:microsoft.com/office/officeart/2017/3/layout/DropPinTimeline"/>
    <dgm:cxn modelId="{AD774437-A30D-4BFC-B454-977F494AED86}" type="presParOf" srcId="{5C7338FA-FB88-440A-A14C-02C0A7152DAE}" destId="{2EF89F85-9D4F-4D06-A74E-E5A6C55CDD79}" srcOrd="1" destOrd="0" presId="urn:microsoft.com/office/officeart/2017/3/layout/DropPinTimeline"/>
    <dgm:cxn modelId="{908EE948-E9F0-4CDE-9D70-34F6E630046E}" type="presParOf" srcId="{E51E8485-C0C2-4EFE-8DF6-9FE48CD804F6}" destId="{7564F83D-EC1E-48DC-A525-0D13B6E2516A}" srcOrd="2" destOrd="0" presId="urn:microsoft.com/office/officeart/2017/3/layout/DropPinTimeline"/>
    <dgm:cxn modelId="{D8FBC2FA-9079-47E2-9D94-8D32B2927145}" type="presParOf" srcId="{E51E8485-C0C2-4EFE-8DF6-9FE48CD804F6}" destId="{AE62B0B4-F0A7-4081-864D-FEC8F4F32325}" srcOrd="3" destOrd="0" presId="urn:microsoft.com/office/officeart/2017/3/layout/DropPinTimeline"/>
    <dgm:cxn modelId="{7573FCE2-37F3-4467-B9CD-B644C492B97E}" type="presParOf" srcId="{E51E8485-C0C2-4EFE-8DF6-9FE48CD804F6}" destId="{CD834CF7-BE5E-4BE6-95CD-F910EAF0F420}" srcOrd="4" destOrd="0" presId="urn:microsoft.com/office/officeart/2017/3/layout/DropPinTimeline"/>
    <dgm:cxn modelId="{A4DFE761-18F1-4931-A9AF-DE9CB2D9F408}" type="presParOf" srcId="{E51E8485-C0C2-4EFE-8DF6-9FE48CD804F6}" destId="{1C90C1CA-F3F2-47DE-92AD-46D1D9DE6A4B}"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8361D57-2EA0-43A9-825A-68B6DC96A80A}"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D3F28446-BA73-4C10-8FDE-DD5FDD240977}">
      <dgm:prSet/>
      <dgm:spPr/>
      <dgm:t>
        <a:bodyPr/>
        <a:lstStyle/>
        <a:p>
          <a:r>
            <a:rPr lang="es-CL"/>
            <a:t>El árbol prohibido</a:t>
          </a:r>
          <a:endParaRPr lang="en-US"/>
        </a:p>
      </dgm:t>
    </dgm:pt>
    <dgm:pt modelId="{6B7D6424-228D-46BC-B76B-9B0E61EF97FA}" type="parTrans" cxnId="{991E525C-E3E8-4931-A909-51C7BCB23102}">
      <dgm:prSet/>
      <dgm:spPr/>
      <dgm:t>
        <a:bodyPr/>
        <a:lstStyle/>
        <a:p>
          <a:endParaRPr lang="en-US"/>
        </a:p>
      </dgm:t>
    </dgm:pt>
    <dgm:pt modelId="{132FB894-2B07-444D-B695-F0830E398B12}" type="sibTrans" cxnId="{991E525C-E3E8-4931-A909-51C7BCB23102}">
      <dgm:prSet/>
      <dgm:spPr/>
      <dgm:t>
        <a:bodyPr/>
        <a:lstStyle/>
        <a:p>
          <a:endParaRPr lang="en-US"/>
        </a:p>
      </dgm:t>
    </dgm:pt>
    <dgm:pt modelId="{BF3EECC5-818F-44B2-9200-EA9B1BA4E6DD}">
      <dgm:prSet/>
      <dgm:spPr/>
      <dgm:t>
        <a:bodyPr/>
        <a:lstStyle/>
        <a:p>
          <a:r>
            <a:rPr lang="es-CL"/>
            <a:t>El diluvio</a:t>
          </a:r>
          <a:endParaRPr lang="en-US"/>
        </a:p>
      </dgm:t>
    </dgm:pt>
    <dgm:pt modelId="{0628773F-46A4-4D14-A444-84B1A891A085}" type="parTrans" cxnId="{70E8304F-36F2-4103-B411-8876CFB9D1CC}">
      <dgm:prSet/>
      <dgm:spPr/>
      <dgm:t>
        <a:bodyPr/>
        <a:lstStyle/>
        <a:p>
          <a:endParaRPr lang="en-US"/>
        </a:p>
      </dgm:t>
    </dgm:pt>
    <dgm:pt modelId="{3CBF68A5-98A3-4E44-AE96-240ADCE75132}" type="sibTrans" cxnId="{70E8304F-36F2-4103-B411-8876CFB9D1CC}">
      <dgm:prSet/>
      <dgm:spPr/>
      <dgm:t>
        <a:bodyPr/>
        <a:lstStyle/>
        <a:p>
          <a:endParaRPr lang="en-US"/>
        </a:p>
      </dgm:t>
    </dgm:pt>
    <dgm:pt modelId="{EDBC6AAC-8F62-4F48-9293-9D14597138F3}">
      <dgm:prSet/>
      <dgm:spPr/>
      <dgm:t>
        <a:bodyPr/>
        <a:lstStyle/>
        <a:p>
          <a:r>
            <a:rPr lang="es-CL"/>
            <a:t>La gestación milagrosa de un Dios</a:t>
          </a:r>
          <a:endParaRPr lang="en-US"/>
        </a:p>
      </dgm:t>
    </dgm:pt>
    <dgm:pt modelId="{7CC8C1E6-8FC7-4431-A153-E45100B2EACC}" type="parTrans" cxnId="{E58CD49F-46F2-4339-8E3A-D23792A35BA3}">
      <dgm:prSet/>
      <dgm:spPr/>
      <dgm:t>
        <a:bodyPr/>
        <a:lstStyle/>
        <a:p>
          <a:endParaRPr lang="en-US"/>
        </a:p>
      </dgm:t>
    </dgm:pt>
    <dgm:pt modelId="{AA056AF8-B309-46D7-9582-1702C3685E7B}" type="sibTrans" cxnId="{E58CD49F-46F2-4339-8E3A-D23792A35BA3}">
      <dgm:prSet/>
      <dgm:spPr/>
      <dgm:t>
        <a:bodyPr/>
        <a:lstStyle/>
        <a:p>
          <a:endParaRPr lang="en-US"/>
        </a:p>
      </dgm:t>
    </dgm:pt>
    <dgm:pt modelId="{7B5774AA-FC57-4AB4-B254-D67064657009}">
      <dgm:prSet/>
      <dgm:spPr/>
      <dgm:t>
        <a:bodyPr/>
        <a:lstStyle/>
        <a:p>
          <a:r>
            <a:rPr lang="es-CL"/>
            <a:t>El cruce del mar a pie</a:t>
          </a:r>
          <a:endParaRPr lang="en-US"/>
        </a:p>
      </dgm:t>
    </dgm:pt>
    <dgm:pt modelId="{6B174AC3-8085-4126-85B6-A27D61FC01BF}" type="parTrans" cxnId="{01E6233E-8740-49D3-9554-900181166599}">
      <dgm:prSet/>
      <dgm:spPr/>
      <dgm:t>
        <a:bodyPr/>
        <a:lstStyle/>
        <a:p>
          <a:endParaRPr lang="en-US"/>
        </a:p>
      </dgm:t>
    </dgm:pt>
    <dgm:pt modelId="{9B3527C0-3A63-4E17-8DBD-9C48D897CA17}" type="sibTrans" cxnId="{01E6233E-8740-49D3-9554-900181166599}">
      <dgm:prSet/>
      <dgm:spPr/>
      <dgm:t>
        <a:bodyPr/>
        <a:lstStyle/>
        <a:p>
          <a:endParaRPr lang="en-US"/>
        </a:p>
      </dgm:t>
    </dgm:pt>
    <dgm:pt modelId="{EEC923ED-6EB6-4685-9257-C976D4360992}" type="pres">
      <dgm:prSet presAssocID="{28361D57-2EA0-43A9-825A-68B6DC96A80A}" presName="linear" presStyleCnt="0">
        <dgm:presLayoutVars>
          <dgm:animLvl val="lvl"/>
          <dgm:resizeHandles val="exact"/>
        </dgm:presLayoutVars>
      </dgm:prSet>
      <dgm:spPr/>
    </dgm:pt>
    <dgm:pt modelId="{E375AD1D-D52D-4055-8A94-20EC0A1F943D}" type="pres">
      <dgm:prSet presAssocID="{D3F28446-BA73-4C10-8FDE-DD5FDD240977}" presName="parentText" presStyleLbl="node1" presStyleIdx="0" presStyleCnt="4">
        <dgm:presLayoutVars>
          <dgm:chMax val="0"/>
          <dgm:bulletEnabled val="1"/>
        </dgm:presLayoutVars>
      </dgm:prSet>
      <dgm:spPr/>
    </dgm:pt>
    <dgm:pt modelId="{1059148C-0B15-4056-914C-CB9272FC3ACA}" type="pres">
      <dgm:prSet presAssocID="{132FB894-2B07-444D-B695-F0830E398B12}" presName="spacer" presStyleCnt="0"/>
      <dgm:spPr/>
    </dgm:pt>
    <dgm:pt modelId="{2CC3A913-2F8B-44B8-A9EA-397F615C9627}" type="pres">
      <dgm:prSet presAssocID="{BF3EECC5-818F-44B2-9200-EA9B1BA4E6DD}" presName="parentText" presStyleLbl="node1" presStyleIdx="1" presStyleCnt="4">
        <dgm:presLayoutVars>
          <dgm:chMax val="0"/>
          <dgm:bulletEnabled val="1"/>
        </dgm:presLayoutVars>
      </dgm:prSet>
      <dgm:spPr/>
    </dgm:pt>
    <dgm:pt modelId="{3B90BDDA-CB95-4C5E-A0EA-01D1B802DBAE}" type="pres">
      <dgm:prSet presAssocID="{3CBF68A5-98A3-4E44-AE96-240ADCE75132}" presName="spacer" presStyleCnt="0"/>
      <dgm:spPr/>
    </dgm:pt>
    <dgm:pt modelId="{03AAC691-0CB7-4F01-BF34-74160F0CF86B}" type="pres">
      <dgm:prSet presAssocID="{EDBC6AAC-8F62-4F48-9293-9D14597138F3}" presName="parentText" presStyleLbl="node1" presStyleIdx="2" presStyleCnt="4">
        <dgm:presLayoutVars>
          <dgm:chMax val="0"/>
          <dgm:bulletEnabled val="1"/>
        </dgm:presLayoutVars>
      </dgm:prSet>
      <dgm:spPr/>
    </dgm:pt>
    <dgm:pt modelId="{DEFFC317-2513-4960-B281-08B226146134}" type="pres">
      <dgm:prSet presAssocID="{AA056AF8-B309-46D7-9582-1702C3685E7B}" presName="spacer" presStyleCnt="0"/>
      <dgm:spPr/>
    </dgm:pt>
    <dgm:pt modelId="{D8D90BDB-73C4-4B17-B46E-91B428025CBE}" type="pres">
      <dgm:prSet presAssocID="{7B5774AA-FC57-4AB4-B254-D67064657009}" presName="parentText" presStyleLbl="node1" presStyleIdx="3" presStyleCnt="4">
        <dgm:presLayoutVars>
          <dgm:chMax val="0"/>
          <dgm:bulletEnabled val="1"/>
        </dgm:presLayoutVars>
      </dgm:prSet>
      <dgm:spPr/>
    </dgm:pt>
  </dgm:ptLst>
  <dgm:cxnLst>
    <dgm:cxn modelId="{01E6233E-8740-49D3-9554-900181166599}" srcId="{28361D57-2EA0-43A9-825A-68B6DC96A80A}" destId="{7B5774AA-FC57-4AB4-B254-D67064657009}" srcOrd="3" destOrd="0" parTransId="{6B174AC3-8085-4126-85B6-A27D61FC01BF}" sibTransId="{9B3527C0-3A63-4E17-8DBD-9C48D897CA17}"/>
    <dgm:cxn modelId="{991E525C-E3E8-4931-A909-51C7BCB23102}" srcId="{28361D57-2EA0-43A9-825A-68B6DC96A80A}" destId="{D3F28446-BA73-4C10-8FDE-DD5FDD240977}" srcOrd="0" destOrd="0" parTransId="{6B7D6424-228D-46BC-B76B-9B0E61EF97FA}" sibTransId="{132FB894-2B07-444D-B695-F0830E398B12}"/>
    <dgm:cxn modelId="{1C92106B-D49A-4486-A005-0A1270A3D5F8}" type="presOf" srcId="{BF3EECC5-818F-44B2-9200-EA9B1BA4E6DD}" destId="{2CC3A913-2F8B-44B8-A9EA-397F615C9627}" srcOrd="0" destOrd="0" presId="urn:microsoft.com/office/officeart/2005/8/layout/vList2"/>
    <dgm:cxn modelId="{C075FB4D-A28B-46D9-A725-1FD98A50443E}" type="presOf" srcId="{EDBC6AAC-8F62-4F48-9293-9D14597138F3}" destId="{03AAC691-0CB7-4F01-BF34-74160F0CF86B}" srcOrd="0" destOrd="0" presId="urn:microsoft.com/office/officeart/2005/8/layout/vList2"/>
    <dgm:cxn modelId="{F0E3924E-3D48-43B1-8B70-67D5A175BFE3}" type="presOf" srcId="{28361D57-2EA0-43A9-825A-68B6DC96A80A}" destId="{EEC923ED-6EB6-4685-9257-C976D4360992}" srcOrd="0" destOrd="0" presId="urn:microsoft.com/office/officeart/2005/8/layout/vList2"/>
    <dgm:cxn modelId="{70E8304F-36F2-4103-B411-8876CFB9D1CC}" srcId="{28361D57-2EA0-43A9-825A-68B6DC96A80A}" destId="{BF3EECC5-818F-44B2-9200-EA9B1BA4E6DD}" srcOrd="1" destOrd="0" parTransId="{0628773F-46A4-4D14-A444-84B1A891A085}" sibTransId="{3CBF68A5-98A3-4E44-AE96-240ADCE75132}"/>
    <dgm:cxn modelId="{E58CD49F-46F2-4339-8E3A-D23792A35BA3}" srcId="{28361D57-2EA0-43A9-825A-68B6DC96A80A}" destId="{EDBC6AAC-8F62-4F48-9293-9D14597138F3}" srcOrd="2" destOrd="0" parTransId="{7CC8C1E6-8FC7-4431-A153-E45100B2EACC}" sibTransId="{AA056AF8-B309-46D7-9582-1702C3685E7B}"/>
    <dgm:cxn modelId="{6B79FEC8-FF5A-43D2-9B43-53E470F56251}" type="presOf" srcId="{7B5774AA-FC57-4AB4-B254-D67064657009}" destId="{D8D90BDB-73C4-4B17-B46E-91B428025CBE}" srcOrd="0" destOrd="0" presId="urn:microsoft.com/office/officeart/2005/8/layout/vList2"/>
    <dgm:cxn modelId="{B9C2DEE5-F0BB-463C-8A3E-632D33D46DD4}" type="presOf" srcId="{D3F28446-BA73-4C10-8FDE-DD5FDD240977}" destId="{E375AD1D-D52D-4055-8A94-20EC0A1F943D}" srcOrd="0" destOrd="0" presId="urn:microsoft.com/office/officeart/2005/8/layout/vList2"/>
    <dgm:cxn modelId="{5978B0C7-684F-418F-9554-A26976A43DF0}" type="presParOf" srcId="{EEC923ED-6EB6-4685-9257-C976D4360992}" destId="{E375AD1D-D52D-4055-8A94-20EC0A1F943D}" srcOrd="0" destOrd="0" presId="urn:microsoft.com/office/officeart/2005/8/layout/vList2"/>
    <dgm:cxn modelId="{31D08CB9-E3F3-4496-8DA0-34893B2693C0}" type="presParOf" srcId="{EEC923ED-6EB6-4685-9257-C976D4360992}" destId="{1059148C-0B15-4056-914C-CB9272FC3ACA}" srcOrd="1" destOrd="0" presId="urn:microsoft.com/office/officeart/2005/8/layout/vList2"/>
    <dgm:cxn modelId="{5403D27F-94F0-4A06-AB5B-69A61FDF80C1}" type="presParOf" srcId="{EEC923ED-6EB6-4685-9257-C976D4360992}" destId="{2CC3A913-2F8B-44B8-A9EA-397F615C9627}" srcOrd="2" destOrd="0" presId="urn:microsoft.com/office/officeart/2005/8/layout/vList2"/>
    <dgm:cxn modelId="{DBDACD60-37EC-4E32-91A5-F4EDD54890FE}" type="presParOf" srcId="{EEC923ED-6EB6-4685-9257-C976D4360992}" destId="{3B90BDDA-CB95-4C5E-A0EA-01D1B802DBAE}" srcOrd="3" destOrd="0" presId="urn:microsoft.com/office/officeart/2005/8/layout/vList2"/>
    <dgm:cxn modelId="{85C2117E-DC39-4CDB-9A9E-407AA35720D8}" type="presParOf" srcId="{EEC923ED-6EB6-4685-9257-C976D4360992}" destId="{03AAC691-0CB7-4F01-BF34-74160F0CF86B}" srcOrd="4" destOrd="0" presId="urn:microsoft.com/office/officeart/2005/8/layout/vList2"/>
    <dgm:cxn modelId="{B9CFC152-7DD0-4B10-AD73-9646119EC091}" type="presParOf" srcId="{EEC923ED-6EB6-4685-9257-C976D4360992}" destId="{DEFFC317-2513-4960-B281-08B226146134}" srcOrd="5" destOrd="0" presId="urn:microsoft.com/office/officeart/2005/8/layout/vList2"/>
    <dgm:cxn modelId="{64E1F1BA-B1C3-4D2A-8361-75F23ECC21B6}" type="presParOf" srcId="{EEC923ED-6EB6-4685-9257-C976D4360992}" destId="{D8D90BDB-73C4-4B17-B46E-91B428025CB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BA9FD6-CF0F-41D0-B116-91183F560CE5}">
      <dsp:nvSpPr>
        <dsp:cNvPr id="0" name=""/>
        <dsp:cNvSpPr/>
      </dsp:nvSpPr>
      <dsp:spPr>
        <a:xfrm>
          <a:off x="0" y="0"/>
          <a:ext cx="8374691" cy="94670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kern="1200"/>
            <a:t>Capítulo 1:</a:t>
          </a:r>
          <a:endParaRPr lang="en-US" sz="2500" kern="1200"/>
        </a:p>
      </dsp:txBody>
      <dsp:txXfrm>
        <a:off x="27728" y="27728"/>
        <a:ext cx="7396201" cy="891245"/>
      </dsp:txXfrm>
    </dsp:sp>
    <dsp:sp modelId="{D7E63EB8-F30B-4A76-AC11-C8C0789FEFB2}">
      <dsp:nvSpPr>
        <dsp:cNvPr id="0" name=""/>
        <dsp:cNvSpPr/>
      </dsp:nvSpPr>
      <dsp:spPr>
        <a:xfrm>
          <a:off x="1477886" y="1157079"/>
          <a:ext cx="8374691" cy="94670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kern="1200"/>
            <a:t>Descubrimiento/encubrimiento de América</a:t>
          </a:r>
          <a:endParaRPr lang="en-US" sz="2500" kern="1200"/>
        </a:p>
      </dsp:txBody>
      <dsp:txXfrm>
        <a:off x="1505614" y="1184807"/>
        <a:ext cx="6225992" cy="891245"/>
      </dsp:txXfrm>
    </dsp:sp>
    <dsp:sp modelId="{86AE6EFC-BFC8-49B9-AB2E-97340D448FFA}">
      <dsp:nvSpPr>
        <dsp:cNvPr id="0" name=""/>
        <dsp:cNvSpPr/>
      </dsp:nvSpPr>
      <dsp:spPr>
        <a:xfrm>
          <a:off x="7759335" y="744212"/>
          <a:ext cx="615355" cy="615355"/>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897790" y="744212"/>
        <a:ext cx="338445" cy="4630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21916-73A6-4090-B875-F88BAEF75EC6}">
      <dsp:nvSpPr>
        <dsp:cNvPr id="0" name=""/>
        <dsp:cNvSpPr/>
      </dsp:nvSpPr>
      <dsp:spPr>
        <a:xfrm>
          <a:off x="0" y="2092"/>
          <a:ext cx="671779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64FB582-278C-4A84-A0EB-E7DA38187368}">
      <dsp:nvSpPr>
        <dsp:cNvPr id="0" name=""/>
        <dsp:cNvSpPr/>
      </dsp:nvSpPr>
      <dsp:spPr>
        <a:xfrm>
          <a:off x="0" y="2092"/>
          <a:ext cx="1343558" cy="1427206"/>
        </a:xfrm>
        <a:prstGeom prst="rect">
          <a:avLst/>
        </a:prstGeom>
        <a:blipFill rotWithShape="0">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endParaRPr lang="es-CL" sz="3100" kern="1200" dirty="0"/>
        </a:p>
      </dsp:txBody>
      <dsp:txXfrm>
        <a:off x="0" y="2092"/>
        <a:ext cx="1343558" cy="1427206"/>
      </dsp:txXfrm>
    </dsp:sp>
    <dsp:sp modelId="{96532B27-23D5-4F7F-80E7-8104D45A34AD}">
      <dsp:nvSpPr>
        <dsp:cNvPr id="0" name=""/>
        <dsp:cNvSpPr/>
      </dsp:nvSpPr>
      <dsp:spPr>
        <a:xfrm>
          <a:off x="1444325" y="66902"/>
          <a:ext cx="5273466" cy="129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s-CL" sz="3500" kern="1200" dirty="0"/>
            <a:t>Construcción narrativa de Colón</a:t>
          </a:r>
        </a:p>
      </dsp:txBody>
      <dsp:txXfrm>
        <a:off x="1444325" y="66902"/>
        <a:ext cx="5273466" cy="1296193"/>
      </dsp:txXfrm>
    </dsp:sp>
    <dsp:sp modelId="{03DF8544-FDA4-4E1C-84AD-6AE41CB3535C}">
      <dsp:nvSpPr>
        <dsp:cNvPr id="0" name=""/>
        <dsp:cNvSpPr/>
      </dsp:nvSpPr>
      <dsp:spPr>
        <a:xfrm>
          <a:off x="1343558" y="1363095"/>
          <a:ext cx="5374233"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1A169AC7-7E3F-4F0D-8C23-2937E6067457}">
      <dsp:nvSpPr>
        <dsp:cNvPr id="0" name=""/>
        <dsp:cNvSpPr/>
      </dsp:nvSpPr>
      <dsp:spPr>
        <a:xfrm>
          <a:off x="0" y="1429298"/>
          <a:ext cx="671779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0427A95-F7BF-411F-BC3E-78B0BA35E12D}">
      <dsp:nvSpPr>
        <dsp:cNvPr id="0" name=""/>
        <dsp:cNvSpPr/>
      </dsp:nvSpPr>
      <dsp:spPr>
        <a:xfrm>
          <a:off x="0" y="1429298"/>
          <a:ext cx="1343558" cy="1427206"/>
        </a:xfrm>
        <a:prstGeom prst="rect">
          <a:avLst/>
        </a:prstGeom>
        <a:blipFill rotWithShape="0">
          <a:blip xmlns:r="http://schemas.openxmlformats.org/officeDocument/2006/relationships" r:embed="rId2">
            <a:extLst>
              <a:ext uri="{28A0092B-C50C-407E-A947-70E740481C1C}">
                <a14:useLocalDpi xmlns:a14="http://schemas.microsoft.com/office/drawing/2010/main" val="0"/>
              </a:ext>
            </a:extLst>
          </a:blip>
          <a:srcRect/>
          <a:stretch>
            <a:fillRect l="-16000" r="-16000"/>
          </a:stretch>
        </a:blip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endParaRPr lang="es-CL" sz="3100" kern="1200" dirty="0"/>
        </a:p>
      </dsp:txBody>
      <dsp:txXfrm>
        <a:off x="0" y="1429298"/>
        <a:ext cx="1343558" cy="1427206"/>
      </dsp:txXfrm>
    </dsp:sp>
    <dsp:sp modelId="{A069A7DF-7EA3-4CDB-8A9F-4DB687AD0098}">
      <dsp:nvSpPr>
        <dsp:cNvPr id="0" name=""/>
        <dsp:cNvSpPr/>
      </dsp:nvSpPr>
      <dsp:spPr>
        <a:xfrm>
          <a:off x="1444325" y="1494108"/>
          <a:ext cx="5273466" cy="129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s-CL" sz="3500" kern="1200" dirty="0"/>
            <a:t>Representación del Otro (indígena americano)</a:t>
          </a:r>
        </a:p>
      </dsp:txBody>
      <dsp:txXfrm>
        <a:off x="1444325" y="1494108"/>
        <a:ext cx="5273466" cy="1296193"/>
      </dsp:txXfrm>
    </dsp:sp>
    <dsp:sp modelId="{6DA9B4AF-C767-4B68-90DA-D84A03A77A0F}">
      <dsp:nvSpPr>
        <dsp:cNvPr id="0" name=""/>
        <dsp:cNvSpPr/>
      </dsp:nvSpPr>
      <dsp:spPr>
        <a:xfrm>
          <a:off x="1343558" y="2790301"/>
          <a:ext cx="5374233"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624DF3E5-ABC8-4F63-B605-FF30CA1EAD2D}">
      <dsp:nvSpPr>
        <dsp:cNvPr id="0" name=""/>
        <dsp:cNvSpPr/>
      </dsp:nvSpPr>
      <dsp:spPr>
        <a:xfrm>
          <a:off x="0" y="2856505"/>
          <a:ext cx="671779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2FE9197-B0E7-4D01-A3D8-05FDA04EAAF9}">
      <dsp:nvSpPr>
        <dsp:cNvPr id="0" name=""/>
        <dsp:cNvSpPr/>
      </dsp:nvSpPr>
      <dsp:spPr>
        <a:xfrm>
          <a:off x="0" y="2856505"/>
          <a:ext cx="1343558" cy="1427206"/>
        </a:xfrm>
        <a:prstGeom prst="rect">
          <a:avLst/>
        </a:prstGeom>
        <a:blipFill rotWithShape="0">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endParaRPr lang="es-CL" sz="3100" kern="1200" dirty="0"/>
        </a:p>
      </dsp:txBody>
      <dsp:txXfrm>
        <a:off x="0" y="2856505"/>
        <a:ext cx="1343558" cy="1427206"/>
      </dsp:txXfrm>
    </dsp:sp>
    <dsp:sp modelId="{84C70A46-19B5-4D84-9B6D-9D31417BED92}">
      <dsp:nvSpPr>
        <dsp:cNvPr id="0" name=""/>
        <dsp:cNvSpPr/>
      </dsp:nvSpPr>
      <dsp:spPr>
        <a:xfrm>
          <a:off x="1444325" y="2921314"/>
          <a:ext cx="5273466" cy="129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s-CL" sz="3500" kern="1200" dirty="0"/>
            <a:t>Construcción narrativa de la naturaleza americana</a:t>
          </a:r>
        </a:p>
      </dsp:txBody>
      <dsp:txXfrm>
        <a:off x="1444325" y="2921314"/>
        <a:ext cx="5273466" cy="1296193"/>
      </dsp:txXfrm>
    </dsp:sp>
    <dsp:sp modelId="{CD07F198-A7B3-4045-AAB8-E82B57EF354D}">
      <dsp:nvSpPr>
        <dsp:cNvPr id="0" name=""/>
        <dsp:cNvSpPr/>
      </dsp:nvSpPr>
      <dsp:spPr>
        <a:xfrm>
          <a:off x="1343558" y="4217507"/>
          <a:ext cx="5374233"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93F03-E29B-4552-8CE9-17C774AF9DF4}">
      <dsp:nvSpPr>
        <dsp:cNvPr id="0" name=""/>
        <dsp:cNvSpPr/>
      </dsp:nvSpPr>
      <dsp:spPr>
        <a:xfrm>
          <a:off x="0" y="2096402"/>
          <a:ext cx="10927829"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080BA9E2-D00D-4601-84DA-E93B8AAEA738}">
      <dsp:nvSpPr>
        <dsp:cNvPr id="0" name=""/>
        <dsp:cNvSpPr/>
      </dsp:nvSpPr>
      <dsp:spPr>
        <a:xfrm rot="8100000">
          <a:off x="69941" y="483138"/>
          <a:ext cx="308335" cy="308335"/>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D1BC4F-A023-433F-99BF-F39792A48B10}">
      <dsp:nvSpPr>
        <dsp:cNvPr id="0" name=""/>
        <dsp:cNvSpPr/>
      </dsp:nvSpPr>
      <dsp:spPr>
        <a:xfrm>
          <a:off x="104194" y="517392"/>
          <a:ext cx="239828" cy="2398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86F7B2D-2856-4D35-832F-985B77A5E3A8}">
      <dsp:nvSpPr>
        <dsp:cNvPr id="0" name=""/>
        <dsp:cNvSpPr/>
      </dsp:nvSpPr>
      <dsp:spPr>
        <a:xfrm>
          <a:off x="442134" y="855332"/>
          <a:ext cx="3631825"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Manucrito jeroglífico prehispánico hoy perdido</a:t>
          </a:r>
        </a:p>
      </dsp:txBody>
      <dsp:txXfrm>
        <a:off x="442134" y="855332"/>
        <a:ext cx="3631825" cy="1241070"/>
      </dsp:txXfrm>
    </dsp:sp>
    <dsp:sp modelId="{073779C7-2DEA-46D8-BA28-A2818DD85A76}">
      <dsp:nvSpPr>
        <dsp:cNvPr id="0" name=""/>
        <dsp:cNvSpPr/>
      </dsp:nvSpPr>
      <dsp:spPr>
        <a:xfrm>
          <a:off x="442134" y="419280"/>
          <a:ext cx="3631825"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a:t>
          </a:r>
        </a:p>
      </dsp:txBody>
      <dsp:txXfrm>
        <a:off x="442134" y="419280"/>
        <a:ext cx="3631825" cy="436051"/>
      </dsp:txXfrm>
    </dsp:sp>
    <dsp:sp modelId="{CB7A1E66-554D-4881-A8D7-4E8C2988777B}">
      <dsp:nvSpPr>
        <dsp:cNvPr id="0" name=""/>
        <dsp:cNvSpPr/>
      </dsp:nvSpPr>
      <dsp:spPr>
        <a:xfrm>
          <a:off x="224109" y="855332"/>
          <a:ext cx="0" cy="1241070"/>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13040B6-5FA7-4416-8EB0-C641BF78A58B}">
      <dsp:nvSpPr>
        <dsp:cNvPr id="0" name=""/>
        <dsp:cNvSpPr/>
      </dsp:nvSpPr>
      <dsp:spPr>
        <a:xfrm>
          <a:off x="184084" y="2057157"/>
          <a:ext cx="78489" cy="78489"/>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ECB78C-3AF6-431D-AEBA-90601D4000A9}">
      <dsp:nvSpPr>
        <dsp:cNvPr id="0" name=""/>
        <dsp:cNvSpPr/>
      </dsp:nvSpPr>
      <dsp:spPr>
        <a:xfrm rot="18900000">
          <a:off x="2249931" y="3401331"/>
          <a:ext cx="308335" cy="308335"/>
        </a:xfrm>
        <a:prstGeom prst="teardrop">
          <a:avLst>
            <a:gd name="adj" fmla="val 115000"/>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B4F308-7A5D-420F-9BF7-E300705AF3B2}">
      <dsp:nvSpPr>
        <dsp:cNvPr id="0" name=""/>
        <dsp:cNvSpPr/>
      </dsp:nvSpPr>
      <dsp:spPr>
        <a:xfrm>
          <a:off x="2284184" y="3435584"/>
          <a:ext cx="239828" cy="2398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750C41B-AF77-4B19-9B5B-F061F69DEB0D}">
      <dsp:nvSpPr>
        <dsp:cNvPr id="0" name=""/>
        <dsp:cNvSpPr/>
      </dsp:nvSpPr>
      <dsp:spPr>
        <a:xfrm>
          <a:off x="2622124" y="2096402"/>
          <a:ext cx="3631825"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Documento indígena alfabético de 1550/60, perdido</a:t>
          </a:r>
        </a:p>
      </dsp:txBody>
      <dsp:txXfrm>
        <a:off x="2622124" y="2096402"/>
        <a:ext cx="3631825" cy="1241070"/>
      </dsp:txXfrm>
    </dsp:sp>
    <dsp:sp modelId="{47DB046F-1B24-4B3A-86F0-ADE62B46B535}">
      <dsp:nvSpPr>
        <dsp:cNvPr id="0" name=""/>
        <dsp:cNvSpPr/>
      </dsp:nvSpPr>
      <dsp:spPr>
        <a:xfrm>
          <a:off x="2622124" y="3337472"/>
          <a:ext cx="3631825"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1550–1560</a:t>
          </a:r>
        </a:p>
      </dsp:txBody>
      <dsp:txXfrm>
        <a:off x="2622124" y="3337472"/>
        <a:ext cx="3631825" cy="436051"/>
      </dsp:txXfrm>
    </dsp:sp>
    <dsp:sp modelId="{9ACA6EB7-DF20-4715-BD7A-A1D39F7B3AFB}">
      <dsp:nvSpPr>
        <dsp:cNvPr id="0" name=""/>
        <dsp:cNvSpPr/>
      </dsp:nvSpPr>
      <dsp:spPr>
        <a:xfrm>
          <a:off x="2404098" y="2096402"/>
          <a:ext cx="0" cy="1241070"/>
        </a:xfrm>
        <a:prstGeom prst="line">
          <a:avLst/>
        </a:prstGeom>
        <a:noFill/>
        <a:ln w="12700" cap="flat" cmpd="sng" algn="ctr">
          <a:solidFill>
            <a:schemeClr val="accent2">
              <a:hueOff val="2147871"/>
              <a:satOff val="-6164"/>
              <a:lumOff val="-987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9B5E60-055C-48B1-A7DA-D5A51ED6F4D7}">
      <dsp:nvSpPr>
        <dsp:cNvPr id="0" name=""/>
        <dsp:cNvSpPr/>
      </dsp:nvSpPr>
      <dsp:spPr>
        <a:xfrm>
          <a:off x="2364073" y="2057157"/>
          <a:ext cx="78489" cy="78489"/>
        </a:xfrm>
        <a:prstGeom prst="ellipse">
          <a:avLst/>
        </a:prstGeom>
        <a:solidFill>
          <a:schemeClr val="accent2">
            <a:hueOff val="2147871"/>
            <a:satOff val="-6164"/>
            <a:lumOff val="-987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AF26F5-B724-4C32-8A9B-2C50EB33CAFE}">
      <dsp:nvSpPr>
        <dsp:cNvPr id="0" name=""/>
        <dsp:cNvSpPr/>
      </dsp:nvSpPr>
      <dsp:spPr>
        <a:xfrm rot="8100000">
          <a:off x="4429920" y="483138"/>
          <a:ext cx="308335" cy="308335"/>
        </a:xfrm>
        <a:prstGeom prst="teardrop">
          <a:avLst>
            <a:gd name="adj" fmla="val 115000"/>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B6851C-3C87-466C-A19F-544E918B54AE}">
      <dsp:nvSpPr>
        <dsp:cNvPr id="0" name=""/>
        <dsp:cNvSpPr/>
      </dsp:nvSpPr>
      <dsp:spPr>
        <a:xfrm>
          <a:off x="4464174" y="517392"/>
          <a:ext cx="239828" cy="2398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C3692C6-9AB3-4698-AEBB-D82D0F99AEE0}">
      <dsp:nvSpPr>
        <dsp:cNvPr id="0" name=""/>
        <dsp:cNvSpPr/>
      </dsp:nvSpPr>
      <dsp:spPr>
        <a:xfrm>
          <a:off x="4802114" y="855332"/>
          <a:ext cx="3631825"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Copia de Ximenez de 1704/14</a:t>
          </a:r>
        </a:p>
      </dsp:txBody>
      <dsp:txXfrm>
        <a:off x="4802114" y="855332"/>
        <a:ext cx="3631825" cy="1241070"/>
      </dsp:txXfrm>
    </dsp:sp>
    <dsp:sp modelId="{B1BD2D46-2E19-4CE7-A64A-15C1DD103131}">
      <dsp:nvSpPr>
        <dsp:cNvPr id="0" name=""/>
        <dsp:cNvSpPr/>
      </dsp:nvSpPr>
      <dsp:spPr>
        <a:xfrm>
          <a:off x="4802114" y="419280"/>
          <a:ext cx="3631825"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1704–1714</a:t>
          </a:r>
        </a:p>
      </dsp:txBody>
      <dsp:txXfrm>
        <a:off x="4802114" y="419280"/>
        <a:ext cx="3631825" cy="436051"/>
      </dsp:txXfrm>
    </dsp:sp>
    <dsp:sp modelId="{A8B7DE10-2D49-40B8-95E9-77F10FDC1BDF}">
      <dsp:nvSpPr>
        <dsp:cNvPr id="0" name=""/>
        <dsp:cNvSpPr/>
      </dsp:nvSpPr>
      <dsp:spPr>
        <a:xfrm>
          <a:off x="4584088" y="855332"/>
          <a:ext cx="0" cy="1241070"/>
        </a:xfrm>
        <a:prstGeom prst="line">
          <a:avLst/>
        </a:prstGeom>
        <a:noFill/>
        <a:ln w="12700" cap="flat" cmpd="sng" algn="ctr">
          <a:solidFill>
            <a:schemeClr val="accent2">
              <a:hueOff val="4295743"/>
              <a:satOff val="-12329"/>
              <a:lumOff val="-19739"/>
              <a:alphaOff val="0"/>
            </a:schemeClr>
          </a:solidFill>
          <a:prstDash val="dash"/>
          <a:miter lim="800000"/>
        </a:ln>
        <a:effectLst/>
      </dsp:spPr>
      <dsp:style>
        <a:lnRef idx="1">
          <a:scrgbClr r="0" g="0" b="0"/>
        </a:lnRef>
        <a:fillRef idx="0">
          <a:scrgbClr r="0" g="0" b="0"/>
        </a:fillRef>
        <a:effectRef idx="0">
          <a:scrgbClr r="0" g="0" b="0"/>
        </a:effectRef>
        <a:fontRef idx="minor"/>
      </dsp:style>
    </dsp:sp>
    <dsp:sp modelId="{5689E259-953D-40E2-B2F5-7297BE6B5EEE}">
      <dsp:nvSpPr>
        <dsp:cNvPr id="0" name=""/>
        <dsp:cNvSpPr/>
      </dsp:nvSpPr>
      <dsp:spPr>
        <a:xfrm>
          <a:off x="4544063" y="2057157"/>
          <a:ext cx="78489" cy="78489"/>
        </a:xfrm>
        <a:prstGeom prst="ellipse">
          <a:avLst/>
        </a:prstGeom>
        <a:solidFill>
          <a:schemeClr val="accent2">
            <a:hueOff val="4295743"/>
            <a:satOff val="-12329"/>
            <a:lumOff val="-1973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A461D5-FE64-4048-A9A1-68BA96BD26CB}">
      <dsp:nvSpPr>
        <dsp:cNvPr id="0" name=""/>
        <dsp:cNvSpPr/>
      </dsp:nvSpPr>
      <dsp:spPr>
        <a:xfrm rot="18900000">
          <a:off x="6609910" y="3401331"/>
          <a:ext cx="308335" cy="308335"/>
        </a:xfrm>
        <a:prstGeom prst="teardrop">
          <a:avLst>
            <a:gd name="adj" fmla="val 115000"/>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F89F85-9D4F-4D06-A74E-E5A6C55CDD79}">
      <dsp:nvSpPr>
        <dsp:cNvPr id="0" name=""/>
        <dsp:cNvSpPr/>
      </dsp:nvSpPr>
      <dsp:spPr>
        <a:xfrm>
          <a:off x="6644163" y="3435584"/>
          <a:ext cx="239828" cy="2398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564F83D-EC1E-48DC-A525-0D13B6E2516A}">
      <dsp:nvSpPr>
        <dsp:cNvPr id="0" name=""/>
        <dsp:cNvSpPr/>
      </dsp:nvSpPr>
      <dsp:spPr>
        <a:xfrm>
          <a:off x="6982103" y="2096402"/>
          <a:ext cx="3631825" cy="124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Edición de Brasseur de 1861</a:t>
          </a:r>
        </a:p>
      </dsp:txBody>
      <dsp:txXfrm>
        <a:off x="6982103" y="2096402"/>
        <a:ext cx="3631825" cy="1241070"/>
      </dsp:txXfrm>
    </dsp:sp>
    <dsp:sp modelId="{AE62B0B4-F0A7-4081-864D-FEC8F4F32325}">
      <dsp:nvSpPr>
        <dsp:cNvPr id="0" name=""/>
        <dsp:cNvSpPr/>
      </dsp:nvSpPr>
      <dsp:spPr>
        <a:xfrm>
          <a:off x="6982103" y="3337472"/>
          <a:ext cx="3631825" cy="436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1861</a:t>
          </a:r>
        </a:p>
      </dsp:txBody>
      <dsp:txXfrm>
        <a:off x="6982103" y="3337472"/>
        <a:ext cx="3631825" cy="436051"/>
      </dsp:txXfrm>
    </dsp:sp>
    <dsp:sp modelId="{CD834CF7-BE5E-4BE6-95CD-F910EAF0F420}">
      <dsp:nvSpPr>
        <dsp:cNvPr id="0" name=""/>
        <dsp:cNvSpPr/>
      </dsp:nvSpPr>
      <dsp:spPr>
        <a:xfrm>
          <a:off x="6764078" y="2096402"/>
          <a:ext cx="0" cy="1241070"/>
        </a:xfrm>
        <a:prstGeom prst="line">
          <a:avLst/>
        </a:prstGeom>
        <a:noFill/>
        <a:ln w="12700" cap="flat" cmpd="sng" algn="ctr">
          <a:solidFill>
            <a:schemeClr val="accent2">
              <a:hueOff val="6443614"/>
              <a:satOff val="-18493"/>
              <a:lumOff val="-29609"/>
              <a:alphaOff val="0"/>
            </a:schemeClr>
          </a:solidFill>
          <a:prstDash val="dash"/>
          <a:miter lim="800000"/>
        </a:ln>
        <a:effectLst/>
      </dsp:spPr>
      <dsp:style>
        <a:lnRef idx="1">
          <a:scrgbClr r="0" g="0" b="0"/>
        </a:lnRef>
        <a:fillRef idx="0">
          <a:scrgbClr r="0" g="0" b="0"/>
        </a:fillRef>
        <a:effectRef idx="0">
          <a:scrgbClr r="0" g="0" b="0"/>
        </a:effectRef>
        <a:fontRef idx="minor"/>
      </dsp:style>
    </dsp:sp>
    <dsp:sp modelId="{180B461A-E165-450E-A08E-FD63385A6A8B}">
      <dsp:nvSpPr>
        <dsp:cNvPr id="0" name=""/>
        <dsp:cNvSpPr/>
      </dsp:nvSpPr>
      <dsp:spPr>
        <a:xfrm>
          <a:off x="6724053" y="2057157"/>
          <a:ext cx="78489" cy="78489"/>
        </a:xfrm>
        <a:prstGeom prst="ellipse">
          <a:avLst/>
        </a:prstGeom>
        <a:solidFill>
          <a:schemeClr val="accent2">
            <a:hueOff val="6443614"/>
            <a:satOff val="-18493"/>
            <a:lumOff val="-2960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5AD1D-D52D-4055-8A94-20EC0A1F943D}">
      <dsp:nvSpPr>
        <dsp:cNvPr id="0" name=""/>
        <dsp:cNvSpPr/>
      </dsp:nvSpPr>
      <dsp:spPr>
        <a:xfrm>
          <a:off x="0" y="962780"/>
          <a:ext cx="6666833" cy="81081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CL" sz="3300" kern="1200"/>
            <a:t>El árbol prohibido</a:t>
          </a:r>
          <a:endParaRPr lang="en-US" sz="3300" kern="1200"/>
        </a:p>
      </dsp:txBody>
      <dsp:txXfrm>
        <a:off x="39580" y="1002360"/>
        <a:ext cx="6587673" cy="731650"/>
      </dsp:txXfrm>
    </dsp:sp>
    <dsp:sp modelId="{2CC3A913-2F8B-44B8-A9EA-397F615C9627}">
      <dsp:nvSpPr>
        <dsp:cNvPr id="0" name=""/>
        <dsp:cNvSpPr/>
      </dsp:nvSpPr>
      <dsp:spPr>
        <a:xfrm>
          <a:off x="0" y="1868630"/>
          <a:ext cx="6666833" cy="810810"/>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CL" sz="3300" kern="1200"/>
            <a:t>El diluvio</a:t>
          </a:r>
          <a:endParaRPr lang="en-US" sz="3300" kern="1200"/>
        </a:p>
      </dsp:txBody>
      <dsp:txXfrm>
        <a:off x="39580" y="1908210"/>
        <a:ext cx="6587673" cy="731650"/>
      </dsp:txXfrm>
    </dsp:sp>
    <dsp:sp modelId="{03AAC691-0CB7-4F01-BF34-74160F0CF86B}">
      <dsp:nvSpPr>
        <dsp:cNvPr id="0" name=""/>
        <dsp:cNvSpPr/>
      </dsp:nvSpPr>
      <dsp:spPr>
        <a:xfrm>
          <a:off x="0" y="2774480"/>
          <a:ext cx="6666833" cy="810810"/>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CL" sz="3300" kern="1200"/>
            <a:t>La gestación milagrosa de un Dios</a:t>
          </a:r>
          <a:endParaRPr lang="en-US" sz="3300" kern="1200"/>
        </a:p>
      </dsp:txBody>
      <dsp:txXfrm>
        <a:off x="39580" y="2814060"/>
        <a:ext cx="6587673" cy="731650"/>
      </dsp:txXfrm>
    </dsp:sp>
    <dsp:sp modelId="{D8D90BDB-73C4-4B17-B46E-91B428025CBE}">
      <dsp:nvSpPr>
        <dsp:cNvPr id="0" name=""/>
        <dsp:cNvSpPr/>
      </dsp:nvSpPr>
      <dsp:spPr>
        <a:xfrm>
          <a:off x="0" y="3680330"/>
          <a:ext cx="6666833" cy="81081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CL" sz="3300" kern="1200"/>
            <a:t>El cruce del mar a pie</a:t>
          </a:r>
          <a:endParaRPr lang="en-US" sz="3300" kern="1200"/>
        </a:p>
      </dsp:txBody>
      <dsp:txXfrm>
        <a:off x="39580" y="3719910"/>
        <a:ext cx="6587673" cy="73165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EFCC08-3211-43A9-BDDD-1591F5ACDAD6}" type="datetimeFigureOut">
              <a:rPr lang="es-CL" smtClean="0"/>
              <a:t>07-05-2025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B9CF2-780D-4C05-A42E-2B41F12304A7}" type="slidenum">
              <a:rPr lang="es-CL" smtClean="0"/>
              <a:t>‹Nº›</a:t>
            </a:fld>
            <a:endParaRPr lang="es-CL"/>
          </a:p>
        </p:txBody>
      </p:sp>
    </p:spTree>
    <p:extLst>
      <p:ext uri="{BB962C8B-B14F-4D97-AF65-F5344CB8AC3E}">
        <p14:creationId xmlns:p14="http://schemas.microsoft.com/office/powerpoint/2010/main" val="4101375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4B0B9CF2-780D-4C05-A42E-2B41F12304A7}" type="slidenum">
              <a:rPr lang="es-CL" smtClean="0"/>
              <a:t>20</a:t>
            </a:fld>
            <a:endParaRPr lang="es-CL"/>
          </a:p>
        </p:txBody>
      </p:sp>
    </p:spTree>
    <p:extLst>
      <p:ext uri="{BB962C8B-B14F-4D97-AF65-F5344CB8AC3E}">
        <p14:creationId xmlns:p14="http://schemas.microsoft.com/office/powerpoint/2010/main" val="278937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98421-89B9-3E5A-D3E5-7E41E529790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9E235DC-61F8-6D37-6C6D-946BE2DE866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754132C-C732-49F7-3ADE-A95C2235CADB}"/>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05597529-4A82-F48D-F520-F0D0FEE09205}"/>
              </a:ext>
            </a:extLst>
          </p:cNvPr>
          <p:cNvSpPr>
            <a:spLocks noGrp="1"/>
          </p:cNvSpPr>
          <p:nvPr>
            <p:ph type="sldNum" sz="quarter" idx="5"/>
          </p:nvPr>
        </p:nvSpPr>
        <p:spPr/>
        <p:txBody>
          <a:bodyPr/>
          <a:lstStyle/>
          <a:p>
            <a:fld id="{4B0B9CF2-780D-4C05-A42E-2B41F12304A7}" type="slidenum">
              <a:rPr lang="es-CL" smtClean="0"/>
              <a:t>21</a:t>
            </a:fld>
            <a:endParaRPr lang="es-CL"/>
          </a:p>
        </p:txBody>
      </p:sp>
    </p:spTree>
    <p:extLst>
      <p:ext uri="{BB962C8B-B14F-4D97-AF65-F5344CB8AC3E}">
        <p14:creationId xmlns:p14="http://schemas.microsoft.com/office/powerpoint/2010/main" val="143509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7D6BB-5638-E8D1-9704-4DE2EFE5FAF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72EFFED-EB14-2424-8645-74D0DAB46A3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6630E0A-08EF-0F55-C8AA-DB4861458BB0}"/>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EB786491-F669-26DF-6E3A-7AF68DA53840}"/>
              </a:ext>
            </a:extLst>
          </p:cNvPr>
          <p:cNvSpPr>
            <a:spLocks noGrp="1"/>
          </p:cNvSpPr>
          <p:nvPr>
            <p:ph type="sldNum" sz="quarter" idx="5"/>
          </p:nvPr>
        </p:nvSpPr>
        <p:spPr/>
        <p:txBody>
          <a:bodyPr/>
          <a:lstStyle/>
          <a:p>
            <a:fld id="{4B0B9CF2-780D-4C05-A42E-2B41F12304A7}" type="slidenum">
              <a:rPr lang="es-CL" smtClean="0"/>
              <a:t>22</a:t>
            </a:fld>
            <a:endParaRPr lang="es-CL"/>
          </a:p>
        </p:txBody>
      </p:sp>
    </p:spTree>
    <p:extLst>
      <p:ext uri="{BB962C8B-B14F-4D97-AF65-F5344CB8AC3E}">
        <p14:creationId xmlns:p14="http://schemas.microsoft.com/office/powerpoint/2010/main" val="3061253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893B1-AFB7-B3CD-E0FB-2C83434CC89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C1B61C0-DDB0-2F9B-C58C-8B511BFE926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8FFF03F-43D1-5612-9C23-B439940D338D}"/>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9E366EE0-FDEE-9EBD-5FCB-1F0C5CB8018E}"/>
              </a:ext>
            </a:extLst>
          </p:cNvPr>
          <p:cNvSpPr>
            <a:spLocks noGrp="1"/>
          </p:cNvSpPr>
          <p:nvPr>
            <p:ph type="sldNum" sz="quarter" idx="5"/>
          </p:nvPr>
        </p:nvSpPr>
        <p:spPr/>
        <p:txBody>
          <a:bodyPr/>
          <a:lstStyle/>
          <a:p>
            <a:fld id="{4B0B9CF2-780D-4C05-A42E-2B41F12304A7}" type="slidenum">
              <a:rPr lang="es-CL" smtClean="0"/>
              <a:t>23</a:t>
            </a:fld>
            <a:endParaRPr lang="es-CL"/>
          </a:p>
        </p:txBody>
      </p:sp>
    </p:spTree>
    <p:extLst>
      <p:ext uri="{BB962C8B-B14F-4D97-AF65-F5344CB8AC3E}">
        <p14:creationId xmlns:p14="http://schemas.microsoft.com/office/powerpoint/2010/main" val="400336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37B0C-8A3B-8ABE-158B-072235D4812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44E79E5-4969-13CA-C23A-1842018E9F9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3AEF3EC-F24C-4239-488F-F068B36DB873}"/>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B310B28C-4AFF-D782-262D-ABEF13DA8328}"/>
              </a:ext>
            </a:extLst>
          </p:cNvPr>
          <p:cNvSpPr>
            <a:spLocks noGrp="1"/>
          </p:cNvSpPr>
          <p:nvPr>
            <p:ph type="sldNum" sz="quarter" idx="5"/>
          </p:nvPr>
        </p:nvSpPr>
        <p:spPr/>
        <p:txBody>
          <a:bodyPr/>
          <a:lstStyle/>
          <a:p>
            <a:fld id="{4B0B9CF2-780D-4C05-A42E-2B41F12304A7}" type="slidenum">
              <a:rPr lang="es-CL" smtClean="0"/>
              <a:t>24</a:t>
            </a:fld>
            <a:endParaRPr lang="es-CL"/>
          </a:p>
        </p:txBody>
      </p:sp>
    </p:spTree>
    <p:extLst>
      <p:ext uri="{BB962C8B-B14F-4D97-AF65-F5344CB8AC3E}">
        <p14:creationId xmlns:p14="http://schemas.microsoft.com/office/powerpoint/2010/main" val="1939985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AA4F-0A39-2A40-F4D5-808CF809E7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9C4700F-DD29-3BA9-D489-2E10A45E137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D249709-8F36-DC99-DCD7-31E356EC8B00}"/>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48E13399-D5F9-BC8B-E998-C07669072AFC}"/>
              </a:ext>
            </a:extLst>
          </p:cNvPr>
          <p:cNvSpPr>
            <a:spLocks noGrp="1"/>
          </p:cNvSpPr>
          <p:nvPr>
            <p:ph type="sldNum" sz="quarter" idx="5"/>
          </p:nvPr>
        </p:nvSpPr>
        <p:spPr/>
        <p:txBody>
          <a:bodyPr/>
          <a:lstStyle/>
          <a:p>
            <a:fld id="{4B0B9CF2-780D-4C05-A42E-2B41F12304A7}" type="slidenum">
              <a:rPr lang="es-CL" smtClean="0"/>
              <a:t>25</a:t>
            </a:fld>
            <a:endParaRPr lang="es-CL"/>
          </a:p>
        </p:txBody>
      </p:sp>
    </p:spTree>
    <p:extLst>
      <p:ext uri="{BB962C8B-B14F-4D97-AF65-F5344CB8AC3E}">
        <p14:creationId xmlns:p14="http://schemas.microsoft.com/office/powerpoint/2010/main" val="166393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4B0B9CF2-780D-4C05-A42E-2B41F12304A7}" type="slidenum">
              <a:rPr lang="es-CL" smtClean="0"/>
              <a:t>40</a:t>
            </a:fld>
            <a:endParaRPr lang="es-CL"/>
          </a:p>
        </p:txBody>
      </p:sp>
    </p:spTree>
    <p:extLst>
      <p:ext uri="{BB962C8B-B14F-4D97-AF65-F5344CB8AC3E}">
        <p14:creationId xmlns:p14="http://schemas.microsoft.com/office/powerpoint/2010/main" val="3263179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4B0B9CF2-780D-4C05-A42E-2B41F12304A7}" type="slidenum">
              <a:rPr lang="es-CL" smtClean="0"/>
              <a:t>43</a:t>
            </a:fld>
            <a:endParaRPr lang="es-CL"/>
          </a:p>
        </p:txBody>
      </p:sp>
    </p:spTree>
    <p:extLst>
      <p:ext uri="{BB962C8B-B14F-4D97-AF65-F5344CB8AC3E}">
        <p14:creationId xmlns:p14="http://schemas.microsoft.com/office/powerpoint/2010/main" val="525658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4B0B9CF2-780D-4C05-A42E-2B41F12304A7}" type="slidenum">
              <a:rPr lang="es-CL" smtClean="0"/>
              <a:t>100</a:t>
            </a:fld>
            <a:endParaRPr lang="es-CL"/>
          </a:p>
        </p:txBody>
      </p:sp>
    </p:spTree>
    <p:extLst>
      <p:ext uri="{BB962C8B-B14F-4D97-AF65-F5344CB8AC3E}">
        <p14:creationId xmlns:p14="http://schemas.microsoft.com/office/powerpoint/2010/main" val="312906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280DF3-6CEF-CEFC-9DF8-1A39CD257C5D}"/>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304D8021-D9E1-BF3A-206B-21BDB30D2C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715F8823-2CB2-74C0-5ED5-4A02015471F1}"/>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5" name="Marcador de pie de página 4">
            <a:extLst>
              <a:ext uri="{FF2B5EF4-FFF2-40B4-BE49-F238E27FC236}">
                <a16:creationId xmlns:a16="http://schemas.microsoft.com/office/drawing/2014/main" id="{AA7CD806-50DE-FE70-D885-83C13AD6A05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6582AE4-AE4A-EE2E-E1C6-0C44FBFAFBF5}"/>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3541181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DD24B-206D-8A4B-7653-02FDD9BEEF4F}"/>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2C14F524-7180-FF7D-21F8-D5B1FED7FFD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2CBB33BC-ED44-8E95-FE51-0108096DBF61}"/>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5" name="Marcador de pie de página 4">
            <a:extLst>
              <a:ext uri="{FF2B5EF4-FFF2-40B4-BE49-F238E27FC236}">
                <a16:creationId xmlns:a16="http://schemas.microsoft.com/office/drawing/2014/main" id="{B4D28DBE-4BC8-E56D-A83A-20FFAB46FBE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5EF6DB0-EEDD-FFDE-DD3E-20BB45D19AAB}"/>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421197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0040D3-ECA1-EF09-BB32-7220D3064479}"/>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78E40E59-83E2-C282-0EDD-8C8C33F1CF6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821B8D94-9099-AEF9-DE01-624EF908B969}"/>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5" name="Marcador de pie de página 4">
            <a:extLst>
              <a:ext uri="{FF2B5EF4-FFF2-40B4-BE49-F238E27FC236}">
                <a16:creationId xmlns:a16="http://schemas.microsoft.com/office/drawing/2014/main" id="{48FEF290-8F73-CCAC-CF09-25403364E88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40D74A2-936D-6F4F-5ED5-AC741F7CA0D3}"/>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3729510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C351A1-F0BD-6C6A-982F-8D10526607DE}"/>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4E7AF591-EBB0-DBEB-DD49-E5E3CCA851EE}"/>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BF45ACA1-ECAB-333D-49D0-B7F83D4A1681}"/>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FC35C073-4E3D-787A-ABD6-FEFD7F9114B2}"/>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6" name="Marcador de pie de página 5">
            <a:extLst>
              <a:ext uri="{FF2B5EF4-FFF2-40B4-BE49-F238E27FC236}">
                <a16:creationId xmlns:a16="http://schemas.microsoft.com/office/drawing/2014/main" id="{8434362B-0DF5-6240-E75E-67587130A35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7005D48-8567-6D0D-23F4-0AC8E4229B94}"/>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3643530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EDBC4B-2C9F-0E08-8337-0498A11952CB}"/>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74F36742-F325-B55E-50AA-B4C0CAC205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C1707080-7798-E7FD-53EF-E333040827AB}"/>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3F5A0361-A47E-498C-ED13-9E1D6B0CB5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3D355F9A-B2F2-5782-D5FE-78DDD79381B6}"/>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5AEEC6AC-560D-E099-C492-D008464C2FE7}"/>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8" name="Marcador de pie de página 7">
            <a:extLst>
              <a:ext uri="{FF2B5EF4-FFF2-40B4-BE49-F238E27FC236}">
                <a16:creationId xmlns:a16="http://schemas.microsoft.com/office/drawing/2014/main" id="{36A76194-B6B7-B83A-DF0B-79B39083F07A}"/>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54C41146-2CCB-4ACF-C995-4A99C95635EC}"/>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3077626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A46E-8FB7-0CE4-F8CB-A449AE61216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C9B1323B-07E2-AC57-2D05-C500CE17D1CF}"/>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4" name="Marcador de pie de página 3">
            <a:extLst>
              <a:ext uri="{FF2B5EF4-FFF2-40B4-BE49-F238E27FC236}">
                <a16:creationId xmlns:a16="http://schemas.microsoft.com/office/drawing/2014/main" id="{FBFB0B28-03D3-F9CA-645D-2D56B7631B91}"/>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8E1D559A-59F6-EEB4-A18D-55579C55321F}"/>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1769275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F9602FE-8E82-3BCB-7921-E457556AAB29}"/>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3" name="Marcador de pie de página 2">
            <a:extLst>
              <a:ext uri="{FF2B5EF4-FFF2-40B4-BE49-F238E27FC236}">
                <a16:creationId xmlns:a16="http://schemas.microsoft.com/office/drawing/2014/main" id="{30083513-27AE-4623-785E-177B83FB84E1}"/>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8A4E57AC-5584-8F63-EBE2-E9EE0286DAD3}"/>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2779901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9A715C-A920-392D-0007-15187EC1C276}"/>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E6A55874-F63E-9B41-446B-EABFF8892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EBD4D592-E22C-88F7-7CFB-79A7679A19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3BAD6AC-024A-9F55-E6D7-12139A919472}"/>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6" name="Marcador de pie de página 5">
            <a:extLst>
              <a:ext uri="{FF2B5EF4-FFF2-40B4-BE49-F238E27FC236}">
                <a16:creationId xmlns:a16="http://schemas.microsoft.com/office/drawing/2014/main" id="{D25682F4-06E7-C668-520E-B89DA75C6F8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D373164-878F-ECBD-1DB8-B4052A0CEB25}"/>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230453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F47323-ED27-0B4A-5880-40DA3A679806}"/>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E67FBE74-E3BF-869A-4663-3885B9E231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B84186A3-83E5-36D9-9AFF-526EBF480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F68AA736-AF28-0B15-D3CB-8AF7DA805940}"/>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6" name="Marcador de pie de página 5">
            <a:extLst>
              <a:ext uri="{FF2B5EF4-FFF2-40B4-BE49-F238E27FC236}">
                <a16:creationId xmlns:a16="http://schemas.microsoft.com/office/drawing/2014/main" id="{903EA988-A504-F6A3-E056-F489B6DC2C2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5793F80-404B-9739-9F25-9C468EAB2FEB}"/>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3560936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D06BA7-1658-824A-0F86-10F21664DCC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B63465F2-57F8-6259-F7D9-08354EA32B8A}"/>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E67894B4-C4F0-64C6-EA01-66105E404198}"/>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5" name="Marcador de pie de página 4">
            <a:extLst>
              <a:ext uri="{FF2B5EF4-FFF2-40B4-BE49-F238E27FC236}">
                <a16:creationId xmlns:a16="http://schemas.microsoft.com/office/drawing/2014/main" id="{FB0DC18E-E11B-EA26-DD15-3E74A36559D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B0E9375-31F6-EEC9-EDF3-945B4D4136A1}"/>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250505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7CB9EC4-1BBC-2D06-27FB-98AE790B2132}"/>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D2E28B16-8255-BE62-156B-9C0CC77690D0}"/>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8499C768-B603-DE2A-13F6-F57F3F8C5C7C}"/>
              </a:ext>
            </a:extLst>
          </p:cNvPr>
          <p:cNvSpPr>
            <a:spLocks noGrp="1"/>
          </p:cNvSpPr>
          <p:nvPr>
            <p:ph type="dt" sz="half" idx="10"/>
          </p:nvPr>
        </p:nvSpPr>
        <p:spPr/>
        <p:txBody>
          <a:bodyPr/>
          <a:lstStyle/>
          <a:p>
            <a:fld id="{1E0ECFA1-62F8-4476-AEA6-B697D0D25C83}" type="datetimeFigureOut">
              <a:rPr lang="es-CL" smtClean="0"/>
              <a:t>07-05-2025</a:t>
            </a:fld>
            <a:endParaRPr lang="es-CL"/>
          </a:p>
        </p:txBody>
      </p:sp>
      <p:sp>
        <p:nvSpPr>
          <p:cNvPr id="5" name="Marcador de pie de página 4">
            <a:extLst>
              <a:ext uri="{FF2B5EF4-FFF2-40B4-BE49-F238E27FC236}">
                <a16:creationId xmlns:a16="http://schemas.microsoft.com/office/drawing/2014/main" id="{6676A3DB-AD7F-17DE-FA9A-F7D17618E5C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A753231-B9E1-3C92-E007-5C60224BCA3B}"/>
              </a:ext>
            </a:extLst>
          </p:cNvPr>
          <p:cNvSpPr>
            <a:spLocks noGrp="1"/>
          </p:cNvSpPr>
          <p:nvPr>
            <p:ph type="sldNum" sz="quarter" idx="12"/>
          </p:nvPr>
        </p:nvSpPr>
        <p:spPr/>
        <p:txBody>
          <a:bodyPr/>
          <a:lstStyle/>
          <a:p>
            <a:fld id="{2D997D46-74E9-428D-BAA5-4ADC5994DF51}" type="slidenum">
              <a:rPr lang="es-CL" smtClean="0"/>
              <a:t>‹Nº›</a:t>
            </a:fld>
            <a:endParaRPr lang="es-CL"/>
          </a:p>
        </p:txBody>
      </p:sp>
    </p:spTree>
    <p:extLst>
      <p:ext uri="{BB962C8B-B14F-4D97-AF65-F5344CB8AC3E}">
        <p14:creationId xmlns:p14="http://schemas.microsoft.com/office/powerpoint/2010/main" val="507718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380166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7609E27-773F-E635-7A27-3FBF4B63DA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5CEFB883-10A8-7E57-DF99-1005D4B1B9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4F93EC06-0001-B2FA-E7F3-5AE99371CC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0ECFA1-62F8-4476-AEA6-B697D0D25C83}" type="datetimeFigureOut">
              <a:rPr lang="es-CL" smtClean="0"/>
              <a:t>07-05-2025</a:t>
            </a:fld>
            <a:endParaRPr lang="es-CL"/>
          </a:p>
        </p:txBody>
      </p:sp>
      <p:sp>
        <p:nvSpPr>
          <p:cNvPr id="5" name="Marcador de pie de página 4">
            <a:extLst>
              <a:ext uri="{FF2B5EF4-FFF2-40B4-BE49-F238E27FC236}">
                <a16:creationId xmlns:a16="http://schemas.microsoft.com/office/drawing/2014/main" id="{8F3CDC36-7BE3-2A2D-87A3-C5DF56B432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B3CD7E2F-34F4-BBD7-A885-6E7F7B56BA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997D46-74E9-428D-BAA5-4ADC5994DF51}" type="slidenum">
              <a:rPr lang="es-CL" smtClean="0"/>
              <a:t>‹Nº›</a:t>
            </a:fld>
            <a:endParaRPr lang="es-CL"/>
          </a:p>
        </p:txBody>
      </p:sp>
    </p:spTree>
    <p:extLst>
      <p:ext uri="{BB962C8B-B14F-4D97-AF65-F5344CB8AC3E}">
        <p14:creationId xmlns:p14="http://schemas.microsoft.com/office/powerpoint/2010/main" val="660275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0.jpeg"/><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4.png"/></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11.gif"/><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ixchelno1.blogspot.com.es/2012/07/ixquic-o-ixkik.html" TargetMode="External"/><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4A039A24-777D-0A31-9D44-AA6B843965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 y="-76200"/>
            <a:ext cx="12327466" cy="6934200"/>
          </a:xfrm>
          <a:prstGeom prst="rect">
            <a:avLst/>
          </a:prstGeom>
        </p:spPr>
      </p:pic>
      <p:sp>
        <p:nvSpPr>
          <p:cNvPr id="3" name="object 3"/>
          <p:cNvSpPr/>
          <p:nvPr/>
        </p:nvSpPr>
        <p:spPr>
          <a:xfrm>
            <a:off x="8387333" y="5264658"/>
            <a:ext cx="0" cy="914400"/>
          </a:xfrm>
          <a:custGeom>
            <a:avLst/>
            <a:gdLst/>
            <a:ahLst/>
            <a:cxnLst/>
            <a:rect l="l" t="t" r="r" b="b"/>
            <a:pathLst>
              <a:path h="914400">
                <a:moveTo>
                  <a:pt x="0" y="914399"/>
                </a:moveTo>
                <a:lnTo>
                  <a:pt x="0" y="0"/>
                </a:lnTo>
              </a:path>
            </a:pathLst>
          </a:custGeom>
          <a:ln w="19050">
            <a:solidFill>
              <a:srgbClr val="375F92"/>
            </a:solidFill>
          </a:ln>
        </p:spPr>
        <p:txBody>
          <a:bodyPr wrap="square" lIns="0" tIns="0" rIns="0" bIns="0" rtlCol="0"/>
          <a:lstStyle/>
          <a:p>
            <a:endParaRPr/>
          </a:p>
        </p:txBody>
      </p:sp>
      <p:pic>
        <p:nvPicPr>
          <p:cNvPr id="9" name="Imagen 8">
            <a:extLst>
              <a:ext uri="{FF2B5EF4-FFF2-40B4-BE49-F238E27FC236}">
                <a16:creationId xmlns:a16="http://schemas.microsoft.com/office/drawing/2014/main" id="{321AB930-7BE8-6A5F-D19B-57628E60FA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726663"/>
            <a:ext cx="2474888" cy="2396031"/>
          </a:xfrm>
          <a:prstGeom prst="rect">
            <a:avLst/>
          </a:prstGeom>
        </p:spPr>
      </p:pic>
      <p:graphicFrame>
        <p:nvGraphicFramePr>
          <p:cNvPr id="13" name="object 6">
            <a:extLst>
              <a:ext uri="{FF2B5EF4-FFF2-40B4-BE49-F238E27FC236}">
                <a16:creationId xmlns:a16="http://schemas.microsoft.com/office/drawing/2014/main" id="{3B4575EA-7031-FE67-9155-3DBE9CC4D4F9}"/>
              </a:ext>
            </a:extLst>
          </p:cNvPr>
          <p:cNvGraphicFramePr/>
          <p:nvPr/>
        </p:nvGraphicFramePr>
        <p:xfrm>
          <a:off x="2474888" y="4759320"/>
          <a:ext cx="9852578" cy="21037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1649-9801-BB03-32AC-1B7C41F76FA6}"/>
              </a:ext>
            </a:extLst>
          </p:cNvPr>
          <p:cNvSpPr>
            <a:spLocks noGrp="1"/>
          </p:cNvSpPr>
          <p:nvPr>
            <p:ph type="title"/>
          </p:nvPr>
        </p:nvSpPr>
        <p:spPr>
          <a:xfrm>
            <a:off x="184089" y="84496"/>
            <a:ext cx="7303750" cy="797248"/>
          </a:xfrm>
        </p:spPr>
        <p:txBody>
          <a:bodyPr>
            <a:noAutofit/>
          </a:bodyPr>
          <a:lstStyle/>
          <a:p>
            <a:pPr algn="ctr"/>
            <a:r>
              <a:rPr lang="en-US" sz="2400" b="1" dirty="0">
                <a:solidFill>
                  <a:srgbClr val="FFC000"/>
                </a:solidFill>
              </a:rPr>
              <a:t>MODELO CULTURAL (PATRIARCAL) OCCIDENTAL</a:t>
            </a:r>
          </a:p>
        </p:txBody>
      </p:sp>
      <p:sp>
        <p:nvSpPr>
          <p:cNvPr id="5" name="Rectangle 4">
            <a:extLst>
              <a:ext uri="{FF2B5EF4-FFF2-40B4-BE49-F238E27FC236}">
                <a16:creationId xmlns:a16="http://schemas.microsoft.com/office/drawing/2014/main" id="{B12EFE43-32EA-79CB-2AFE-3DE8B0CDC390}"/>
              </a:ext>
            </a:extLst>
          </p:cNvPr>
          <p:cNvSpPr/>
          <p:nvPr/>
        </p:nvSpPr>
        <p:spPr>
          <a:xfrm>
            <a:off x="3688080" y="3896212"/>
            <a:ext cx="3464385" cy="9918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Line Callout 1 7">
            <a:extLst>
              <a:ext uri="{FF2B5EF4-FFF2-40B4-BE49-F238E27FC236}">
                <a16:creationId xmlns:a16="http://schemas.microsoft.com/office/drawing/2014/main" id="{EE320102-9959-2A2D-70A1-2D982E3A39FE}"/>
              </a:ext>
            </a:extLst>
          </p:cNvPr>
          <p:cNvSpPr/>
          <p:nvPr/>
        </p:nvSpPr>
        <p:spPr>
          <a:xfrm flipH="1">
            <a:off x="3799840" y="5633081"/>
            <a:ext cx="2661920" cy="852406"/>
          </a:xfrm>
          <a:prstGeom prst="borderCallout1">
            <a:avLst>
              <a:gd name="adj1" fmla="val 65781"/>
              <a:gd name="adj2" fmla="val 103245"/>
              <a:gd name="adj3" fmla="val -201547"/>
              <a:gd name="adj4" fmla="val 103789"/>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Mundo Greco-</a:t>
            </a:r>
            <a:r>
              <a:rPr lang="en-US" b="1" dirty="0" err="1"/>
              <a:t>romano</a:t>
            </a:r>
            <a:endParaRPr lang="en-US" b="1" dirty="0"/>
          </a:p>
        </p:txBody>
      </p:sp>
      <p:sp>
        <p:nvSpPr>
          <p:cNvPr id="9" name="TextBox 8">
            <a:extLst>
              <a:ext uri="{FF2B5EF4-FFF2-40B4-BE49-F238E27FC236}">
                <a16:creationId xmlns:a16="http://schemas.microsoft.com/office/drawing/2014/main" id="{516827B7-AA12-65A1-7A6C-B9AF06CF961F}"/>
              </a:ext>
            </a:extLst>
          </p:cNvPr>
          <p:cNvSpPr txBox="1"/>
          <p:nvPr/>
        </p:nvSpPr>
        <p:spPr>
          <a:xfrm>
            <a:off x="3825224" y="760602"/>
            <a:ext cx="3921071" cy="1200329"/>
          </a:xfrm>
          <a:prstGeom prst="rect">
            <a:avLst/>
          </a:prstGeom>
          <a:noFill/>
        </p:spPr>
        <p:txBody>
          <a:bodyPr wrap="square" rtlCol="0">
            <a:spAutoFit/>
          </a:bodyPr>
          <a:lstStyle/>
          <a:p>
            <a:r>
              <a:rPr lang="en-US" dirty="0">
                <a:solidFill>
                  <a:schemeClr val="bg1"/>
                </a:solidFill>
              </a:rPr>
              <a:t>2 </a:t>
            </a:r>
            <a:r>
              <a:rPr lang="en-US" dirty="0" err="1">
                <a:solidFill>
                  <a:schemeClr val="bg1"/>
                </a:solidFill>
              </a:rPr>
              <a:t>fuentes</a:t>
            </a:r>
            <a:r>
              <a:rPr lang="en-US" dirty="0">
                <a:solidFill>
                  <a:schemeClr val="bg1"/>
                </a:solidFill>
              </a:rPr>
              <a:t> </a:t>
            </a:r>
            <a:r>
              <a:rPr lang="en-US" dirty="0" err="1">
                <a:solidFill>
                  <a:schemeClr val="bg1"/>
                </a:solidFill>
              </a:rPr>
              <a:t>principales</a:t>
            </a:r>
            <a:r>
              <a:rPr lang="en-US" dirty="0">
                <a:solidFill>
                  <a:schemeClr val="bg1"/>
                </a:solidFill>
              </a:rPr>
              <a:t>:</a:t>
            </a:r>
          </a:p>
          <a:p>
            <a:endParaRPr lang="en-US" dirty="0">
              <a:solidFill>
                <a:schemeClr val="bg1"/>
              </a:solidFill>
            </a:endParaRPr>
          </a:p>
          <a:p>
            <a:r>
              <a:rPr lang="en-US" dirty="0" err="1">
                <a:solidFill>
                  <a:schemeClr val="bg1"/>
                </a:solidFill>
              </a:rPr>
              <a:t>Tradición</a:t>
            </a:r>
            <a:r>
              <a:rPr lang="en-US" dirty="0">
                <a:solidFill>
                  <a:schemeClr val="bg1"/>
                </a:solidFill>
              </a:rPr>
              <a:t> Greco-Latina</a:t>
            </a:r>
          </a:p>
          <a:p>
            <a:r>
              <a:rPr lang="en-US" dirty="0" err="1">
                <a:solidFill>
                  <a:schemeClr val="bg1"/>
                </a:solidFill>
              </a:rPr>
              <a:t>Tradición</a:t>
            </a:r>
            <a:r>
              <a:rPr lang="en-US" dirty="0">
                <a:solidFill>
                  <a:schemeClr val="bg1"/>
                </a:solidFill>
              </a:rPr>
              <a:t> </a:t>
            </a:r>
            <a:r>
              <a:rPr lang="en-US" dirty="0" err="1">
                <a:solidFill>
                  <a:schemeClr val="bg1"/>
                </a:solidFill>
              </a:rPr>
              <a:t>judeo-cristiana</a:t>
            </a:r>
            <a:endParaRPr lang="en-US" dirty="0">
              <a:solidFill>
                <a:schemeClr val="bg1"/>
              </a:solidFill>
            </a:endParaRPr>
          </a:p>
        </p:txBody>
      </p:sp>
      <p:sp>
        <p:nvSpPr>
          <p:cNvPr id="10" name="TextBox 9">
            <a:extLst>
              <a:ext uri="{FF2B5EF4-FFF2-40B4-BE49-F238E27FC236}">
                <a16:creationId xmlns:a16="http://schemas.microsoft.com/office/drawing/2014/main" id="{421E4F9C-6843-1CBD-9EC5-B89DF79C07F3}"/>
              </a:ext>
            </a:extLst>
          </p:cNvPr>
          <p:cNvSpPr txBox="1"/>
          <p:nvPr/>
        </p:nvSpPr>
        <p:spPr>
          <a:xfrm>
            <a:off x="3353145" y="3305294"/>
            <a:ext cx="1146875" cy="369332"/>
          </a:xfrm>
          <a:prstGeom prst="rect">
            <a:avLst/>
          </a:prstGeom>
          <a:noFill/>
        </p:spPr>
        <p:txBody>
          <a:bodyPr wrap="square" rtlCol="0">
            <a:spAutoFit/>
          </a:bodyPr>
          <a:lstStyle/>
          <a:p>
            <a:r>
              <a:rPr lang="en-US" dirty="0">
                <a:solidFill>
                  <a:schemeClr val="bg1"/>
                </a:solidFill>
              </a:rPr>
              <a:t>VIII </a:t>
            </a:r>
            <a:r>
              <a:rPr lang="en-US" dirty="0" err="1">
                <a:solidFill>
                  <a:schemeClr val="bg1"/>
                </a:solidFill>
              </a:rPr>
              <a:t>a.C.</a:t>
            </a:r>
            <a:endParaRPr lang="en-US" dirty="0">
              <a:solidFill>
                <a:schemeClr val="bg1"/>
              </a:solidFill>
            </a:endParaRPr>
          </a:p>
        </p:txBody>
      </p:sp>
      <p:sp>
        <p:nvSpPr>
          <p:cNvPr id="11" name="TextBox 10">
            <a:extLst>
              <a:ext uri="{FF2B5EF4-FFF2-40B4-BE49-F238E27FC236}">
                <a16:creationId xmlns:a16="http://schemas.microsoft.com/office/drawing/2014/main" id="{EC792239-B0AD-DA4B-F8C3-EB89D13FC61E}"/>
              </a:ext>
            </a:extLst>
          </p:cNvPr>
          <p:cNvSpPr txBox="1"/>
          <p:nvPr/>
        </p:nvSpPr>
        <p:spPr>
          <a:xfrm>
            <a:off x="6811502" y="3403176"/>
            <a:ext cx="1146875" cy="369332"/>
          </a:xfrm>
          <a:prstGeom prst="rect">
            <a:avLst/>
          </a:prstGeom>
          <a:noFill/>
        </p:spPr>
        <p:txBody>
          <a:bodyPr wrap="square" rtlCol="0">
            <a:spAutoFit/>
          </a:bodyPr>
          <a:lstStyle/>
          <a:p>
            <a:r>
              <a:rPr lang="en-US" dirty="0">
                <a:solidFill>
                  <a:schemeClr val="bg1"/>
                </a:solidFill>
              </a:rPr>
              <a:t>V </a:t>
            </a:r>
            <a:r>
              <a:rPr lang="en-US" dirty="0" err="1">
                <a:solidFill>
                  <a:schemeClr val="bg1"/>
                </a:solidFill>
              </a:rPr>
              <a:t>d.C.</a:t>
            </a:r>
            <a:endParaRPr lang="en-US" dirty="0">
              <a:solidFill>
                <a:schemeClr val="bg1"/>
              </a:solidFill>
            </a:endParaRPr>
          </a:p>
        </p:txBody>
      </p:sp>
      <p:sp>
        <p:nvSpPr>
          <p:cNvPr id="12" name="Rectangle 11">
            <a:extLst>
              <a:ext uri="{FF2B5EF4-FFF2-40B4-BE49-F238E27FC236}">
                <a16:creationId xmlns:a16="http://schemas.microsoft.com/office/drawing/2014/main" id="{A901ED0C-5E26-FE27-828E-C64575D4B887}"/>
              </a:ext>
            </a:extLst>
          </p:cNvPr>
          <p:cNvSpPr/>
          <p:nvPr/>
        </p:nvSpPr>
        <p:spPr>
          <a:xfrm>
            <a:off x="7115958" y="3900060"/>
            <a:ext cx="2678281" cy="99189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ine Callout 1 12">
            <a:extLst>
              <a:ext uri="{FF2B5EF4-FFF2-40B4-BE49-F238E27FC236}">
                <a16:creationId xmlns:a16="http://schemas.microsoft.com/office/drawing/2014/main" id="{1FA7A10E-42FC-C2F4-4661-0D09E79A87EB}"/>
              </a:ext>
            </a:extLst>
          </p:cNvPr>
          <p:cNvSpPr/>
          <p:nvPr/>
        </p:nvSpPr>
        <p:spPr>
          <a:xfrm flipH="1">
            <a:off x="7235636" y="5649136"/>
            <a:ext cx="1623884" cy="852406"/>
          </a:xfrm>
          <a:prstGeom prst="borderCallout1">
            <a:avLst>
              <a:gd name="adj1" fmla="val 52669"/>
              <a:gd name="adj2" fmla="val 106385"/>
              <a:gd name="adj3" fmla="val -209949"/>
              <a:gd name="adj4" fmla="val 106483"/>
            </a:avLst>
          </a:prstGeom>
          <a:solidFill>
            <a:srgbClr val="7030A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err="1"/>
              <a:t>Edad</a:t>
            </a:r>
            <a:r>
              <a:rPr lang="en-US" b="1" dirty="0"/>
              <a:t> Media</a:t>
            </a:r>
          </a:p>
        </p:txBody>
      </p:sp>
      <p:sp>
        <p:nvSpPr>
          <p:cNvPr id="14" name="TextBox 13">
            <a:extLst>
              <a:ext uri="{FF2B5EF4-FFF2-40B4-BE49-F238E27FC236}">
                <a16:creationId xmlns:a16="http://schemas.microsoft.com/office/drawing/2014/main" id="{322AC0E1-9AEA-C74D-989F-21424DC8AC8F}"/>
              </a:ext>
            </a:extLst>
          </p:cNvPr>
          <p:cNvSpPr txBox="1"/>
          <p:nvPr/>
        </p:nvSpPr>
        <p:spPr>
          <a:xfrm>
            <a:off x="9381115" y="3413178"/>
            <a:ext cx="1146875" cy="369332"/>
          </a:xfrm>
          <a:prstGeom prst="rect">
            <a:avLst/>
          </a:prstGeom>
          <a:noFill/>
        </p:spPr>
        <p:txBody>
          <a:bodyPr wrap="square" rtlCol="0">
            <a:spAutoFit/>
          </a:bodyPr>
          <a:lstStyle/>
          <a:p>
            <a:r>
              <a:rPr lang="en-US" dirty="0">
                <a:solidFill>
                  <a:schemeClr val="bg1"/>
                </a:solidFill>
              </a:rPr>
              <a:t>XV </a:t>
            </a:r>
            <a:r>
              <a:rPr lang="en-US" dirty="0" err="1">
                <a:solidFill>
                  <a:schemeClr val="bg1"/>
                </a:solidFill>
              </a:rPr>
              <a:t>d.C.</a:t>
            </a:r>
            <a:endParaRPr lang="en-US" dirty="0">
              <a:solidFill>
                <a:schemeClr val="bg1"/>
              </a:solidFill>
            </a:endParaRPr>
          </a:p>
        </p:txBody>
      </p:sp>
      <p:sp>
        <p:nvSpPr>
          <p:cNvPr id="15" name="Line Callout 1 14">
            <a:extLst>
              <a:ext uri="{FF2B5EF4-FFF2-40B4-BE49-F238E27FC236}">
                <a16:creationId xmlns:a16="http://schemas.microsoft.com/office/drawing/2014/main" id="{06BCEEA3-2C2A-B1A3-C9DF-B695FEB519FC}"/>
              </a:ext>
            </a:extLst>
          </p:cNvPr>
          <p:cNvSpPr/>
          <p:nvPr/>
        </p:nvSpPr>
        <p:spPr>
          <a:xfrm flipH="1">
            <a:off x="9860396" y="5714328"/>
            <a:ext cx="2049105" cy="852406"/>
          </a:xfrm>
          <a:prstGeom prst="borderCallout1">
            <a:avLst>
              <a:gd name="adj1" fmla="val 64588"/>
              <a:gd name="adj2" fmla="val 107505"/>
              <a:gd name="adj3" fmla="val -213437"/>
              <a:gd name="adj4" fmla="val 106781"/>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Mundo </a:t>
            </a:r>
            <a:r>
              <a:rPr lang="en-US" b="1" dirty="0" err="1">
                <a:solidFill>
                  <a:schemeClr val="tx1"/>
                </a:solidFill>
              </a:rPr>
              <a:t>moderno</a:t>
            </a:r>
            <a:endParaRPr lang="en-US" b="1" dirty="0">
              <a:solidFill>
                <a:schemeClr val="tx1"/>
              </a:solidFill>
            </a:endParaRPr>
          </a:p>
        </p:txBody>
      </p:sp>
      <p:sp>
        <p:nvSpPr>
          <p:cNvPr id="17" name="Left Brace 16">
            <a:extLst>
              <a:ext uri="{FF2B5EF4-FFF2-40B4-BE49-F238E27FC236}">
                <a16:creationId xmlns:a16="http://schemas.microsoft.com/office/drawing/2014/main" id="{34D790D8-D993-B38D-716E-D9A39C914246}"/>
              </a:ext>
            </a:extLst>
          </p:cNvPr>
          <p:cNvSpPr/>
          <p:nvPr/>
        </p:nvSpPr>
        <p:spPr>
          <a:xfrm rot="5400000">
            <a:off x="7996408" y="1695353"/>
            <a:ext cx="797249" cy="2598788"/>
          </a:xfrm>
          <a:prstGeom prst="leftBrace">
            <a:avLst>
              <a:gd name="adj1" fmla="val 8333"/>
              <a:gd name="adj2" fmla="val 50395"/>
            </a:avLst>
          </a:prstGeom>
          <a:ln w="22225">
            <a:solidFill>
              <a:schemeClr val="bg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F32455D7-5966-DF06-7EB3-015AD528CD8F}"/>
              </a:ext>
            </a:extLst>
          </p:cNvPr>
          <p:cNvSpPr txBox="1"/>
          <p:nvPr/>
        </p:nvSpPr>
        <p:spPr>
          <a:xfrm>
            <a:off x="6651592" y="2298868"/>
            <a:ext cx="3657629" cy="369332"/>
          </a:xfrm>
          <a:prstGeom prst="rect">
            <a:avLst/>
          </a:prstGeom>
          <a:noFill/>
        </p:spPr>
        <p:txBody>
          <a:bodyPr wrap="square" rtlCol="0">
            <a:spAutoFit/>
          </a:bodyPr>
          <a:lstStyle/>
          <a:p>
            <a:r>
              <a:rPr lang="en-US" dirty="0" err="1">
                <a:solidFill>
                  <a:srgbClr val="FFC000"/>
                </a:solidFill>
              </a:rPr>
              <a:t>Síntesis</a:t>
            </a:r>
            <a:r>
              <a:rPr lang="en-US" dirty="0">
                <a:solidFill>
                  <a:srgbClr val="FFC000"/>
                </a:solidFill>
              </a:rPr>
              <a:t> de ambas </a:t>
            </a:r>
            <a:r>
              <a:rPr lang="en-US" dirty="0" err="1">
                <a:solidFill>
                  <a:srgbClr val="FFC000"/>
                </a:solidFill>
              </a:rPr>
              <a:t>tradiciones</a:t>
            </a:r>
            <a:endParaRPr lang="en-US" dirty="0">
              <a:solidFill>
                <a:srgbClr val="FFC000"/>
              </a:solidFill>
            </a:endParaRPr>
          </a:p>
        </p:txBody>
      </p:sp>
      <p:sp>
        <p:nvSpPr>
          <p:cNvPr id="19" name="TextBox 18">
            <a:extLst>
              <a:ext uri="{FF2B5EF4-FFF2-40B4-BE49-F238E27FC236}">
                <a16:creationId xmlns:a16="http://schemas.microsoft.com/office/drawing/2014/main" id="{160B08E8-91D1-62CE-2207-CB88288CE4F2}"/>
              </a:ext>
            </a:extLst>
          </p:cNvPr>
          <p:cNvSpPr txBox="1"/>
          <p:nvPr/>
        </p:nvSpPr>
        <p:spPr>
          <a:xfrm>
            <a:off x="8302907" y="1747099"/>
            <a:ext cx="2006314" cy="307777"/>
          </a:xfrm>
          <a:prstGeom prst="rect">
            <a:avLst/>
          </a:prstGeom>
          <a:noFill/>
        </p:spPr>
        <p:txBody>
          <a:bodyPr wrap="square" rtlCol="0">
            <a:spAutoFit/>
          </a:bodyPr>
          <a:lstStyle/>
          <a:p>
            <a:pPr algn="ctr"/>
            <a:r>
              <a:rPr lang="en-US" sz="1400" dirty="0">
                <a:solidFill>
                  <a:schemeClr val="bg1"/>
                </a:solidFill>
              </a:rPr>
              <a:t>Caza de brujas</a:t>
            </a:r>
          </a:p>
        </p:txBody>
      </p:sp>
      <p:pic>
        <p:nvPicPr>
          <p:cNvPr id="1026" name="Picture 2">
            <a:extLst>
              <a:ext uri="{FF2B5EF4-FFF2-40B4-BE49-F238E27FC236}">
                <a16:creationId xmlns:a16="http://schemas.microsoft.com/office/drawing/2014/main" id="{57593EFD-FEE3-BF08-C272-23558521DE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722"/>
          <a:stretch/>
        </p:blipFill>
        <p:spPr bwMode="auto">
          <a:xfrm>
            <a:off x="10175290" y="1622335"/>
            <a:ext cx="1444449" cy="914444"/>
          </a:xfrm>
          <a:prstGeom prst="rect">
            <a:avLst/>
          </a:prstGeom>
          <a:noFill/>
          <a:extLst>
            <a:ext uri="{909E8E84-426E-40DD-AFC4-6F175D3DCCD1}">
              <a14:hiddenFill xmlns:a14="http://schemas.microsoft.com/office/drawing/2010/main">
                <a:solidFill>
                  <a:srgbClr val="FFFFFF"/>
                </a:solidFill>
              </a14:hiddenFill>
            </a:ext>
          </a:extLst>
        </p:spPr>
      </p:pic>
      <p:sp>
        <p:nvSpPr>
          <p:cNvPr id="3" name="Line Callout 1 7">
            <a:extLst>
              <a:ext uri="{FF2B5EF4-FFF2-40B4-BE49-F238E27FC236}">
                <a16:creationId xmlns:a16="http://schemas.microsoft.com/office/drawing/2014/main" id="{5E4D8F68-B498-48AD-0D4C-9726E868F692}"/>
              </a:ext>
            </a:extLst>
          </p:cNvPr>
          <p:cNvSpPr/>
          <p:nvPr/>
        </p:nvSpPr>
        <p:spPr>
          <a:xfrm flipH="1">
            <a:off x="364044" y="5633081"/>
            <a:ext cx="2661920" cy="852406"/>
          </a:xfrm>
          <a:prstGeom prst="borderCallout1">
            <a:avLst>
              <a:gd name="adj1" fmla="val 65781"/>
              <a:gd name="adj2" fmla="val 103245"/>
              <a:gd name="adj3" fmla="val -201547"/>
              <a:gd name="adj4" fmla="val 103789"/>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err="1"/>
              <a:t>Primeras</a:t>
            </a:r>
            <a:r>
              <a:rPr lang="en-US" b="1" dirty="0"/>
              <a:t> </a:t>
            </a:r>
            <a:r>
              <a:rPr lang="en-US" b="1" dirty="0" err="1"/>
              <a:t>culturas</a:t>
            </a:r>
            <a:r>
              <a:rPr lang="en-US" b="1" dirty="0"/>
              <a:t> </a:t>
            </a:r>
            <a:r>
              <a:rPr lang="en-US" b="1" dirty="0" err="1"/>
              <a:t>patriarcales</a:t>
            </a:r>
            <a:r>
              <a:rPr lang="en-US" b="1" dirty="0"/>
              <a:t> </a:t>
            </a:r>
            <a:r>
              <a:rPr lang="en-US" b="1" dirty="0" err="1"/>
              <a:t>en</a:t>
            </a:r>
            <a:r>
              <a:rPr lang="en-US" b="1" dirty="0"/>
              <a:t> Mesopotamia</a:t>
            </a:r>
          </a:p>
        </p:txBody>
      </p:sp>
      <p:sp>
        <p:nvSpPr>
          <p:cNvPr id="7" name="TextBox 9">
            <a:extLst>
              <a:ext uri="{FF2B5EF4-FFF2-40B4-BE49-F238E27FC236}">
                <a16:creationId xmlns:a16="http://schemas.microsoft.com/office/drawing/2014/main" id="{8BDAC033-E042-C3CE-42C9-6065E1AD91CE}"/>
              </a:ext>
            </a:extLst>
          </p:cNvPr>
          <p:cNvSpPr txBox="1"/>
          <p:nvPr/>
        </p:nvSpPr>
        <p:spPr>
          <a:xfrm>
            <a:off x="44371" y="3218510"/>
            <a:ext cx="1257187" cy="369332"/>
          </a:xfrm>
          <a:prstGeom prst="rect">
            <a:avLst/>
          </a:prstGeom>
          <a:noFill/>
        </p:spPr>
        <p:txBody>
          <a:bodyPr wrap="square" rtlCol="0">
            <a:spAutoFit/>
          </a:bodyPr>
          <a:lstStyle/>
          <a:p>
            <a:r>
              <a:rPr lang="en-US" dirty="0">
                <a:solidFill>
                  <a:schemeClr val="bg1"/>
                </a:solidFill>
              </a:rPr>
              <a:t>3.000 </a:t>
            </a:r>
            <a:r>
              <a:rPr lang="en-US" dirty="0" err="1">
                <a:solidFill>
                  <a:schemeClr val="bg1"/>
                </a:solidFill>
              </a:rPr>
              <a:t>a.C.</a:t>
            </a:r>
            <a:endParaRPr lang="en-US" dirty="0">
              <a:solidFill>
                <a:schemeClr val="bg1"/>
              </a:solidFill>
            </a:endParaRPr>
          </a:p>
        </p:txBody>
      </p:sp>
      <p:pic>
        <p:nvPicPr>
          <p:cNvPr id="1028" name="Picture 4" descr="LA EPOPEYA DE GILGAMESH - Ebook - Anónimo - ISBN 9786558944744 - Storytel">
            <a:extLst>
              <a:ext uri="{FF2B5EF4-FFF2-40B4-BE49-F238E27FC236}">
                <a16:creationId xmlns:a16="http://schemas.microsoft.com/office/drawing/2014/main" id="{A6120ED1-9797-E6A9-7A47-A6D77C875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7080" y="1784702"/>
            <a:ext cx="1086526" cy="172979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
            <a:extLst>
              <a:ext uri="{FF2B5EF4-FFF2-40B4-BE49-F238E27FC236}">
                <a16:creationId xmlns:a16="http://schemas.microsoft.com/office/drawing/2014/main" id="{B662E8F9-7718-A5BE-B8B1-D134E6E089C7}"/>
              </a:ext>
            </a:extLst>
          </p:cNvPr>
          <p:cNvSpPr/>
          <p:nvPr/>
        </p:nvSpPr>
        <p:spPr>
          <a:xfrm>
            <a:off x="0" y="3896212"/>
            <a:ext cx="3684587" cy="991891"/>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lecha: pentágono 19">
            <a:extLst>
              <a:ext uri="{FF2B5EF4-FFF2-40B4-BE49-F238E27FC236}">
                <a16:creationId xmlns:a16="http://schemas.microsoft.com/office/drawing/2014/main" id="{1A6EC2F9-A61D-B5E4-F315-CFC75734715E}"/>
              </a:ext>
            </a:extLst>
          </p:cNvPr>
          <p:cNvSpPr/>
          <p:nvPr/>
        </p:nvSpPr>
        <p:spPr>
          <a:xfrm>
            <a:off x="9784079" y="3899902"/>
            <a:ext cx="2332259" cy="991891"/>
          </a:xfrm>
          <a:prstGeom prst="homePlat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2" name="Imagen 21">
            <a:extLst>
              <a:ext uri="{FF2B5EF4-FFF2-40B4-BE49-F238E27FC236}">
                <a16:creationId xmlns:a16="http://schemas.microsoft.com/office/drawing/2014/main" id="{E7752235-BF75-E693-FA1E-86EC0E7BC073}"/>
              </a:ext>
            </a:extLst>
          </p:cNvPr>
          <p:cNvPicPr>
            <a:picLocks noChangeAspect="1"/>
          </p:cNvPicPr>
          <p:nvPr/>
        </p:nvPicPr>
        <p:blipFill>
          <a:blip r:embed="rId4"/>
          <a:stretch>
            <a:fillRect/>
          </a:stretch>
        </p:blipFill>
        <p:spPr>
          <a:xfrm>
            <a:off x="530170" y="3674626"/>
            <a:ext cx="2156949" cy="1242376"/>
          </a:xfrm>
          <a:prstGeom prst="rect">
            <a:avLst/>
          </a:prstGeom>
        </p:spPr>
      </p:pic>
      <p:pic>
        <p:nvPicPr>
          <p:cNvPr id="24" name="Imagen 23">
            <a:extLst>
              <a:ext uri="{FF2B5EF4-FFF2-40B4-BE49-F238E27FC236}">
                <a16:creationId xmlns:a16="http://schemas.microsoft.com/office/drawing/2014/main" id="{CEB34F17-DDB4-C294-0E68-C2C61BDCC541}"/>
              </a:ext>
            </a:extLst>
          </p:cNvPr>
          <p:cNvPicPr>
            <a:picLocks noChangeAspect="1"/>
          </p:cNvPicPr>
          <p:nvPr/>
        </p:nvPicPr>
        <p:blipFill>
          <a:blip r:embed="rId5"/>
          <a:stretch>
            <a:fillRect/>
          </a:stretch>
        </p:blipFill>
        <p:spPr>
          <a:xfrm>
            <a:off x="4635542" y="3643969"/>
            <a:ext cx="2480416" cy="1208902"/>
          </a:xfrm>
          <a:prstGeom prst="rect">
            <a:avLst/>
          </a:prstGeom>
        </p:spPr>
      </p:pic>
      <p:pic>
        <p:nvPicPr>
          <p:cNvPr id="26" name="Imagen 25">
            <a:extLst>
              <a:ext uri="{FF2B5EF4-FFF2-40B4-BE49-F238E27FC236}">
                <a16:creationId xmlns:a16="http://schemas.microsoft.com/office/drawing/2014/main" id="{4D7EC4AF-BC8C-73F5-FB3C-7A16F69BFB82}"/>
              </a:ext>
            </a:extLst>
          </p:cNvPr>
          <p:cNvPicPr>
            <a:picLocks noChangeAspect="1"/>
          </p:cNvPicPr>
          <p:nvPr/>
        </p:nvPicPr>
        <p:blipFill>
          <a:blip r:embed="rId6"/>
          <a:stretch>
            <a:fillRect/>
          </a:stretch>
        </p:blipFill>
        <p:spPr>
          <a:xfrm>
            <a:off x="7932299" y="3305294"/>
            <a:ext cx="1373765" cy="1729793"/>
          </a:xfrm>
          <a:prstGeom prst="rect">
            <a:avLst/>
          </a:prstGeom>
        </p:spPr>
      </p:pic>
      <p:pic>
        <p:nvPicPr>
          <p:cNvPr id="9218" name="Picture 2" descr="Invención de la imprenta (31 dic 1439 año – 31 dic 1440 año) (Cinta de  tiempo)">
            <a:extLst>
              <a:ext uri="{FF2B5EF4-FFF2-40B4-BE49-F238E27FC236}">
                <a16:creationId xmlns:a16="http://schemas.microsoft.com/office/drawing/2014/main" id="{2F354258-4674-DC83-2970-6E9F1F8B2B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62251" y="206532"/>
            <a:ext cx="1357488" cy="12540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8">
            <a:extLst>
              <a:ext uri="{FF2B5EF4-FFF2-40B4-BE49-F238E27FC236}">
                <a16:creationId xmlns:a16="http://schemas.microsoft.com/office/drawing/2014/main" id="{108AC60F-EC56-58C5-1ED6-99D4924AC7B0}"/>
              </a:ext>
            </a:extLst>
          </p:cNvPr>
          <p:cNvSpPr txBox="1"/>
          <p:nvPr/>
        </p:nvSpPr>
        <p:spPr>
          <a:xfrm>
            <a:off x="8421854" y="717469"/>
            <a:ext cx="2006314" cy="523220"/>
          </a:xfrm>
          <a:prstGeom prst="rect">
            <a:avLst/>
          </a:prstGeom>
          <a:noFill/>
        </p:spPr>
        <p:txBody>
          <a:bodyPr wrap="square" rtlCol="0">
            <a:spAutoFit/>
          </a:bodyPr>
          <a:lstStyle/>
          <a:p>
            <a:pPr algn="ctr"/>
            <a:r>
              <a:rPr lang="en-US" sz="1400" dirty="0" err="1">
                <a:solidFill>
                  <a:schemeClr val="bg1"/>
                </a:solidFill>
              </a:rPr>
              <a:t>Invención</a:t>
            </a:r>
            <a:r>
              <a:rPr lang="en-US" sz="1400" dirty="0">
                <a:solidFill>
                  <a:schemeClr val="bg1"/>
                </a:solidFill>
              </a:rPr>
              <a:t> de la </a:t>
            </a:r>
            <a:r>
              <a:rPr lang="en-US" sz="1400" dirty="0" err="1">
                <a:solidFill>
                  <a:schemeClr val="bg1"/>
                </a:solidFill>
              </a:rPr>
              <a:t>imprenta</a:t>
            </a:r>
            <a:endParaRPr lang="en-US" sz="1400" dirty="0">
              <a:solidFill>
                <a:schemeClr val="bg1"/>
              </a:solidFill>
            </a:endParaRPr>
          </a:p>
        </p:txBody>
      </p:sp>
      <p:pic>
        <p:nvPicPr>
          <p:cNvPr id="21" name="Imagen 20">
            <a:extLst>
              <a:ext uri="{FF2B5EF4-FFF2-40B4-BE49-F238E27FC236}">
                <a16:creationId xmlns:a16="http://schemas.microsoft.com/office/drawing/2014/main" id="{EA24633B-CB33-FEAC-3A63-7FBE16243F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97732" y="3160679"/>
            <a:ext cx="2332259" cy="1648803"/>
          </a:xfrm>
          <a:prstGeom prst="rect">
            <a:avLst/>
          </a:prstGeom>
        </p:spPr>
      </p:pic>
    </p:spTree>
    <p:extLst>
      <p:ext uri="{BB962C8B-B14F-4D97-AF65-F5344CB8AC3E}">
        <p14:creationId xmlns:p14="http://schemas.microsoft.com/office/powerpoint/2010/main" val="378460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 calcmode="lin" valueType="num">
                                      <p:cBhvr additive="base">
                                        <p:cTn id="21" dur="500" fill="hold"/>
                                        <p:tgtEl>
                                          <p:spTgt spid="1028"/>
                                        </p:tgtEl>
                                        <p:attrNameLst>
                                          <p:attrName>ppt_x</p:attrName>
                                        </p:attrNameLst>
                                      </p:cBhvr>
                                      <p:tavLst>
                                        <p:tav tm="0">
                                          <p:val>
                                            <p:strVal val="0-#ppt_w/2"/>
                                          </p:val>
                                        </p:tav>
                                        <p:tav tm="100000">
                                          <p:val>
                                            <p:strVal val="#ppt_x"/>
                                          </p:val>
                                        </p:tav>
                                      </p:tavLst>
                                    </p:anim>
                                    <p:anim calcmode="lin" valueType="num">
                                      <p:cBhvr additive="base">
                                        <p:cTn id="22"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2" presetClass="entr" presetSubtype="8"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0-#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0-#ppt_w/2"/>
                                          </p:val>
                                        </p:tav>
                                        <p:tav tm="100000">
                                          <p:val>
                                            <p:strVal val="#ppt_x"/>
                                          </p:val>
                                        </p:tav>
                                      </p:tavLst>
                                    </p:anim>
                                    <p:anim calcmode="lin" valueType="num">
                                      <p:cBhvr additive="base">
                                        <p:cTn id="47" dur="500" fill="hold"/>
                                        <p:tgtEl>
                                          <p:spTgt spid="2"/>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0-#ppt_w/2"/>
                                          </p:val>
                                        </p:tav>
                                        <p:tav tm="100000">
                                          <p:val>
                                            <p:strVal val="#ppt_x"/>
                                          </p:val>
                                        </p:tav>
                                      </p:tavLst>
                                    </p:anim>
                                    <p:anim calcmode="lin" valueType="num">
                                      <p:cBhvr additive="base">
                                        <p:cTn id="5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0-#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par>
                          <p:cTn id="58" fill="hold">
                            <p:stCondLst>
                              <p:cond delay="500"/>
                            </p:stCondLst>
                            <p:childTnLst>
                              <p:par>
                                <p:cTn id="59" presetID="1" presetClass="entr" presetSubtype="0"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2" presetClass="entr" presetSubtype="8"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0-#ppt_w/2"/>
                                          </p:val>
                                        </p:tav>
                                        <p:tav tm="100000">
                                          <p:val>
                                            <p:strVal val="#ppt_x"/>
                                          </p:val>
                                        </p:tav>
                                      </p:tavLst>
                                    </p:anim>
                                    <p:anim calcmode="lin" valueType="num">
                                      <p:cBhvr additive="base">
                                        <p:cTn id="64" dur="50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0-#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0-#ppt_w/2"/>
                                          </p:val>
                                        </p:tav>
                                        <p:tav tm="100000">
                                          <p:val>
                                            <p:strVal val="#ppt_x"/>
                                          </p:val>
                                        </p:tav>
                                      </p:tavLst>
                                    </p:anim>
                                    <p:anim calcmode="lin" valueType="num">
                                      <p:cBhvr additive="base">
                                        <p:cTn id="72" dur="500" fill="hold"/>
                                        <p:tgtEl>
                                          <p:spTgt spid="14"/>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0-#ppt_w/2"/>
                                          </p:val>
                                        </p:tav>
                                        <p:tav tm="100000">
                                          <p:val>
                                            <p:strVal val="#ppt_x"/>
                                          </p:val>
                                        </p:tav>
                                      </p:tavLst>
                                    </p:anim>
                                    <p:anim calcmode="lin" valueType="num">
                                      <p:cBhvr additive="base">
                                        <p:cTn id="7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0-#ppt_w/2"/>
                                          </p:val>
                                        </p:tav>
                                        <p:tav tm="100000">
                                          <p:val>
                                            <p:strVal val="#ppt_x"/>
                                          </p:val>
                                        </p:tav>
                                      </p:tavLst>
                                    </p:anim>
                                    <p:anim calcmode="lin" valueType="num">
                                      <p:cBhvr additive="base">
                                        <p:cTn id="82" dur="500" fill="hold"/>
                                        <p:tgtEl>
                                          <p:spTgt spid="20"/>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0-#ppt_w/2"/>
                                          </p:val>
                                        </p:tav>
                                        <p:tav tm="100000">
                                          <p:val>
                                            <p:strVal val="#ppt_x"/>
                                          </p:val>
                                        </p:tav>
                                      </p:tavLst>
                                    </p:anim>
                                    <p:anim calcmode="lin" valueType="num">
                                      <p:cBhvr additive="base">
                                        <p:cTn id="86" dur="500" fill="hold"/>
                                        <p:tgtEl>
                                          <p:spTgt spid="15"/>
                                        </p:tgtEl>
                                        <p:attrNameLst>
                                          <p:attrName>ppt_y</p:attrName>
                                        </p:attrNameLst>
                                      </p:cBhvr>
                                      <p:tavLst>
                                        <p:tav tm="0">
                                          <p:val>
                                            <p:strVal val="#ppt_y"/>
                                          </p:val>
                                        </p:tav>
                                        <p:tav tm="100000">
                                          <p:val>
                                            <p:strVal val="#ppt_y"/>
                                          </p:val>
                                        </p:tav>
                                      </p:tavLst>
                                    </p:anim>
                                  </p:childTnLst>
                                </p:cTn>
                              </p:par>
                              <p:par>
                                <p:cTn id="87" presetID="2" presetClass="entr" presetSubtype="8" fill="hold" nodeType="withEffect">
                                  <p:stCondLst>
                                    <p:cond delay="0"/>
                                  </p:stCondLst>
                                  <p:childTnLst>
                                    <p:set>
                                      <p:cBhvr>
                                        <p:cTn id="88" dur="1" fill="hold">
                                          <p:stCondLst>
                                            <p:cond delay="0"/>
                                          </p:stCondLst>
                                        </p:cTn>
                                        <p:tgtEl>
                                          <p:spTgt spid="1026"/>
                                        </p:tgtEl>
                                        <p:attrNameLst>
                                          <p:attrName>style.visibility</p:attrName>
                                        </p:attrNameLst>
                                      </p:cBhvr>
                                      <p:to>
                                        <p:strVal val="visible"/>
                                      </p:to>
                                    </p:set>
                                    <p:anim calcmode="lin" valueType="num">
                                      <p:cBhvr additive="base">
                                        <p:cTn id="89" dur="500" fill="hold"/>
                                        <p:tgtEl>
                                          <p:spTgt spid="1026"/>
                                        </p:tgtEl>
                                        <p:attrNameLst>
                                          <p:attrName>ppt_x</p:attrName>
                                        </p:attrNameLst>
                                      </p:cBhvr>
                                      <p:tavLst>
                                        <p:tav tm="0">
                                          <p:val>
                                            <p:strVal val="0-#ppt_w/2"/>
                                          </p:val>
                                        </p:tav>
                                        <p:tav tm="100000">
                                          <p:val>
                                            <p:strVal val="#ppt_x"/>
                                          </p:val>
                                        </p:tav>
                                      </p:tavLst>
                                    </p:anim>
                                    <p:anim calcmode="lin" valueType="num">
                                      <p:cBhvr additive="base">
                                        <p:cTn id="90" dur="500" fill="hold"/>
                                        <p:tgtEl>
                                          <p:spTgt spid="102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0-#ppt_w/2"/>
                                          </p:val>
                                        </p:tav>
                                        <p:tav tm="100000">
                                          <p:val>
                                            <p:strVal val="#ppt_x"/>
                                          </p:val>
                                        </p:tav>
                                      </p:tavLst>
                                    </p:anim>
                                    <p:anim calcmode="lin" valueType="num">
                                      <p:cBhvr additive="base">
                                        <p:cTn id="94" dur="500" fill="hold"/>
                                        <p:tgtEl>
                                          <p:spTgt spid="19"/>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4"/>
                                        </p:tgtEl>
                                        <p:attrNameLst>
                                          <p:attrName>style.visibility</p:attrName>
                                        </p:attrNameLst>
                                      </p:cBhvr>
                                      <p:to>
                                        <p:strVal val="visible"/>
                                      </p:to>
                                    </p:set>
                                    <p:anim calcmode="lin" valueType="num">
                                      <p:cBhvr additive="base">
                                        <p:cTn id="97" dur="500" fill="hold"/>
                                        <p:tgtEl>
                                          <p:spTgt spid="4"/>
                                        </p:tgtEl>
                                        <p:attrNameLst>
                                          <p:attrName>ppt_x</p:attrName>
                                        </p:attrNameLst>
                                      </p:cBhvr>
                                      <p:tavLst>
                                        <p:tav tm="0">
                                          <p:val>
                                            <p:strVal val="0-#ppt_w/2"/>
                                          </p:val>
                                        </p:tav>
                                        <p:tav tm="100000">
                                          <p:val>
                                            <p:strVal val="#ppt_x"/>
                                          </p:val>
                                        </p:tav>
                                      </p:tavLst>
                                    </p:anim>
                                    <p:anim calcmode="lin" valueType="num">
                                      <p:cBhvr additive="base">
                                        <p:cTn id="9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8" grpId="0" animBg="1"/>
      <p:bldP spid="9" grpId="0"/>
      <p:bldP spid="10" grpId="0"/>
      <p:bldP spid="11" grpId="0"/>
      <p:bldP spid="12" grpId="0" animBg="1"/>
      <p:bldP spid="13" grpId="0" animBg="1"/>
      <p:bldP spid="14" grpId="0"/>
      <p:bldP spid="15" grpId="0" animBg="1"/>
      <p:bldP spid="17" grpId="0" animBg="1"/>
      <p:bldP spid="18" grpId="0"/>
      <p:bldP spid="19" grpId="0"/>
      <p:bldP spid="3" grpId="0" animBg="1"/>
      <p:bldP spid="7" grpId="0"/>
      <p:bldP spid="16" grpId="0" animBg="1"/>
      <p:bldP spid="20"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1286" y="822475"/>
            <a:ext cx="9155152" cy="697191"/>
          </a:xfrm>
          <a:prstGeom prst="rect">
            <a:avLst/>
          </a:prstGeom>
        </p:spPr>
        <p:txBody>
          <a:bodyPr vert="horz" wrap="square" lIns="0" tIns="80848" rIns="0" bIns="0" rtlCol="0">
            <a:spAutoFit/>
          </a:bodyPr>
          <a:lstStyle/>
          <a:p>
            <a:pPr marL="2795905">
              <a:lnSpc>
                <a:spcPct val="100000"/>
              </a:lnSpc>
              <a:spcBef>
                <a:spcPts val="95"/>
              </a:spcBef>
            </a:pPr>
            <a:r>
              <a:rPr sz="4000" dirty="0">
                <a:solidFill>
                  <a:srgbClr val="FFC000"/>
                </a:solidFill>
              </a:rPr>
              <a:t>ORGANIZADOR TEMPORAL</a:t>
            </a:r>
          </a:p>
        </p:txBody>
      </p:sp>
      <p:sp>
        <p:nvSpPr>
          <p:cNvPr id="3" name="object 3"/>
          <p:cNvSpPr/>
          <p:nvPr/>
        </p:nvSpPr>
        <p:spPr>
          <a:xfrm>
            <a:off x="464819" y="2173223"/>
            <a:ext cx="3589020" cy="1122045"/>
          </a:xfrm>
          <a:custGeom>
            <a:avLst/>
            <a:gdLst/>
            <a:ahLst/>
            <a:cxnLst/>
            <a:rect l="l" t="t" r="r" b="b"/>
            <a:pathLst>
              <a:path w="3589020" h="1122045">
                <a:moveTo>
                  <a:pt x="0" y="1121664"/>
                </a:moveTo>
                <a:lnTo>
                  <a:pt x="3589020" y="1121664"/>
                </a:lnTo>
                <a:lnTo>
                  <a:pt x="3589020" y="0"/>
                </a:lnTo>
                <a:lnTo>
                  <a:pt x="0" y="0"/>
                </a:lnTo>
                <a:lnTo>
                  <a:pt x="0" y="1121664"/>
                </a:lnTo>
                <a:close/>
              </a:path>
            </a:pathLst>
          </a:custGeom>
          <a:solidFill>
            <a:schemeClr val="accent6">
              <a:lumMod val="50000"/>
            </a:schemeClr>
          </a:solidFill>
          <a:ln w="9525">
            <a:solidFill>
              <a:srgbClr val="8063A1"/>
            </a:solidFill>
          </a:ln>
        </p:spPr>
        <p:txBody>
          <a:bodyPr wrap="square" lIns="0" tIns="0" rIns="0" bIns="0" rtlCol="0"/>
          <a:lstStyle/>
          <a:p>
            <a:endParaRPr dirty="0">
              <a:latin typeface="+mj-lt"/>
            </a:endParaRPr>
          </a:p>
        </p:txBody>
      </p:sp>
      <p:sp>
        <p:nvSpPr>
          <p:cNvPr id="4" name="object 4"/>
          <p:cNvSpPr txBox="1"/>
          <p:nvPr/>
        </p:nvSpPr>
        <p:spPr>
          <a:xfrm>
            <a:off x="1212596" y="2224862"/>
            <a:ext cx="2785110" cy="977383"/>
          </a:xfrm>
          <a:prstGeom prst="rect">
            <a:avLst/>
          </a:prstGeom>
        </p:spPr>
        <p:txBody>
          <a:bodyPr vert="horz" wrap="square" lIns="0" tIns="64135" rIns="0" bIns="0" rtlCol="0">
            <a:spAutoFit/>
          </a:bodyPr>
          <a:lstStyle/>
          <a:p>
            <a:pPr marL="12700" marR="5080" algn="just">
              <a:lnSpc>
                <a:spcPct val="82000"/>
              </a:lnSpc>
              <a:spcBef>
                <a:spcPts val="505"/>
              </a:spcBef>
            </a:pPr>
            <a:r>
              <a:rPr b="1" dirty="0">
                <a:solidFill>
                  <a:schemeClr val="bg1"/>
                </a:solidFill>
                <a:latin typeface="Calibri" panose="020F0502020204030204" pitchFamily="34" charset="0"/>
                <a:ea typeface="Calibri" panose="020F0502020204030204" pitchFamily="34" charset="0"/>
                <a:cs typeface="Calibri" panose="020F0502020204030204" pitchFamily="34" charset="0"/>
              </a:rPr>
              <a:t>1487</a:t>
            </a:r>
            <a:r>
              <a:rPr b="1" spc="-2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pc="-65" dirty="0">
                <a:solidFill>
                  <a:schemeClr val="bg1"/>
                </a:solidFill>
                <a:latin typeface="Calibri" panose="020F0502020204030204" pitchFamily="34" charset="0"/>
                <a:ea typeface="Calibri" panose="020F0502020204030204" pitchFamily="34" charset="0"/>
                <a:cs typeface="Calibri" panose="020F0502020204030204" pitchFamily="34" charset="0"/>
              </a:rPr>
              <a:t>Bartolomé</a:t>
            </a:r>
            <a:r>
              <a:rPr spc="-2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pc="-20" dirty="0">
                <a:solidFill>
                  <a:schemeClr val="bg1"/>
                </a:solidFill>
                <a:latin typeface="Calibri" panose="020F0502020204030204" pitchFamily="34" charset="0"/>
                <a:ea typeface="Calibri" panose="020F0502020204030204" pitchFamily="34" charset="0"/>
                <a:cs typeface="Calibri" panose="020F0502020204030204" pitchFamily="34" charset="0"/>
              </a:rPr>
              <a:t>Díaz </a:t>
            </a:r>
            <a:r>
              <a:rPr spc="-70" dirty="0">
                <a:solidFill>
                  <a:schemeClr val="bg1"/>
                </a:solidFill>
                <a:latin typeface="Calibri" panose="020F0502020204030204" pitchFamily="34" charset="0"/>
                <a:ea typeface="Calibri" panose="020F0502020204030204" pitchFamily="34" charset="0"/>
                <a:cs typeface="Calibri" panose="020F0502020204030204" pitchFamily="34" charset="0"/>
              </a:rPr>
              <a:t>alcanza </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el</a:t>
            </a:r>
            <a:r>
              <a:rPr spc="16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cabo</a:t>
            </a:r>
            <a:r>
              <a:rPr spc="16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de</a:t>
            </a:r>
            <a:r>
              <a:rPr spc="1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pc="-10" dirty="0">
                <a:solidFill>
                  <a:schemeClr val="bg1"/>
                </a:solidFill>
                <a:latin typeface="Calibri" panose="020F0502020204030204" pitchFamily="34" charset="0"/>
                <a:ea typeface="Calibri" panose="020F0502020204030204" pitchFamily="34" charset="0"/>
                <a:cs typeface="Calibri" panose="020F0502020204030204" pitchFamily="34" charset="0"/>
              </a:rPr>
              <a:t>buena</a:t>
            </a:r>
            <a:r>
              <a:rPr spc="15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pc="-100" dirty="0">
                <a:solidFill>
                  <a:schemeClr val="bg1"/>
                </a:solidFill>
                <a:latin typeface="Calibri" panose="020F0502020204030204" pitchFamily="34" charset="0"/>
                <a:ea typeface="Calibri" panose="020F0502020204030204" pitchFamily="34" charset="0"/>
                <a:cs typeface="Calibri" panose="020F0502020204030204" pitchFamily="34" charset="0"/>
              </a:rPr>
              <a:t>esperanza, </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al</a:t>
            </a:r>
            <a:r>
              <a:rPr spc="2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pc="-10" dirty="0">
                <a:solidFill>
                  <a:schemeClr val="bg1"/>
                </a:solidFill>
                <a:latin typeface="Calibri" panose="020F0502020204030204" pitchFamily="34" charset="0"/>
                <a:ea typeface="Calibri" panose="020F0502020204030204" pitchFamily="34" charset="0"/>
                <a:cs typeface="Calibri" panose="020F0502020204030204" pitchFamily="34" charset="0"/>
              </a:rPr>
              <a:t>extremo</a:t>
            </a:r>
            <a:r>
              <a:rPr spc="2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sur</a:t>
            </a:r>
            <a:r>
              <a:rPr spc="229"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del</a:t>
            </a:r>
            <a:r>
              <a:rPr spc="2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pc="-114" dirty="0">
                <a:solidFill>
                  <a:schemeClr val="bg1"/>
                </a:solidFill>
                <a:latin typeface="Calibri" panose="020F0502020204030204" pitchFamily="34" charset="0"/>
                <a:ea typeface="Calibri" panose="020F0502020204030204" pitchFamily="34" charset="0"/>
                <a:cs typeface="Calibri" panose="020F0502020204030204" pitchFamily="34" charset="0"/>
              </a:rPr>
              <a:t>continente </a:t>
            </a:r>
            <a:r>
              <a:rPr spc="-10" dirty="0">
                <a:solidFill>
                  <a:schemeClr val="bg1"/>
                </a:solidFill>
                <a:latin typeface="Calibri" panose="020F0502020204030204" pitchFamily="34" charset="0"/>
                <a:ea typeface="Calibri" panose="020F0502020204030204" pitchFamily="34" charset="0"/>
                <a:cs typeface="Calibri" panose="020F0502020204030204" pitchFamily="34" charset="0"/>
              </a:rPr>
              <a:t>africano.</a:t>
            </a:r>
            <a:endParaRPr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object 5"/>
          <p:cNvPicPr/>
          <p:nvPr/>
        </p:nvPicPr>
        <p:blipFill>
          <a:blip r:embed="rId2" cstate="print"/>
          <a:stretch>
            <a:fillRect/>
          </a:stretch>
        </p:blipFill>
        <p:spPr>
          <a:xfrm>
            <a:off x="234695" y="1956816"/>
            <a:ext cx="942594" cy="1334262"/>
          </a:xfrm>
          <a:prstGeom prst="rect">
            <a:avLst/>
          </a:prstGeom>
        </p:spPr>
      </p:pic>
      <p:sp>
        <p:nvSpPr>
          <p:cNvPr id="6" name="object 6"/>
          <p:cNvSpPr/>
          <p:nvPr/>
        </p:nvSpPr>
        <p:spPr>
          <a:xfrm>
            <a:off x="4376928" y="2173223"/>
            <a:ext cx="3587750" cy="1122045"/>
          </a:xfrm>
          <a:custGeom>
            <a:avLst/>
            <a:gdLst/>
            <a:ahLst/>
            <a:cxnLst/>
            <a:rect l="l" t="t" r="r" b="b"/>
            <a:pathLst>
              <a:path w="3587750" h="1122045">
                <a:moveTo>
                  <a:pt x="0" y="1121664"/>
                </a:moveTo>
                <a:lnTo>
                  <a:pt x="3587496" y="1121664"/>
                </a:lnTo>
                <a:lnTo>
                  <a:pt x="3587496" y="0"/>
                </a:lnTo>
                <a:lnTo>
                  <a:pt x="0" y="0"/>
                </a:lnTo>
                <a:lnTo>
                  <a:pt x="0" y="1121664"/>
                </a:lnTo>
                <a:close/>
              </a:path>
            </a:pathLst>
          </a:custGeom>
          <a:solidFill>
            <a:schemeClr val="accent6">
              <a:lumMod val="40000"/>
              <a:lumOff val="60000"/>
            </a:schemeClr>
          </a:solidFill>
          <a:ln w="9525">
            <a:solidFill>
              <a:srgbClr val="8063A1"/>
            </a:solidFill>
          </a:ln>
        </p:spPr>
        <p:txBody>
          <a:bodyPr wrap="square" lIns="0" tIns="0" rIns="0" bIns="0" rtlCol="0"/>
          <a:lstStyle/>
          <a:p>
            <a:endParaRPr/>
          </a:p>
        </p:txBody>
      </p:sp>
      <p:sp>
        <p:nvSpPr>
          <p:cNvPr id="7" name="object 7"/>
          <p:cNvSpPr txBox="1"/>
          <p:nvPr/>
        </p:nvSpPr>
        <p:spPr>
          <a:xfrm>
            <a:off x="5124069" y="2309622"/>
            <a:ext cx="2779395" cy="778510"/>
          </a:xfrm>
          <a:prstGeom prst="rect">
            <a:avLst/>
          </a:prstGeom>
        </p:spPr>
        <p:txBody>
          <a:bodyPr vert="horz" wrap="square" lIns="0" tIns="68580" rIns="0" bIns="0" rtlCol="0">
            <a:spAutoFit/>
          </a:bodyPr>
          <a:lstStyle/>
          <a:p>
            <a:pPr marL="12700" marR="5080" algn="just">
              <a:lnSpc>
                <a:spcPct val="81700"/>
              </a:lnSpc>
              <a:spcBef>
                <a:spcPts val="540"/>
              </a:spcBef>
            </a:pPr>
            <a:r>
              <a:rPr b="1" spc="-10" dirty="0">
                <a:solidFill>
                  <a:schemeClr val="tx1"/>
                </a:solidFill>
                <a:latin typeface="Calibri" panose="020F0502020204030204" pitchFamily="34" charset="0"/>
                <a:ea typeface="Calibri" panose="020F0502020204030204" pitchFamily="34" charset="0"/>
                <a:cs typeface="Calibri" panose="020F0502020204030204" pitchFamily="34" charset="0"/>
              </a:rPr>
              <a:t>1492</a:t>
            </a:r>
            <a:r>
              <a:rPr b="1" spc="-8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75" dirty="0">
                <a:solidFill>
                  <a:schemeClr val="tx1"/>
                </a:solidFill>
                <a:latin typeface="Calibri" panose="020F0502020204030204" pitchFamily="34" charset="0"/>
                <a:ea typeface="Calibri" panose="020F0502020204030204" pitchFamily="34" charset="0"/>
                <a:cs typeface="Calibri" panose="020F0502020204030204" pitchFamily="34" charset="0"/>
              </a:rPr>
              <a:t>Cristóbal</a:t>
            </a:r>
            <a:r>
              <a:rPr spc="-5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20" dirty="0">
                <a:solidFill>
                  <a:schemeClr val="tx1"/>
                </a:solidFill>
                <a:latin typeface="Calibri" panose="020F0502020204030204" pitchFamily="34" charset="0"/>
                <a:ea typeface="Calibri" panose="020F0502020204030204" pitchFamily="34" charset="0"/>
                <a:cs typeface="Calibri" panose="020F0502020204030204" pitchFamily="34" charset="0"/>
              </a:rPr>
              <a:t>Colon</a:t>
            </a:r>
            <a:r>
              <a:rPr spc="-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llega</a:t>
            </a:r>
            <a:r>
              <a:rPr spc="-5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50" dirty="0">
                <a:solidFill>
                  <a:schemeClr val="tx1"/>
                </a:solidFill>
                <a:latin typeface="Calibri" panose="020F0502020204030204" pitchFamily="34" charset="0"/>
                <a:ea typeface="Calibri" panose="020F0502020204030204" pitchFamily="34" charset="0"/>
                <a:cs typeface="Calibri" panose="020F0502020204030204" pitchFamily="34" charset="0"/>
              </a:rPr>
              <a:t>a las</a:t>
            </a:r>
            <a:r>
              <a:rPr spc="-3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45" dirty="0">
                <a:solidFill>
                  <a:schemeClr val="tx1"/>
                </a:solidFill>
                <a:latin typeface="Calibri" panose="020F0502020204030204" pitchFamily="34" charset="0"/>
                <a:ea typeface="Calibri" panose="020F0502020204030204" pitchFamily="34" charset="0"/>
                <a:cs typeface="Calibri" panose="020F0502020204030204" pitchFamily="34" charset="0"/>
              </a:rPr>
              <a:t>costas</a:t>
            </a:r>
            <a:r>
              <a:rPr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de</a:t>
            </a: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95" dirty="0">
                <a:solidFill>
                  <a:schemeClr val="tx1"/>
                </a:solidFill>
                <a:latin typeface="Calibri" panose="020F0502020204030204" pitchFamily="34" charset="0"/>
                <a:ea typeface="Calibri" panose="020F0502020204030204" pitchFamily="34" charset="0"/>
                <a:cs typeface="Calibri" panose="020F0502020204030204" pitchFamily="34" charset="0"/>
              </a:rPr>
              <a:t>Guanahani</a:t>
            </a:r>
            <a:r>
              <a:rPr spc="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50" dirty="0">
                <a:solidFill>
                  <a:schemeClr val="tx1"/>
                </a:solidFill>
                <a:latin typeface="Calibri" panose="020F0502020204030204" pitchFamily="34" charset="0"/>
                <a:ea typeface="Calibri" panose="020F0502020204030204" pitchFamily="34" charset="0"/>
                <a:cs typeface="Calibri" panose="020F0502020204030204" pitchFamily="34" charset="0"/>
              </a:rPr>
              <a:t>(San </a:t>
            </a: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salvador)</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object 8"/>
          <p:cNvPicPr/>
          <p:nvPr/>
        </p:nvPicPr>
        <p:blipFill>
          <a:blip r:embed="rId3" cstate="print"/>
          <a:stretch>
            <a:fillRect/>
          </a:stretch>
        </p:blipFill>
        <p:spPr>
          <a:xfrm>
            <a:off x="4146803" y="1956816"/>
            <a:ext cx="944118" cy="1334262"/>
          </a:xfrm>
          <a:prstGeom prst="rect">
            <a:avLst/>
          </a:prstGeom>
        </p:spPr>
      </p:pic>
      <p:sp>
        <p:nvSpPr>
          <p:cNvPr id="9" name="object 9"/>
          <p:cNvSpPr/>
          <p:nvPr/>
        </p:nvSpPr>
        <p:spPr>
          <a:xfrm>
            <a:off x="8287511" y="2173223"/>
            <a:ext cx="3589020" cy="1122045"/>
          </a:xfrm>
          <a:custGeom>
            <a:avLst/>
            <a:gdLst/>
            <a:ahLst/>
            <a:cxnLst/>
            <a:rect l="l" t="t" r="r" b="b"/>
            <a:pathLst>
              <a:path w="3589020" h="1122045">
                <a:moveTo>
                  <a:pt x="0" y="1121664"/>
                </a:moveTo>
                <a:lnTo>
                  <a:pt x="3589020" y="1121664"/>
                </a:lnTo>
                <a:lnTo>
                  <a:pt x="3589020" y="0"/>
                </a:lnTo>
                <a:lnTo>
                  <a:pt x="0" y="0"/>
                </a:lnTo>
                <a:lnTo>
                  <a:pt x="0" y="1121664"/>
                </a:lnTo>
                <a:close/>
              </a:path>
            </a:pathLst>
          </a:custGeom>
          <a:solidFill>
            <a:schemeClr val="bg2">
              <a:lumMod val="90000"/>
            </a:schemeClr>
          </a:solidFill>
          <a:ln w="9525">
            <a:solidFill>
              <a:srgbClr val="8063A1"/>
            </a:solidFill>
          </a:ln>
        </p:spPr>
        <p:txBody>
          <a:bodyPr wrap="square" lIns="0" tIns="0" rIns="0" bIns="0" rtlCol="0"/>
          <a:lstStyle/>
          <a:p>
            <a:endParaRPr/>
          </a:p>
        </p:txBody>
      </p:sp>
      <p:sp>
        <p:nvSpPr>
          <p:cNvPr id="11" name="object 11"/>
          <p:cNvSpPr txBox="1"/>
          <p:nvPr/>
        </p:nvSpPr>
        <p:spPr>
          <a:xfrm>
            <a:off x="9094226" y="2235644"/>
            <a:ext cx="2768600" cy="628377"/>
          </a:xfrm>
          <a:prstGeom prst="rect">
            <a:avLst/>
          </a:prstGeom>
        </p:spPr>
        <p:txBody>
          <a:bodyPr vert="horz" wrap="square" lIns="0" tIns="73025" rIns="0" bIns="0" rtlCol="0">
            <a:spAutoFit/>
          </a:bodyPr>
          <a:lstStyle/>
          <a:p>
            <a:pPr marL="12700" marR="5080">
              <a:lnSpc>
                <a:spcPts val="2150"/>
              </a:lnSpc>
              <a:spcBef>
                <a:spcPts val="575"/>
              </a:spcBef>
              <a:tabLst>
                <a:tab pos="1099185" algn="l"/>
                <a:tab pos="1606550" algn="l"/>
              </a:tabLst>
            </a:pPr>
            <a:r>
              <a:rPr lang="es-CL" b="1" dirty="0">
                <a:solidFill>
                  <a:schemeClr val="tx1"/>
                </a:solidFill>
                <a:latin typeface="Calibri" panose="020F0502020204030204" pitchFamily="34" charset="0"/>
                <a:ea typeface="Calibri" panose="020F0502020204030204" pitchFamily="34" charset="0"/>
                <a:cs typeface="Calibri" panose="020F0502020204030204" pitchFamily="34" charset="0"/>
              </a:rPr>
              <a:t>1494 </a:t>
            </a:r>
            <a:r>
              <a:rPr dirty="0" err="1">
                <a:solidFill>
                  <a:schemeClr val="tx1"/>
                </a:solidFill>
                <a:latin typeface="Calibri" panose="020F0502020204030204" pitchFamily="34" charset="0"/>
                <a:ea typeface="Calibri" panose="020F0502020204030204" pitchFamily="34" charset="0"/>
                <a:cs typeface="Calibri" panose="020F0502020204030204" pitchFamily="34" charset="0"/>
              </a:rPr>
              <a:t>Tratado</a:t>
            </a:r>
            <a:r>
              <a:rPr lang="es-CL"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de</a:t>
            </a:r>
            <a:r>
              <a:rPr lang="es-CL"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Tordesillas entre España y Portugal</a:t>
            </a:r>
          </a:p>
        </p:txBody>
      </p:sp>
      <p:pic>
        <p:nvPicPr>
          <p:cNvPr id="13" name="object 13"/>
          <p:cNvPicPr/>
          <p:nvPr/>
        </p:nvPicPr>
        <p:blipFill>
          <a:blip r:embed="rId4" cstate="print"/>
          <a:stretch>
            <a:fillRect/>
          </a:stretch>
        </p:blipFill>
        <p:spPr>
          <a:xfrm>
            <a:off x="8058911" y="1956816"/>
            <a:ext cx="941082" cy="1334262"/>
          </a:xfrm>
          <a:prstGeom prst="rect">
            <a:avLst/>
          </a:prstGeom>
        </p:spPr>
      </p:pic>
      <p:sp>
        <p:nvSpPr>
          <p:cNvPr id="15" name="object 15"/>
          <p:cNvSpPr/>
          <p:nvPr/>
        </p:nvSpPr>
        <p:spPr>
          <a:xfrm>
            <a:off x="453668" y="3584447"/>
            <a:ext cx="3589020" cy="1122045"/>
          </a:xfrm>
          <a:custGeom>
            <a:avLst/>
            <a:gdLst/>
            <a:ahLst/>
            <a:cxnLst/>
            <a:rect l="l" t="t" r="r" b="b"/>
            <a:pathLst>
              <a:path w="3589020" h="1122045">
                <a:moveTo>
                  <a:pt x="0" y="1121664"/>
                </a:moveTo>
                <a:lnTo>
                  <a:pt x="3589020" y="1121664"/>
                </a:lnTo>
                <a:lnTo>
                  <a:pt x="3589020" y="0"/>
                </a:lnTo>
                <a:lnTo>
                  <a:pt x="0" y="0"/>
                </a:lnTo>
                <a:lnTo>
                  <a:pt x="0" y="1121664"/>
                </a:lnTo>
                <a:close/>
              </a:path>
            </a:pathLst>
          </a:custGeom>
          <a:solidFill>
            <a:schemeClr val="accent5">
              <a:lumMod val="50000"/>
            </a:schemeClr>
          </a:solidFill>
          <a:ln w="9525">
            <a:solidFill>
              <a:srgbClr val="8063A1"/>
            </a:solidFill>
          </a:ln>
        </p:spPr>
        <p:txBody>
          <a:bodyPr wrap="square" lIns="0" tIns="0" rIns="0" bIns="0" rtlCol="0"/>
          <a:lstStyle/>
          <a:p>
            <a:endParaRPr/>
          </a:p>
        </p:txBody>
      </p:sp>
      <p:sp>
        <p:nvSpPr>
          <p:cNvPr id="17" name="object 17"/>
          <p:cNvSpPr txBox="1"/>
          <p:nvPr/>
        </p:nvSpPr>
        <p:spPr>
          <a:xfrm>
            <a:off x="1210691" y="3641888"/>
            <a:ext cx="2781935" cy="969368"/>
          </a:xfrm>
          <a:prstGeom prst="rect">
            <a:avLst/>
          </a:prstGeom>
        </p:spPr>
        <p:txBody>
          <a:bodyPr vert="horz" wrap="square" lIns="0" tIns="60325" rIns="0" bIns="0" rtlCol="0">
            <a:spAutoFit/>
          </a:bodyPr>
          <a:lstStyle/>
          <a:p>
            <a:pPr marL="12700" marR="5080" algn="just">
              <a:lnSpc>
                <a:spcPct val="81800"/>
              </a:lnSpc>
              <a:spcBef>
                <a:spcPts val="475"/>
              </a:spcBef>
            </a:pPr>
            <a:r>
              <a:rPr lang="es-CL" b="1" dirty="0">
                <a:solidFill>
                  <a:schemeClr val="bg1"/>
                </a:solidFill>
                <a:latin typeface="Calibri" panose="020F0502020204030204" pitchFamily="34" charset="0"/>
                <a:ea typeface="Calibri" panose="020F0502020204030204" pitchFamily="34" charset="0"/>
                <a:cs typeface="Calibri" panose="020F0502020204030204" pitchFamily="34" charset="0"/>
              </a:rPr>
              <a:t>1497 </a:t>
            </a: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Vasco da Gama </a:t>
            </a:r>
            <a:r>
              <a:rPr lang="es-CL" dirty="0" err="1">
                <a:solidFill>
                  <a:schemeClr val="bg1"/>
                </a:solidFill>
                <a:latin typeface="Calibri" panose="020F0502020204030204" pitchFamily="34" charset="0"/>
                <a:ea typeface="Calibri" panose="020F0502020204030204" pitchFamily="34" charset="0"/>
                <a:cs typeface="Calibri" panose="020F0502020204030204" pitchFamily="34" charset="0"/>
              </a:rPr>
              <a:t>com</a:t>
            </a:r>
            <a:r>
              <a:rPr dirty="0" err="1">
                <a:solidFill>
                  <a:schemeClr val="bg1"/>
                </a:solidFill>
                <a:latin typeface="Calibri" panose="020F0502020204030204" pitchFamily="34" charset="0"/>
                <a:ea typeface="Calibri" panose="020F0502020204030204" pitchFamily="34" charset="0"/>
                <a:cs typeface="Calibri" panose="020F0502020204030204" pitchFamily="34" charset="0"/>
              </a:rPr>
              <a:t>pleta</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 la</a:t>
            </a: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dirty="0" err="1">
                <a:solidFill>
                  <a:schemeClr val="bg1"/>
                </a:solidFill>
                <a:latin typeface="Calibri" panose="020F0502020204030204" pitchFamily="34" charset="0"/>
                <a:ea typeface="Calibri" panose="020F0502020204030204" pitchFamily="34" charset="0"/>
                <a:cs typeface="Calibri" panose="020F0502020204030204" pitchFamily="34" charset="0"/>
              </a:rPr>
              <a:t>travesía</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 hacia la India, </a:t>
            </a:r>
            <a:r>
              <a:rPr dirty="0" err="1">
                <a:solidFill>
                  <a:schemeClr val="bg1"/>
                </a:solidFill>
                <a:latin typeface="Calibri" panose="020F0502020204030204" pitchFamily="34" charset="0"/>
                <a:ea typeface="Calibri" panose="020F0502020204030204" pitchFamily="34" charset="0"/>
                <a:cs typeface="Calibri" panose="020F0502020204030204" pitchFamily="34" charset="0"/>
              </a:rPr>
              <a:t>llegando</a:t>
            </a: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a la ciudad de</a:t>
            </a: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dirty="0" err="1">
                <a:solidFill>
                  <a:schemeClr val="bg1"/>
                </a:solidFill>
                <a:latin typeface="Calibri" panose="020F0502020204030204" pitchFamily="34" charset="0"/>
                <a:ea typeface="Calibri" panose="020F0502020204030204" pitchFamily="34" charset="0"/>
                <a:cs typeface="Calibri" panose="020F0502020204030204" pitchFamily="34" charset="0"/>
              </a:rPr>
              <a:t>Calcuta</a:t>
            </a:r>
            <a:r>
              <a:rPr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pic>
        <p:nvPicPr>
          <p:cNvPr id="18" name="object 18"/>
          <p:cNvPicPr/>
          <p:nvPr/>
        </p:nvPicPr>
        <p:blipFill>
          <a:blip r:embed="rId5" cstate="print"/>
          <a:stretch>
            <a:fillRect/>
          </a:stretch>
        </p:blipFill>
        <p:spPr>
          <a:xfrm>
            <a:off x="234695" y="3368040"/>
            <a:ext cx="942594" cy="1335786"/>
          </a:xfrm>
          <a:prstGeom prst="rect">
            <a:avLst/>
          </a:prstGeom>
        </p:spPr>
      </p:pic>
      <p:sp>
        <p:nvSpPr>
          <p:cNvPr id="20" name="object 20"/>
          <p:cNvSpPr/>
          <p:nvPr/>
        </p:nvSpPr>
        <p:spPr>
          <a:xfrm>
            <a:off x="4376928" y="3584447"/>
            <a:ext cx="3587750" cy="1122045"/>
          </a:xfrm>
          <a:custGeom>
            <a:avLst/>
            <a:gdLst/>
            <a:ahLst/>
            <a:cxnLst/>
            <a:rect l="l" t="t" r="r" b="b"/>
            <a:pathLst>
              <a:path w="3587750" h="1122045">
                <a:moveTo>
                  <a:pt x="0" y="1121664"/>
                </a:moveTo>
                <a:lnTo>
                  <a:pt x="3587496" y="1121664"/>
                </a:lnTo>
                <a:lnTo>
                  <a:pt x="3587496" y="0"/>
                </a:lnTo>
                <a:lnTo>
                  <a:pt x="0" y="0"/>
                </a:lnTo>
                <a:lnTo>
                  <a:pt x="0" y="1121664"/>
                </a:lnTo>
                <a:close/>
              </a:path>
            </a:pathLst>
          </a:custGeom>
          <a:solidFill>
            <a:schemeClr val="bg2">
              <a:lumMod val="75000"/>
            </a:schemeClr>
          </a:solidFill>
          <a:ln w="9525">
            <a:solidFill>
              <a:srgbClr val="8063A1"/>
            </a:solidFill>
          </a:ln>
        </p:spPr>
        <p:txBody>
          <a:bodyPr wrap="square" lIns="0" tIns="0" rIns="0" bIns="0" rtlCol="0"/>
          <a:lstStyle/>
          <a:p>
            <a:endParaRPr/>
          </a:p>
        </p:txBody>
      </p:sp>
      <p:sp>
        <p:nvSpPr>
          <p:cNvPr id="22" name="object 22"/>
          <p:cNvSpPr txBox="1"/>
          <p:nvPr/>
        </p:nvSpPr>
        <p:spPr>
          <a:xfrm>
            <a:off x="5109845" y="3712367"/>
            <a:ext cx="2787650" cy="758541"/>
          </a:xfrm>
          <a:prstGeom prst="rect">
            <a:avLst/>
          </a:prstGeom>
        </p:spPr>
        <p:txBody>
          <a:bodyPr vert="horz" wrap="square" lIns="0" tIns="62230" rIns="0" bIns="0" rtlCol="0">
            <a:spAutoFit/>
          </a:bodyPr>
          <a:lstStyle/>
          <a:p>
            <a:pPr marL="12700" marR="5080" algn="just">
              <a:lnSpc>
                <a:spcPts val="1760"/>
              </a:lnSpc>
              <a:spcBef>
                <a:spcPts val="490"/>
              </a:spcBef>
            </a:pPr>
            <a:r>
              <a:rPr sz="1800" b="1" dirty="0">
                <a:solidFill>
                  <a:schemeClr val="tx1"/>
                </a:solidFill>
                <a:latin typeface="Calibri" panose="020F0502020204030204" pitchFamily="34" charset="0"/>
                <a:ea typeface="Calibri" panose="020F0502020204030204" pitchFamily="34" charset="0"/>
                <a:cs typeface="Calibri" panose="020F0502020204030204" pitchFamily="34" charset="0"/>
              </a:rPr>
              <a:t>1500</a:t>
            </a:r>
            <a:r>
              <a:rPr sz="1800" b="1" spc="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dirty="0">
                <a:solidFill>
                  <a:schemeClr val="tx1"/>
                </a:solidFill>
                <a:latin typeface="Calibri" panose="020F0502020204030204" pitchFamily="34" charset="0"/>
                <a:ea typeface="Calibri" panose="020F0502020204030204" pitchFamily="34" charset="0"/>
                <a:cs typeface="Calibri" panose="020F0502020204030204" pitchFamily="34" charset="0"/>
              </a:rPr>
              <a:t>Pedro</a:t>
            </a:r>
            <a:r>
              <a:rPr sz="1800" spc="10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dirty="0">
                <a:solidFill>
                  <a:schemeClr val="tx1"/>
                </a:solidFill>
                <a:latin typeface="Calibri" panose="020F0502020204030204" pitchFamily="34" charset="0"/>
                <a:ea typeface="Calibri" panose="020F0502020204030204" pitchFamily="34" charset="0"/>
                <a:cs typeface="Calibri" panose="020F0502020204030204" pitchFamily="34" charset="0"/>
              </a:rPr>
              <a:t>Álvares</a:t>
            </a:r>
            <a:r>
              <a:rPr sz="1800" spc="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spc="-40" dirty="0">
                <a:solidFill>
                  <a:schemeClr val="tx1"/>
                </a:solidFill>
                <a:latin typeface="Calibri" panose="020F0502020204030204" pitchFamily="34" charset="0"/>
                <a:ea typeface="Calibri" panose="020F0502020204030204" pitchFamily="34" charset="0"/>
                <a:cs typeface="Calibri" panose="020F0502020204030204" pitchFamily="34" charset="0"/>
              </a:rPr>
              <a:t>Cabral </a:t>
            </a:r>
            <a:r>
              <a:rPr sz="1800" dirty="0">
                <a:solidFill>
                  <a:schemeClr val="tx1"/>
                </a:solidFill>
                <a:latin typeface="Calibri" panose="020F0502020204030204" pitchFamily="34" charset="0"/>
                <a:ea typeface="Calibri" panose="020F0502020204030204" pitchFamily="34" charset="0"/>
                <a:cs typeface="Calibri" panose="020F0502020204030204" pitchFamily="34" charset="0"/>
              </a:rPr>
              <a:t>llega</a:t>
            </a:r>
            <a:r>
              <a:rPr sz="1800"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dirty="0">
                <a:solidFill>
                  <a:schemeClr val="tx1"/>
                </a:solidFill>
                <a:latin typeface="Calibri" panose="020F0502020204030204" pitchFamily="34" charset="0"/>
                <a:ea typeface="Calibri" panose="020F0502020204030204" pitchFamily="34" charset="0"/>
                <a:cs typeface="Calibri" panose="020F0502020204030204" pitchFamily="34" charset="0"/>
              </a:rPr>
              <a:t>al</a:t>
            </a:r>
            <a:r>
              <a:rPr sz="1800" spc="-1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spc="-60" dirty="0">
                <a:solidFill>
                  <a:schemeClr val="tx1"/>
                </a:solidFill>
                <a:latin typeface="Calibri" panose="020F0502020204030204" pitchFamily="34" charset="0"/>
                <a:ea typeface="Calibri" panose="020F0502020204030204" pitchFamily="34" charset="0"/>
                <a:cs typeface="Calibri" panose="020F0502020204030204" pitchFamily="34" charset="0"/>
              </a:rPr>
              <a:t>actual</a:t>
            </a:r>
            <a:r>
              <a:rPr sz="1800"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spc="-105" dirty="0">
                <a:solidFill>
                  <a:schemeClr val="tx1"/>
                </a:solidFill>
                <a:latin typeface="Calibri" panose="020F0502020204030204" pitchFamily="34" charset="0"/>
                <a:ea typeface="Calibri" panose="020F0502020204030204" pitchFamily="34" charset="0"/>
                <a:cs typeface="Calibri" panose="020F0502020204030204" pitchFamily="34" charset="0"/>
              </a:rPr>
              <a:t>Puerto</a:t>
            </a:r>
            <a:r>
              <a:rPr sz="1800"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spc="-130" dirty="0">
                <a:solidFill>
                  <a:schemeClr val="tx1"/>
                </a:solidFill>
                <a:latin typeface="Calibri" panose="020F0502020204030204" pitchFamily="34" charset="0"/>
                <a:ea typeface="Calibri" panose="020F0502020204030204" pitchFamily="34" charset="0"/>
                <a:cs typeface="Calibri" panose="020F0502020204030204" pitchFamily="34" charset="0"/>
              </a:rPr>
              <a:t>Seguro, </a:t>
            </a:r>
            <a:r>
              <a:rPr sz="1800" spc="-160" dirty="0">
                <a:solidFill>
                  <a:schemeClr val="tx1"/>
                </a:solidFill>
                <a:latin typeface="Calibri" panose="020F0502020204030204" pitchFamily="34" charset="0"/>
                <a:ea typeface="Calibri" panose="020F0502020204030204" pitchFamily="34" charset="0"/>
                <a:cs typeface="Calibri" panose="020F0502020204030204" pitchFamily="34" charset="0"/>
              </a:rPr>
              <a:t>en</a:t>
            </a:r>
            <a:r>
              <a:rPr sz="1800" spc="-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z="1800" spc="-10" dirty="0">
                <a:solidFill>
                  <a:schemeClr val="tx1"/>
                </a:solidFill>
                <a:latin typeface="Calibri" panose="020F0502020204030204" pitchFamily="34" charset="0"/>
                <a:ea typeface="Calibri" panose="020F0502020204030204" pitchFamily="34" charset="0"/>
                <a:cs typeface="Calibri" panose="020F0502020204030204" pitchFamily="34" charset="0"/>
              </a:rPr>
              <a:t>Brasil.</a:t>
            </a:r>
            <a:endParaRP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23" name="object 23"/>
          <p:cNvPicPr/>
          <p:nvPr/>
        </p:nvPicPr>
        <p:blipFill>
          <a:blip r:embed="rId6" cstate="print"/>
          <a:stretch>
            <a:fillRect/>
          </a:stretch>
        </p:blipFill>
        <p:spPr>
          <a:xfrm>
            <a:off x="4146803" y="3368040"/>
            <a:ext cx="944118" cy="1335786"/>
          </a:xfrm>
          <a:prstGeom prst="rect">
            <a:avLst/>
          </a:prstGeom>
        </p:spPr>
      </p:pic>
      <p:sp>
        <p:nvSpPr>
          <p:cNvPr id="24" name="object 24"/>
          <p:cNvSpPr/>
          <p:nvPr/>
        </p:nvSpPr>
        <p:spPr>
          <a:xfrm>
            <a:off x="8287511" y="3584447"/>
            <a:ext cx="3589020" cy="1122045"/>
          </a:xfrm>
          <a:custGeom>
            <a:avLst/>
            <a:gdLst/>
            <a:ahLst/>
            <a:cxnLst/>
            <a:rect l="l" t="t" r="r" b="b"/>
            <a:pathLst>
              <a:path w="3589020" h="1122045">
                <a:moveTo>
                  <a:pt x="0" y="1121664"/>
                </a:moveTo>
                <a:lnTo>
                  <a:pt x="3589020" y="1121664"/>
                </a:lnTo>
                <a:lnTo>
                  <a:pt x="3589020" y="0"/>
                </a:lnTo>
                <a:lnTo>
                  <a:pt x="0" y="0"/>
                </a:lnTo>
                <a:lnTo>
                  <a:pt x="0" y="1121664"/>
                </a:lnTo>
                <a:close/>
              </a:path>
            </a:pathLst>
          </a:custGeom>
          <a:solidFill>
            <a:schemeClr val="accent5">
              <a:lumMod val="20000"/>
              <a:lumOff val="80000"/>
            </a:schemeClr>
          </a:solidFill>
          <a:ln w="9525">
            <a:solidFill>
              <a:srgbClr val="8063A1"/>
            </a:solidFill>
          </a:ln>
        </p:spPr>
        <p:txBody>
          <a:bodyPr wrap="square" lIns="0" tIns="0" rIns="0" bIns="0" rtlCol="0"/>
          <a:lstStyle/>
          <a:p>
            <a:endParaRPr/>
          </a:p>
        </p:txBody>
      </p:sp>
      <p:sp>
        <p:nvSpPr>
          <p:cNvPr id="25" name="object 25"/>
          <p:cNvSpPr txBox="1"/>
          <p:nvPr/>
        </p:nvSpPr>
        <p:spPr>
          <a:xfrm>
            <a:off x="9035542" y="3761613"/>
            <a:ext cx="2790825" cy="746423"/>
          </a:xfrm>
          <a:prstGeom prst="rect">
            <a:avLst/>
          </a:prstGeom>
        </p:spPr>
        <p:txBody>
          <a:bodyPr vert="horz" wrap="square" lIns="0" tIns="60325" rIns="0" bIns="0" rtlCol="0">
            <a:spAutoFit/>
          </a:bodyPr>
          <a:lstStyle/>
          <a:p>
            <a:pPr marL="12700" marR="5080" algn="just">
              <a:lnSpc>
                <a:spcPct val="81800"/>
              </a:lnSpc>
              <a:spcBef>
                <a:spcPts val="475"/>
              </a:spcBef>
            </a:pPr>
            <a:r>
              <a:rPr b="1" dirty="0">
                <a:solidFill>
                  <a:schemeClr val="tx1"/>
                </a:solidFill>
                <a:latin typeface="Calibri" panose="020F0502020204030204" pitchFamily="34" charset="0"/>
                <a:ea typeface="Calibri" panose="020F0502020204030204" pitchFamily="34" charset="0"/>
                <a:cs typeface="Calibri" panose="020F0502020204030204" pitchFamily="34" charset="0"/>
              </a:rPr>
              <a:t>1519</a:t>
            </a:r>
            <a:r>
              <a:rPr b="1" spc="-4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95" dirty="0">
                <a:solidFill>
                  <a:schemeClr val="tx1"/>
                </a:solidFill>
                <a:latin typeface="Calibri" panose="020F0502020204030204" pitchFamily="34" charset="0"/>
                <a:ea typeface="Calibri" panose="020F0502020204030204" pitchFamily="34" charset="0"/>
                <a:cs typeface="Calibri" panose="020F0502020204030204" pitchFamily="34" charset="0"/>
              </a:rPr>
              <a:t>Hernando</a:t>
            </a:r>
            <a:r>
              <a:rPr spc="-2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de</a:t>
            </a:r>
            <a:r>
              <a:rPr spc="-4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80" dirty="0">
                <a:solidFill>
                  <a:schemeClr val="tx1"/>
                </a:solidFill>
                <a:latin typeface="Calibri" panose="020F0502020204030204" pitchFamily="34" charset="0"/>
                <a:ea typeface="Calibri" panose="020F0502020204030204" pitchFamily="34" charset="0"/>
                <a:cs typeface="Calibri" panose="020F0502020204030204" pitchFamily="34" charset="0"/>
              </a:rPr>
              <a:t>Magallanes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cruza</a:t>
            </a:r>
            <a:r>
              <a:rPr spc="15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el</a:t>
            </a:r>
            <a:r>
              <a:rPr spc="16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55" dirty="0">
                <a:solidFill>
                  <a:schemeClr val="tx1"/>
                </a:solidFill>
                <a:latin typeface="Calibri" panose="020F0502020204030204" pitchFamily="34" charset="0"/>
                <a:ea typeface="Calibri" panose="020F0502020204030204" pitchFamily="34" charset="0"/>
                <a:cs typeface="Calibri" panose="020F0502020204030204" pitchFamily="34" charset="0"/>
              </a:rPr>
              <a:t>estrecho</a:t>
            </a:r>
            <a:r>
              <a:rPr spc="15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que</a:t>
            </a:r>
            <a:r>
              <a:rPr spc="15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une</a:t>
            </a:r>
            <a:r>
              <a:rPr spc="16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25" dirty="0">
                <a:solidFill>
                  <a:schemeClr val="tx1"/>
                </a:solidFill>
                <a:latin typeface="Calibri" panose="020F0502020204030204" pitchFamily="34" charset="0"/>
                <a:ea typeface="Calibri" panose="020F0502020204030204" pitchFamily="34" charset="0"/>
                <a:cs typeface="Calibri" panose="020F0502020204030204" pitchFamily="34" charset="0"/>
              </a:rPr>
              <a:t>el </a:t>
            </a:r>
            <a:r>
              <a:rPr spc="-130" dirty="0">
                <a:solidFill>
                  <a:schemeClr val="tx1"/>
                </a:solidFill>
                <a:latin typeface="Calibri" panose="020F0502020204030204" pitchFamily="34" charset="0"/>
                <a:ea typeface="Calibri" panose="020F0502020204030204" pitchFamily="34" charset="0"/>
                <a:cs typeface="Calibri" panose="020F0502020204030204" pitchFamily="34" charset="0"/>
              </a:rPr>
              <a:t>océano</a:t>
            </a:r>
            <a:r>
              <a:rPr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80" dirty="0">
                <a:solidFill>
                  <a:schemeClr val="tx1"/>
                </a:solidFill>
                <a:latin typeface="Calibri" panose="020F0502020204030204" pitchFamily="34" charset="0"/>
                <a:ea typeface="Calibri" panose="020F0502020204030204" pitchFamily="34" charset="0"/>
                <a:cs typeface="Calibri" panose="020F0502020204030204" pitchFamily="34" charset="0"/>
              </a:rPr>
              <a:t>Atlántico</a:t>
            </a:r>
            <a:r>
              <a:rPr spc="-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80" dirty="0">
                <a:solidFill>
                  <a:schemeClr val="tx1"/>
                </a:solidFill>
                <a:latin typeface="Calibri" panose="020F0502020204030204" pitchFamily="34" charset="0"/>
                <a:ea typeface="Calibri" panose="020F0502020204030204" pitchFamily="34" charset="0"/>
                <a:cs typeface="Calibri" panose="020F0502020204030204" pitchFamily="34" charset="0"/>
              </a:rPr>
              <a:t>con</a:t>
            </a:r>
            <a:r>
              <a:rPr spc="-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el </a:t>
            </a:r>
            <a:r>
              <a:rPr spc="-100" dirty="0">
                <a:solidFill>
                  <a:schemeClr val="tx1"/>
                </a:solidFill>
                <a:latin typeface="Calibri" panose="020F0502020204030204" pitchFamily="34" charset="0"/>
                <a:ea typeface="Calibri" panose="020F0502020204030204" pitchFamily="34" charset="0"/>
                <a:cs typeface="Calibri" panose="020F0502020204030204" pitchFamily="34" charset="0"/>
              </a:rPr>
              <a:t>Pacífico.</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26" name="object 26"/>
          <p:cNvPicPr/>
          <p:nvPr/>
        </p:nvPicPr>
        <p:blipFill>
          <a:blip r:embed="rId7" cstate="print"/>
          <a:stretch>
            <a:fillRect/>
          </a:stretch>
        </p:blipFill>
        <p:spPr>
          <a:xfrm>
            <a:off x="8058911" y="3368040"/>
            <a:ext cx="941082" cy="1335786"/>
          </a:xfrm>
          <a:prstGeom prst="rect">
            <a:avLst/>
          </a:prstGeom>
        </p:spPr>
      </p:pic>
      <p:sp>
        <p:nvSpPr>
          <p:cNvPr id="28" name="object 28"/>
          <p:cNvSpPr/>
          <p:nvPr/>
        </p:nvSpPr>
        <p:spPr>
          <a:xfrm>
            <a:off x="464819" y="4997195"/>
            <a:ext cx="3589020" cy="1122045"/>
          </a:xfrm>
          <a:custGeom>
            <a:avLst/>
            <a:gdLst/>
            <a:ahLst/>
            <a:cxnLst/>
            <a:rect l="l" t="t" r="r" b="b"/>
            <a:pathLst>
              <a:path w="3589020" h="1122045">
                <a:moveTo>
                  <a:pt x="0" y="1121663"/>
                </a:moveTo>
                <a:lnTo>
                  <a:pt x="3589020" y="1121663"/>
                </a:lnTo>
                <a:lnTo>
                  <a:pt x="3589020" y="0"/>
                </a:lnTo>
                <a:lnTo>
                  <a:pt x="0" y="0"/>
                </a:lnTo>
                <a:lnTo>
                  <a:pt x="0" y="1121663"/>
                </a:lnTo>
                <a:close/>
              </a:path>
            </a:pathLst>
          </a:custGeom>
          <a:solidFill>
            <a:srgbClr val="C00000"/>
          </a:solidFill>
          <a:ln w="9525">
            <a:solidFill>
              <a:srgbClr val="8063A1"/>
            </a:solidFill>
          </a:ln>
        </p:spPr>
        <p:txBody>
          <a:bodyPr wrap="square" lIns="0" tIns="0" rIns="0" bIns="0" rtlCol="0"/>
          <a:lstStyle/>
          <a:p>
            <a:endParaRPr/>
          </a:p>
        </p:txBody>
      </p:sp>
      <p:sp>
        <p:nvSpPr>
          <p:cNvPr id="30" name="object 30"/>
          <p:cNvSpPr txBox="1"/>
          <p:nvPr/>
        </p:nvSpPr>
        <p:spPr>
          <a:xfrm>
            <a:off x="1270253" y="5017186"/>
            <a:ext cx="2623439" cy="1410643"/>
          </a:xfrm>
          <a:prstGeom prst="rect">
            <a:avLst/>
          </a:prstGeom>
        </p:spPr>
        <p:txBody>
          <a:bodyPr vert="horz" wrap="square" lIns="0" tIns="12700" rIns="0" bIns="0" rtlCol="0">
            <a:spAutoFit/>
          </a:bodyPr>
          <a:lstStyle/>
          <a:p>
            <a:pPr marL="12700">
              <a:spcBef>
                <a:spcPts val="100"/>
              </a:spcBef>
              <a:tabLst>
                <a:tab pos="1002665" algn="l"/>
                <a:tab pos="2145665" algn="l"/>
              </a:tabLst>
            </a:pPr>
            <a:r>
              <a:rPr lang="es-MX" b="1" dirty="0">
                <a:solidFill>
                  <a:schemeClr val="bg1"/>
                </a:solidFill>
                <a:latin typeface="Calibri" panose="020F0502020204030204" pitchFamily="34" charset="0"/>
                <a:ea typeface="Calibri" panose="020F0502020204030204" pitchFamily="34" charset="0"/>
                <a:cs typeface="Calibri" panose="020F0502020204030204" pitchFamily="34" charset="0"/>
              </a:rPr>
              <a:t>1522 </a:t>
            </a:r>
            <a:r>
              <a:rPr lang="es-MX" dirty="0">
                <a:solidFill>
                  <a:schemeClr val="bg1"/>
                </a:solidFill>
                <a:latin typeface="Calibri" panose="020F0502020204030204" pitchFamily="34" charset="0"/>
                <a:ea typeface="Calibri" panose="020F0502020204030204" pitchFamily="34" charset="0"/>
                <a:cs typeface="Calibri" panose="020F0502020204030204" pitchFamily="34" charset="0"/>
              </a:rPr>
              <a:t>Hernán Cortés conquista el Imperio azteca en Tenochtitlan, actual México</a:t>
            </a:r>
          </a:p>
          <a:p>
            <a:pPr marL="12700" algn="just">
              <a:lnSpc>
                <a:spcPct val="100000"/>
              </a:lnSpc>
              <a:spcBef>
                <a:spcPts val="100"/>
              </a:spcBef>
              <a:tabLst>
                <a:tab pos="1002665" algn="l"/>
                <a:tab pos="2145665" algn="l"/>
              </a:tabLst>
            </a:pPr>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object 34"/>
          <p:cNvPicPr/>
          <p:nvPr/>
        </p:nvPicPr>
        <p:blipFill>
          <a:blip r:embed="rId8" cstate="print"/>
          <a:stretch>
            <a:fillRect/>
          </a:stretch>
        </p:blipFill>
        <p:spPr>
          <a:xfrm>
            <a:off x="234695" y="4779264"/>
            <a:ext cx="942594" cy="1335786"/>
          </a:xfrm>
          <a:prstGeom prst="rect">
            <a:avLst/>
          </a:prstGeom>
        </p:spPr>
      </p:pic>
      <p:sp>
        <p:nvSpPr>
          <p:cNvPr id="36" name="object 36"/>
          <p:cNvSpPr/>
          <p:nvPr/>
        </p:nvSpPr>
        <p:spPr>
          <a:xfrm>
            <a:off x="4376928" y="4997196"/>
            <a:ext cx="3587750" cy="1122045"/>
          </a:xfrm>
          <a:custGeom>
            <a:avLst/>
            <a:gdLst/>
            <a:ahLst/>
            <a:cxnLst/>
            <a:rect l="l" t="t" r="r" b="b"/>
            <a:pathLst>
              <a:path w="3587750" h="1122045">
                <a:moveTo>
                  <a:pt x="0" y="1121663"/>
                </a:moveTo>
                <a:lnTo>
                  <a:pt x="3587496" y="1121663"/>
                </a:lnTo>
                <a:lnTo>
                  <a:pt x="3587496" y="0"/>
                </a:lnTo>
                <a:lnTo>
                  <a:pt x="0" y="0"/>
                </a:lnTo>
                <a:lnTo>
                  <a:pt x="0" y="1121663"/>
                </a:lnTo>
                <a:close/>
              </a:path>
            </a:pathLst>
          </a:custGeom>
          <a:solidFill>
            <a:schemeClr val="accent5">
              <a:lumMod val="60000"/>
              <a:lumOff val="40000"/>
            </a:schemeClr>
          </a:solidFill>
          <a:ln w="9525">
            <a:solidFill>
              <a:srgbClr val="8063A1"/>
            </a:solidFill>
          </a:ln>
        </p:spPr>
        <p:txBody>
          <a:bodyPr wrap="square" lIns="0" tIns="0" rIns="0" bIns="0" rtlCol="0"/>
          <a:lstStyle/>
          <a:p>
            <a:endParaRPr/>
          </a:p>
        </p:txBody>
      </p:sp>
      <p:sp>
        <p:nvSpPr>
          <p:cNvPr id="38" name="object 38"/>
          <p:cNvSpPr txBox="1"/>
          <p:nvPr/>
        </p:nvSpPr>
        <p:spPr>
          <a:xfrm>
            <a:off x="5066790" y="5071940"/>
            <a:ext cx="2778760" cy="1125949"/>
          </a:xfrm>
          <a:prstGeom prst="rect">
            <a:avLst/>
          </a:prstGeom>
        </p:spPr>
        <p:txBody>
          <a:bodyPr vert="horz" wrap="square" lIns="0" tIns="12700" rIns="0" bIns="0" rtlCol="0">
            <a:spAutoFit/>
          </a:bodyPr>
          <a:lstStyle/>
          <a:p>
            <a:pPr marL="12700" algn="just">
              <a:lnSpc>
                <a:spcPts val="2070"/>
              </a:lnSpc>
              <a:spcBef>
                <a:spcPts val="95"/>
              </a:spcBef>
            </a:pPr>
            <a:r>
              <a:rPr b="1" dirty="0">
                <a:latin typeface="+mj-lt"/>
                <a:cs typeface="Arial"/>
              </a:rPr>
              <a:t>1532</a:t>
            </a:r>
            <a:r>
              <a:rPr lang="es-CL" b="1" dirty="0">
                <a:latin typeface="+mj-lt"/>
                <a:cs typeface="Arial"/>
              </a:rPr>
              <a:t> </a:t>
            </a:r>
            <a:r>
              <a:rPr dirty="0">
                <a:latin typeface="+mj-lt"/>
                <a:cs typeface="Arial MT"/>
              </a:rPr>
              <a:t>Francisco</a:t>
            </a:r>
            <a:r>
              <a:rPr lang="es-CL" dirty="0">
                <a:latin typeface="+mj-lt"/>
                <a:cs typeface="Arial MT"/>
              </a:rPr>
              <a:t> </a:t>
            </a:r>
            <a:r>
              <a:rPr dirty="0">
                <a:latin typeface="+mj-lt"/>
                <a:cs typeface="Arial MT"/>
              </a:rPr>
              <a:t>Pizarro</a:t>
            </a:r>
            <a:r>
              <a:rPr lang="es-CL" dirty="0">
                <a:latin typeface="+mj-lt"/>
                <a:cs typeface="Arial MT"/>
              </a:rPr>
              <a:t> </a:t>
            </a:r>
            <a:r>
              <a:rPr lang="es-MX" dirty="0">
                <a:latin typeface="+mj-lt"/>
                <a:cs typeface="Arial MT"/>
              </a:rPr>
              <a:t>conquista el Imperio inca, en</a:t>
            </a:r>
          </a:p>
          <a:p>
            <a:pPr marL="12700" algn="just">
              <a:lnSpc>
                <a:spcPts val="2070"/>
              </a:lnSpc>
            </a:pPr>
            <a:r>
              <a:rPr lang="es-MX" dirty="0">
                <a:latin typeface="+mj-lt"/>
                <a:cs typeface="Arial MT"/>
              </a:rPr>
              <a:t>el Cusco, actual Perú</a:t>
            </a:r>
          </a:p>
          <a:p>
            <a:pPr marL="12700">
              <a:lnSpc>
                <a:spcPct val="100000"/>
              </a:lnSpc>
              <a:spcBef>
                <a:spcPts val="100"/>
              </a:spcBef>
              <a:tabLst>
                <a:tab pos="888365" algn="l"/>
                <a:tab pos="2076450" algn="l"/>
              </a:tabLst>
            </a:pPr>
            <a:endParaRPr sz="1900" dirty="0">
              <a:latin typeface="Arial MT"/>
              <a:cs typeface="Arial MT"/>
            </a:endParaRPr>
          </a:p>
        </p:txBody>
      </p:sp>
      <p:pic>
        <p:nvPicPr>
          <p:cNvPr id="40" name="object 40"/>
          <p:cNvPicPr/>
          <p:nvPr/>
        </p:nvPicPr>
        <p:blipFill>
          <a:blip r:embed="rId9" cstate="print"/>
          <a:stretch>
            <a:fillRect/>
          </a:stretch>
        </p:blipFill>
        <p:spPr>
          <a:xfrm>
            <a:off x="4146803" y="4779264"/>
            <a:ext cx="944118" cy="1335786"/>
          </a:xfrm>
          <a:prstGeom prst="rect">
            <a:avLst/>
          </a:prstGeom>
        </p:spPr>
      </p:pic>
      <p:sp>
        <p:nvSpPr>
          <p:cNvPr id="42" name="object 42"/>
          <p:cNvSpPr/>
          <p:nvPr/>
        </p:nvSpPr>
        <p:spPr>
          <a:xfrm>
            <a:off x="8287511" y="4997196"/>
            <a:ext cx="3589020" cy="1122045"/>
          </a:xfrm>
          <a:custGeom>
            <a:avLst/>
            <a:gdLst/>
            <a:ahLst/>
            <a:cxnLst/>
            <a:rect l="l" t="t" r="r" b="b"/>
            <a:pathLst>
              <a:path w="3589020" h="1122045">
                <a:moveTo>
                  <a:pt x="0" y="1121663"/>
                </a:moveTo>
                <a:lnTo>
                  <a:pt x="3589020" y="1121663"/>
                </a:lnTo>
                <a:lnTo>
                  <a:pt x="3589020" y="0"/>
                </a:lnTo>
                <a:lnTo>
                  <a:pt x="0" y="0"/>
                </a:lnTo>
                <a:lnTo>
                  <a:pt x="0" y="1121663"/>
                </a:lnTo>
                <a:close/>
              </a:path>
            </a:pathLst>
          </a:custGeom>
          <a:solidFill>
            <a:schemeClr val="accent6">
              <a:lumMod val="40000"/>
              <a:lumOff val="60000"/>
            </a:schemeClr>
          </a:solidFill>
          <a:ln w="9525">
            <a:solidFill>
              <a:srgbClr val="8063A1"/>
            </a:solidFill>
          </a:ln>
        </p:spPr>
        <p:txBody>
          <a:bodyPr wrap="square" lIns="0" tIns="0" rIns="0" bIns="0" rtlCol="0"/>
          <a:lstStyle/>
          <a:p>
            <a:endParaRPr/>
          </a:p>
        </p:txBody>
      </p:sp>
      <p:sp>
        <p:nvSpPr>
          <p:cNvPr id="44" name="object 44"/>
          <p:cNvSpPr txBox="1"/>
          <p:nvPr/>
        </p:nvSpPr>
        <p:spPr>
          <a:xfrm>
            <a:off x="9033433" y="5109888"/>
            <a:ext cx="2780030" cy="778510"/>
          </a:xfrm>
          <a:prstGeom prst="rect">
            <a:avLst/>
          </a:prstGeom>
        </p:spPr>
        <p:txBody>
          <a:bodyPr vert="horz" wrap="square" lIns="0" tIns="68580" rIns="0" bIns="0" rtlCol="0">
            <a:spAutoFit/>
          </a:bodyPr>
          <a:lstStyle/>
          <a:p>
            <a:pPr marL="12700" marR="5080" algn="just">
              <a:lnSpc>
                <a:spcPct val="81700"/>
              </a:lnSpc>
              <a:spcBef>
                <a:spcPts val="540"/>
              </a:spcBef>
            </a:pPr>
            <a:r>
              <a:rPr b="1" dirty="0">
                <a:latin typeface="Calibri" panose="020F0502020204030204" pitchFamily="34" charset="0"/>
                <a:ea typeface="Calibri" panose="020F0502020204030204" pitchFamily="34" charset="0"/>
                <a:cs typeface="Calibri" panose="020F0502020204030204" pitchFamily="34" charset="0"/>
              </a:rPr>
              <a:t>1536</a:t>
            </a:r>
            <a:r>
              <a:rPr b="1" spc="245" dirty="0">
                <a:latin typeface="Calibri" panose="020F0502020204030204" pitchFamily="34" charset="0"/>
                <a:ea typeface="Calibri" panose="020F0502020204030204" pitchFamily="34" charset="0"/>
                <a:cs typeface="Calibri" panose="020F0502020204030204" pitchFamily="34" charset="0"/>
              </a:rPr>
              <a:t> </a:t>
            </a:r>
            <a:r>
              <a:rPr spc="-40" dirty="0">
                <a:latin typeface="Calibri" panose="020F0502020204030204" pitchFamily="34" charset="0"/>
                <a:ea typeface="Calibri" panose="020F0502020204030204" pitchFamily="34" charset="0"/>
                <a:cs typeface="Calibri" panose="020F0502020204030204" pitchFamily="34" charset="0"/>
              </a:rPr>
              <a:t>Expedición</a:t>
            </a:r>
            <a:r>
              <a:rPr spc="310" dirty="0">
                <a:latin typeface="Calibri" panose="020F0502020204030204" pitchFamily="34" charset="0"/>
                <a:ea typeface="Calibri" panose="020F0502020204030204" pitchFamily="34" charset="0"/>
                <a:cs typeface="Calibri" panose="020F0502020204030204" pitchFamily="34" charset="0"/>
              </a:rPr>
              <a:t> </a:t>
            </a:r>
            <a:r>
              <a:rPr dirty="0">
                <a:latin typeface="Calibri" panose="020F0502020204030204" pitchFamily="34" charset="0"/>
                <a:ea typeface="Calibri" panose="020F0502020204030204" pitchFamily="34" charset="0"/>
                <a:cs typeface="Calibri" panose="020F0502020204030204" pitchFamily="34" charset="0"/>
              </a:rPr>
              <a:t>de</a:t>
            </a:r>
            <a:r>
              <a:rPr spc="305" dirty="0">
                <a:latin typeface="Calibri" panose="020F0502020204030204" pitchFamily="34" charset="0"/>
                <a:ea typeface="Calibri" panose="020F0502020204030204" pitchFamily="34" charset="0"/>
                <a:cs typeface="Calibri" panose="020F0502020204030204" pitchFamily="34" charset="0"/>
              </a:rPr>
              <a:t> </a:t>
            </a:r>
            <a:r>
              <a:rPr spc="-70" dirty="0">
                <a:latin typeface="Calibri" panose="020F0502020204030204" pitchFamily="34" charset="0"/>
                <a:ea typeface="Calibri" panose="020F0502020204030204" pitchFamily="34" charset="0"/>
                <a:cs typeface="Calibri" panose="020F0502020204030204" pitchFamily="34" charset="0"/>
              </a:rPr>
              <a:t>Diego </a:t>
            </a:r>
            <a:r>
              <a:rPr dirty="0">
                <a:latin typeface="Calibri" panose="020F0502020204030204" pitchFamily="34" charset="0"/>
                <a:ea typeface="Calibri" panose="020F0502020204030204" pitchFamily="34" charset="0"/>
                <a:cs typeface="Calibri" panose="020F0502020204030204" pitchFamily="34" charset="0"/>
              </a:rPr>
              <a:t>de</a:t>
            </a:r>
            <a:r>
              <a:rPr spc="95" dirty="0">
                <a:latin typeface="Calibri" panose="020F0502020204030204" pitchFamily="34" charset="0"/>
                <a:ea typeface="Calibri" panose="020F0502020204030204" pitchFamily="34" charset="0"/>
                <a:cs typeface="Calibri" panose="020F0502020204030204" pitchFamily="34" charset="0"/>
              </a:rPr>
              <a:t> </a:t>
            </a:r>
            <a:r>
              <a:rPr spc="-25" dirty="0">
                <a:latin typeface="Calibri" panose="020F0502020204030204" pitchFamily="34" charset="0"/>
                <a:ea typeface="Calibri" panose="020F0502020204030204" pitchFamily="34" charset="0"/>
                <a:cs typeface="Calibri" panose="020F0502020204030204" pitchFamily="34" charset="0"/>
              </a:rPr>
              <a:t>Almagro</a:t>
            </a:r>
            <a:r>
              <a:rPr spc="100" dirty="0">
                <a:latin typeface="Calibri" panose="020F0502020204030204" pitchFamily="34" charset="0"/>
                <a:ea typeface="Calibri" panose="020F0502020204030204" pitchFamily="34" charset="0"/>
                <a:cs typeface="Calibri" panose="020F0502020204030204" pitchFamily="34" charset="0"/>
              </a:rPr>
              <a:t> </a:t>
            </a:r>
            <a:r>
              <a:rPr dirty="0">
                <a:latin typeface="Calibri" panose="020F0502020204030204" pitchFamily="34" charset="0"/>
                <a:ea typeface="Calibri" panose="020F0502020204030204" pitchFamily="34" charset="0"/>
                <a:cs typeface="Calibri" panose="020F0502020204030204" pitchFamily="34" charset="0"/>
              </a:rPr>
              <a:t>al</a:t>
            </a:r>
            <a:r>
              <a:rPr spc="90" dirty="0">
                <a:latin typeface="Calibri" panose="020F0502020204030204" pitchFamily="34" charset="0"/>
                <a:ea typeface="Calibri" panose="020F0502020204030204" pitchFamily="34" charset="0"/>
                <a:cs typeface="Calibri" panose="020F0502020204030204" pitchFamily="34" charset="0"/>
              </a:rPr>
              <a:t> </a:t>
            </a:r>
            <a:r>
              <a:rPr dirty="0">
                <a:latin typeface="Calibri" panose="020F0502020204030204" pitchFamily="34" charset="0"/>
                <a:ea typeface="Calibri" panose="020F0502020204030204" pitchFamily="34" charset="0"/>
                <a:cs typeface="Calibri" panose="020F0502020204030204" pitchFamily="34" charset="0"/>
              </a:rPr>
              <a:t>territorio</a:t>
            </a:r>
            <a:r>
              <a:rPr spc="100" dirty="0">
                <a:latin typeface="Calibri" panose="020F0502020204030204" pitchFamily="34" charset="0"/>
                <a:ea typeface="Calibri" panose="020F0502020204030204" pitchFamily="34" charset="0"/>
                <a:cs typeface="Calibri" panose="020F0502020204030204" pitchFamily="34" charset="0"/>
              </a:rPr>
              <a:t> </a:t>
            </a:r>
            <a:r>
              <a:rPr spc="-95" dirty="0">
                <a:latin typeface="Calibri" panose="020F0502020204030204" pitchFamily="34" charset="0"/>
                <a:ea typeface="Calibri" panose="020F0502020204030204" pitchFamily="34" charset="0"/>
                <a:cs typeface="Calibri" panose="020F0502020204030204" pitchFamily="34" charset="0"/>
              </a:rPr>
              <a:t>que </a:t>
            </a:r>
            <a:r>
              <a:rPr spc="-125" dirty="0">
                <a:latin typeface="Calibri" panose="020F0502020204030204" pitchFamily="34" charset="0"/>
                <a:ea typeface="Calibri" panose="020F0502020204030204" pitchFamily="34" charset="0"/>
                <a:cs typeface="Calibri" panose="020F0502020204030204" pitchFamily="34" charset="0"/>
              </a:rPr>
              <a:t>hoy</a:t>
            </a:r>
            <a:r>
              <a:rPr spc="15" dirty="0">
                <a:latin typeface="Calibri" panose="020F0502020204030204" pitchFamily="34" charset="0"/>
                <a:ea typeface="Calibri" panose="020F0502020204030204" pitchFamily="34" charset="0"/>
                <a:cs typeface="Calibri" panose="020F0502020204030204" pitchFamily="34" charset="0"/>
              </a:rPr>
              <a:t> </a:t>
            </a:r>
            <a:r>
              <a:rPr spc="-114" dirty="0">
                <a:latin typeface="Calibri" panose="020F0502020204030204" pitchFamily="34" charset="0"/>
                <a:ea typeface="Calibri" panose="020F0502020204030204" pitchFamily="34" charset="0"/>
                <a:cs typeface="Calibri" panose="020F0502020204030204" pitchFamily="34" charset="0"/>
              </a:rPr>
              <a:t>corresponde</a:t>
            </a:r>
            <a:r>
              <a:rPr spc="5" dirty="0">
                <a:latin typeface="Calibri" panose="020F0502020204030204" pitchFamily="34" charset="0"/>
                <a:ea typeface="Calibri" panose="020F0502020204030204" pitchFamily="34" charset="0"/>
                <a:cs typeface="Calibri" panose="020F0502020204030204" pitchFamily="34" charset="0"/>
              </a:rPr>
              <a:t> </a:t>
            </a:r>
            <a:r>
              <a:rPr dirty="0">
                <a:latin typeface="Calibri" panose="020F0502020204030204" pitchFamily="34" charset="0"/>
                <a:ea typeface="Calibri" panose="020F0502020204030204" pitchFamily="34" charset="0"/>
                <a:cs typeface="Calibri" panose="020F0502020204030204" pitchFamily="34" charset="0"/>
              </a:rPr>
              <a:t>a</a:t>
            </a:r>
            <a:r>
              <a:rPr spc="20" dirty="0">
                <a:latin typeface="Calibri" panose="020F0502020204030204" pitchFamily="34" charset="0"/>
                <a:ea typeface="Calibri" panose="020F0502020204030204" pitchFamily="34" charset="0"/>
                <a:cs typeface="Calibri" panose="020F0502020204030204" pitchFamily="34" charset="0"/>
              </a:rPr>
              <a:t> </a:t>
            </a:r>
            <a:r>
              <a:rPr spc="-10" dirty="0">
                <a:latin typeface="Calibri" panose="020F0502020204030204" pitchFamily="34" charset="0"/>
                <a:ea typeface="Calibri" panose="020F0502020204030204" pitchFamily="34" charset="0"/>
                <a:cs typeface="Calibri" panose="020F0502020204030204" pitchFamily="34" charset="0"/>
              </a:rPr>
              <a:t>Chile.</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46" name="object 46"/>
          <p:cNvPicPr/>
          <p:nvPr/>
        </p:nvPicPr>
        <p:blipFill>
          <a:blip r:embed="rId10" cstate="print"/>
          <a:stretch>
            <a:fillRect/>
          </a:stretch>
        </p:blipFill>
        <p:spPr>
          <a:xfrm>
            <a:off x="8058911" y="4779264"/>
            <a:ext cx="941082" cy="133578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2867" y="829818"/>
            <a:ext cx="8650733" cy="629018"/>
          </a:xfrm>
          <a:prstGeom prst="rect">
            <a:avLst/>
          </a:prstGeom>
        </p:spPr>
        <p:txBody>
          <a:bodyPr vert="horz" wrap="square" lIns="0" tIns="13335" rIns="0" bIns="0" rtlCol="0">
            <a:spAutoFit/>
          </a:bodyPr>
          <a:lstStyle/>
          <a:p>
            <a:pPr marL="12700">
              <a:lnSpc>
                <a:spcPct val="100000"/>
              </a:lnSpc>
              <a:spcBef>
                <a:spcPts val="105"/>
              </a:spcBef>
            </a:pPr>
            <a:r>
              <a:rPr sz="4000" dirty="0"/>
              <a:t>AMÉRICA ANTES DE LOS ESPAÑOLES.</a:t>
            </a:r>
          </a:p>
        </p:txBody>
      </p:sp>
      <p:sp>
        <p:nvSpPr>
          <p:cNvPr id="3" name="object 3"/>
          <p:cNvSpPr txBox="1"/>
          <p:nvPr/>
        </p:nvSpPr>
        <p:spPr>
          <a:xfrm>
            <a:off x="267969" y="1604209"/>
            <a:ext cx="6330950" cy="3078407"/>
          </a:xfrm>
          <a:prstGeom prst="rect">
            <a:avLst/>
          </a:prstGeom>
          <a:ln w="15875">
            <a:solidFill>
              <a:srgbClr val="4F81BC"/>
            </a:solidFill>
          </a:ln>
        </p:spPr>
        <p:txBody>
          <a:bodyPr vert="horz" wrap="square" lIns="0" tIns="31115" rIns="0" bIns="0" rtlCol="0">
            <a:spAutoFit/>
          </a:bodyPr>
          <a:lstStyle/>
          <a:p>
            <a:pPr marL="137160" marR="35560" algn="just">
              <a:lnSpc>
                <a:spcPct val="90000"/>
              </a:lnSpc>
              <a:spcBef>
                <a:spcPts val="245"/>
              </a:spcBef>
            </a:pPr>
            <a:r>
              <a:rPr sz="2000" dirty="0">
                <a:latin typeface="Calibri" panose="020F0502020204030204" pitchFamily="34" charset="0"/>
                <a:ea typeface="Calibri" panose="020F0502020204030204" pitchFamily="34" charset="0"/>
                <a:cs typeface="Calibri" panose="020F0502020204030204" pitchFamily="34" charset="0"/>
              </a:rPr>
              <a:t>América es un extenso continente que se divide comúnmente en, Norte, centro y sur. Durante siglos este se encontró sin ser parte de lo que se conoce como la cultura occidental (europea), esto significo que desarrollaron su propia cultura, sociedad, economía, etc. A la llegada de los europeos en 1492, destacan los Aztecas en México, los Incas en Perú, Bolivia y Ecuador y al sur el pueblo Mapuche quien presentaron una fuerte resistencia a la conquista española. Además existían evidencias y vestigios de la cultura y civilización Maya, extinta a la llegada de los europeos.</a:t>
            </a:r>
          </a:p>
        </p:txBody>
      </p:sp>
      <p:pic>
        <p:nvPicPr>
          <p:cNvPr id="5" name="object 5"/>
          <p:cNvPicPr/>
          <p:nvPr/>
        </p:nvPicPr>
        <p:blipFill>
          <a:blip r:embed="rId2" cstate="print"/>
          <a:stretch>
            <a:fillRect/>
          </a:stretch>
        </p:blipFill>
        <p:spPr>
          <a:xfrm>
            <a:off x="6662928" y="1763267"/>
            <a:ext cx="5193791" cy="4745736"/>
          </a:xfrm>
          <a:prstGeom prst="rect">
            <a:avLst/>
          </a:prstGeom>
        </p:spPr>
      </p:pic>
      <p:grpSp>
        <p:nvGrpSpPr>
          <p:cNvPr id="6" name="object 6"/>
          <p:cNvGrpSpPr/>
          <p:nvPr/>
        </p:nvGrpSpPr>
        <p:grpSpPr>
          <a:xfrm>
            <a:off x="629094" y="4725606"/>
            <a:ext cx="1978660" cy="906144"/>
            <a:chOff x="629094" y="4725606"/>
            <a:chExt cx="1978660" cy="906144"/>
          </a:xfrm>
        </p:grpSpPr>
        <p:sp>
          <p:nvSpPr>
            <p:cNvPr id="7" name="object 7"/>
            <p:cNvSpPr/>
            <p:nvPr/>
          </p:nvSpPr>
          <p:spPr>
            <a:xfrm>
              <a:off x="637032" y="4733543"/>
              <a:ext cx="1970405" cy="890269"/>
            </a:xfrm>
            <a:custGeom>
              <a:avLst/>
              <a:gdLst/>
              <a:ahLst/>
              <a:cxnLst/>
              <a:rect l="l" t="t" r="r" b="b"/>
              <a:pathLst>
                <a:path w="1970405" h="890270">
                  <a:moveTo>
                    <a:pt x="1970392" y="445020"/>
                  </a:moveTo>
                  <a:lnTo>
                    <a:pt x="1959508" y="438658"/>
                  </a:lnTo>
                  <a:lnTo>
                    <a:pt x="1881759" y="393319"/>
                  </a:lnTo>
                  <a:lnTo>
                    <a:pt x="1877949" y="394335"/>
                  </a:lnTo>
                  <a:lnTo>
                    <a:pt x="1874393" y="400431"/>
                  </a:lnTo>
                  <a:lnTo>
                    <a:pt x="1875409" y="404241"/>
                  </a:lnTo>
                  <a:lnTo>
                    <a:pt x="1934375" y="438658"/>
                  </a:lnTo>
                  <a:lnTo>
                    <a:pt x="1661160" y="438658"/>
                  </a:lnTo>
                  <a:lnTo>
                    <a:pt x="1661160" y="0"/>
                  </a:lnTo>
                  <a:lnTo>
                    <a:pt x="0" y="0"/>
                  </a:lnTo>
                  <a:lnTo>
                    <a:pt x="0" y="890016"/>
                  </a:lnTo>
                  <a:lnTo>
                    <a:pt x="1661160" y="890016"/>
                  </a:lnTo>
                  <a:lnTo>
                    <a:pt x="1661160" y="451358"/>
                  </a:lnTo>
                  <a:lnTo>
                    <a:pt x="1934400" y="451358"/>
                  </a:lnTo>
                  <a:lnTo>
                    <a:pt x="1945284" y="445020"/>
                  </a:lnTo>
                  <a:lnTo>
                    <a:pt x="1875409" y="485775"/>
                  </a:lnTo>
                  <a:lnTo>
                    <a:pt x="1874393" y="489597"/>
                  </a:lnTo>
                  <a:lnTo>
                    <a:pt x="1877949" y="495681"/>
                  </a:lnTo>
                  <a:lnTo>
                    <a:pt x="1881759" y="496709"/>
                  </a:lnTo>
                  <a:lnTo>
                    <a:pt x="1959508" y="451358"/>
                  </a:lnTo>
                  <a:lnTo>
                    <a:pt x="1970392" y="445020"/>
                  </a:lnTo>
                  <a:close/>
                </a:path>
              </a:pathLst>
            </a:custGeom>
            <a:solidFill>
              <a:srgbClr val="9BBA58"/>
            </a:solidFill>
          </p:spPr>
          <p:txBody>
            <a:bodyPr wrap="square" lIns="0" tIns="0" rIns="0" bIns="0" rtlCol="0"/>
            <a:lstStyle/>
            <a:p>
              <a:endParaRPr/>
            </a:p>
          </p:txBody>
        </p:sp>
        <p:sp>
          <p:nvSpPr>
            <p:cNvPr id="8" name="object 8"/>
            <p:cNvSpPr/>
            <p:nvPr/>
          </p:nvSpPr>
          <p:spPr>
            <a:xfrm>
              <a:off x="637031" y="4733544"/>
              <a:ext cx="1661160" cy="890269"/>
            </a:xfrm>
            <a:custGeom>
              <a:avLst/>
              <a:gdLst/>
              <a:ahLst/>
              <a:cxnLst/>
              <a:rect l="l" t="t" r="r" b="b"/>
              <a:pathLst>
                <a:path w="1661160" h="890270">
                  <a:moveTo>
                    <a:pt x="0" y="890015"/>
                  </a:moveTo>
                  <a:lnTo>
                    <a:pt x="1661160" y="890015"/>
                  </a:lnTo>
                  <a:lnTo>
                    <a:pt x="1661160" y="0"/>
                  </a:lnTo>
                  <a:lnTo>
                    <a:pt x="0" y="0"/>
                  </a:lnTo>
                  <a:lnTo>
                    <a:pt x="0" y="890015"/>
                  </a:lnTo>
                  <a:close/>
                </a:path>
              </a:pathLst>
            </a:custGeom>
            <a:ln w="15875">
              <a:solidFill>
                <a:srgbClr val="FFFFFF"/>
              </a:solidFill>
            </a:ln>
          </p:spPr>
          <p:txBody>
            <a:bodyPr wrap="square" lIns="0" tIns="0" rIns="0" bIns="0" rtlCol="0"/>
            <a:lstStyle/>
            <a:p>
              <a:endParaRPr/>
            </a:p>
          </p:txBody>
        </p:sp>
      </p:grpSp>
      <p:sp>
        <p:nvSpPr>
          <p:cNvPr id="9" name="object 9"/>
          <p:cNvSpPr txBox="1"/>
          <p:nvPr/>
        </p:nvSpPr>
        <p:spPr>
          <a:xfrm>
            <a:off x="637031" y="4733544"/>
            <a:ext cx="1661160" cy="890269"/>
          </a:xfrm>
          <a:prstGeom prst="rect">
            <a:avLst/>
          </a:prstGeom>
        </p:spPr>
        <p:txBody>
          <a:bodyPr vert="horz" wrap="square" lIns="0" tIns="13335" rIns="0" bIns="0" rtlCol="0">
            <a:spAutoFit/>
          </a:bodyPr>
          <a:lstStyle/>
          <a:p>
            <a:pPr>
              <a:lnSpc>
                <a:spcPct val="100000"/>
              </a:lnSpc>
              <a:spcBef>
                <a:spcPts val="105"/>
              </a:spcBef>
            </a:pPr>
            <a:endParaRPr sz="1800">
              <a:latin typeface="Times New Roman"/>
              <a:cs typeface="Times New Roman"/>
            </a:endParaRPr>
          </a:p>
          <a:p>
            <a:pPr marL="167640">
              <a:lnSpc>
                <a:spcPct val="100000"/>
              </a:lnSpc>
              <a:spcBef>
                <a:spcPts val="5"/>
              </a:spcBef>
            </a:pPr>
            <a:r>
              <a:rPr sz="1800" b="1" spc="-45" dirty="0">
                <a:solidFill>
                  <a:srgbClr val="244060"/>
                </a:solidFill>
                <a:latin typeface="Arial"/>
                <a:cs typeface="Arial"/>
              </a:rPr>
              <a:t>Civilizaciones</a:t>
            </a:r>
            <a:endParaRPr sz="1800">
              <a:latin typeface="Arial"/>
              <a:cs typeface="Arial"/>
            </a:endParaRPr>
          </a:p>
        </p:txBody>
      </p:sp>
      <p:grpSp>
        <p:nvGrpSpPr>
          <p:cNvPr id="10" name="object 10"/>
          <p:cNvGrpSpPr/>
          <p:nvPr/>
        </p:nvGrpSpPr>
        <p:grpSpPr>
          <a:xfrm>
            <a:off x="2631630" y="4725606"/>
            <a:ext cx="1963420" cy="906144"/>
            <a:chOff x="2631630" y="4725606"/>
            <a:chExt cx="1963420" cy="906144"/>
          </a:xfrm>
        </p:grpSpPr>
        <p:sp>
          <p:nvSpPr>
            <p:cNvPr id="11" name="object 11"/>
            <p:cNvSpPr/>
            <p:nvPr/>
          </p:nvSpPr>
          <p:spPr>
            <a:xfrm>
              <a:off x="4283963" y="5126863"/>
              <a:ext cx="311150" cy="103505"/>
            </a:xfrm>
            <a:custGeom>
              <a:avLst/>
              <a:gdLst/>
              <a:ahLst/>
              <a:cxnLst/>
              <a:rect l="l" t="t" r="r" b="b"/>
              <a:pathLst>
                <a:path w="311150" h="103504">
                  <a:moveTo>
                    <a:pt x="285659" y="51689"/>
                  </a:moveTo>
                  <a:lnTo>
                    <a:pt x="215773" y="92456"/>
                  </a:lnTo>
                  <a:lnTo>
                    <a:pt x="214757" y="96266"/>
                  </a:lnTo>
                  <a:lnTo>
                    <a:pt x="218312" y="102362"/>
                  </a:lnTo>
                  <a:lnTo>
                    <a:pt x="222123" y="103378"/>
                  </a:lnTo>
                  <a:lnTo>
                    <a:pt x="299878" y="58038"/>
                  </a:lnTo>
                  <a:lnTo>
                    <a:pt x="298196" y="58038"/>
                  </a:lnTo>
                  <a:lnTo>
                    <a:pt x="298196" y="57150"/>
                  </a:lnTo>
                  <a:lnTo>
                    <a:pt x="295021" y="57150"/>
                  </a:lnTo>
                  <a:lnTo>
                    <a:pt x="285659" y="51689"/>
                  </a:lnTo>
                  <a:close/>
                </a:path>
                <a:path w="311150" h="103504">
                  <a:moveTo>
                    <a:pt x="274773" y="45338"/>
                  </a:moveTo>
                  <a:lnTo>
                    <a:pt x="0" y="45338"/>
                  </a:lnTo>
                  <a:lnTo>
                    <a:pt x="0" y="58038"/>
                  </a:lnTo>
                  <a:lnTo>
                    <a:pt x="274773" y="58038"/>
                  </a:lnTo>
                  <a:lnTo>
                    <a:pt x="285659" y="51689"/>
                  </a:lnTo>
                  <a:lnTo>
                    <a:pt x="274773" y="45338"/>
                  </a:lnTo>
                  <a:close/>
                </a:path>
                <a:path w="311150" h="103504">
                  <a:moveTo>
                    <a:pt x="299878" y="45338"/>
                  </a:moveTo>
                  <a:lnTo>
                    <a:pt x="298196" y="45338"/>
                  </a:lnTo>
                  <a:lnTo>
                    <a:pt x="298196" y="58038"/>
                  </a:lnTo>
                  <a:lnTo>
                    <a:pt x="299878" y="58038"/>
                  </a:lnTo>
                  <a:lnTo>
                    <a:pt x="310768" y="51689"/>
                  </a:lnTo>
                  <a:lnTo>
                    <a:pt x="299878" y="45338"/>
                  </a:lnTo>
                  <a:close/>
                </a:path>
                <a:path w="311150" h="103504">
                  <a:moveTo>
                    <a:pt x="295021" y="46228"/>
                  </a:moveTo>
                  <a:lnTo>
                    <a:pt x="285659" y="51689"/>
                  </a:lnTo>
                  <a:lnTo>
                    <a:pt x="295021" y="57150"/>
                  </a:lnTo>
                  <a:lnTo>
                    <a:pt x="295021" y="46228"/>
                  </a:lnTo>
                  <a:close/>
                </a:path>
                <a:path w="311150" h="103504">
                  <a:moveTo>
                    <a:pt x="298196" y="46228"/>
                  </a:moveTo>
                  <a:lnTo>
                    <a:pt x="295021" y="46228"/>
                  </a:lnTo>
                  <a:lnTo>
                    <a:pt x="295021" y="57150"/>
                  </a:lnTo>
                  <a:lnTo>
                    <a:pt x="298196" y="57150"/>
                  </a:lnTo>
                  <a:lnTo>
                    <a:pt x="298196" y="46228"/>
                  </a:lnTo>
                  <a:close/>
                </a:path>
                <a:path w="311150" h="103504">
                  <a:moveTo>
                    <a:pt x="222123" y="0"/>
                  </a:moveTo>
                  <a:lnTo>
                    <a:pt x="218312" y="1016"/>
                  </a:lnTo>
                  <a:lnTo>
                    <a:pt x="214757" y="7112"/>
                  </a:lnTo>
                  <a:lnTo>
                    <a:pt x="215773" y="10922"/>
                  </a:lnTo>
                  <a:lnTo>
                    <a:pt x="285659" y="51689"/>
                  </a:lnTo>
                  <a:lnTo>
                    <a:pt x="295021" y="46228"/>
                  </a:lnTo>
                  <a:lnTo>
                    <a:pt x="298196" y="46228"/>
                  </a:lnTo>
                  <a:lnTo>
                    <a:pt x="298196" y="45338"/>
                  </a:lnTo>
                  <a:lnTo>
                    <a:pt x="299878" y="45338"/>
                  </a:lnTo>
                  <a:lnTo>
                    <a:pt x="222123" y="0"/>
                  </a:lnTo>
                  <a:close/>
                </a:path>
              </a:pathLst>
            </a:custGeom>
            <a:solidFill>
              <a:srgbClr val="5EAEA6"/>
            </a:solidFill>
          </p:spPr>
          <p:txBody>
            <a:bodyPr wrap="square" lIns="0" tIns="0" rIns="0" bIns="0" rtlCol="0"/>
            <a:lstStyle/>
            <a:p>
              <a:endParaRPr/>
            </a:p>
          </p:txBody>
        </p:sp>
        <p:sp>
          <p:nvSpPr>
            <p:cNvPr id="12" name="object 12"/>
            <p:cNvSpPr/>
            <p:nvPr/>
          </p:nvSpPr>
          <p:spPr>
            <a:xfrm>
              <a:off x="2639567" y="4733544"/>
              <a:ext cx="1645920" cy="890269"/>
            </a:xfrm>
            <a:custGeom>
              <a:avLst/>
              <a:gdLst/>
              <a:ahLst/>
              <a:cxnLst/>
              <a:rect l="l" t="t" r="r" b="b"/>
              <a:pathLst>
                <a:path w="1645920" h="890270">
                  <a:moveTo>
                    <a:pt x="1645920" y="0"/>
                  </a:moveTo>
                  <a:lnTo>
                    <a:pt x="0" y="0"/>
                  </a:lnTo>
                  <a:lnTo>
                    <a:pt x="0" y="890015"/>
                  </a:lnTo>
                  <a:lnTo>
                    <a:pt x="1645920" y="890015"/>
                  </a:lnTo>
                  <a:lnTo>
                    <a:pt x="1645920" y="0"/>
                  </a:lnTo>
                  <a:close/>
                </a:path>
              </a:pathLst>
            </a:custGeom>
            <a:solidFill>
              <a:srgbClr val="5CB37B"/>
            </a:solidFill>
          </p:spPr>
          <p:txBody>
            <a:bodyPr wrap="square" lIns="0" tIns="0" rIns="0" bIns="0" rtlCol="0"/>
            <a:lstStyle/>
            <a:p>
              <a:endParaRPr/>
            </a:p>
          </p:txBody>
        </p:sp>
        <p:sp>
          <p:nvSpPr>
            <p:cNvPr id="13" name="object 13"/>
            <p:cNvSpPr/>
            <p:nvPr/>
          </p:nvSpPr>
          <p:spPr>
            <a:xfrm>
              <a:off x="2639567" y="4733544"/>
              <a:ext cx="1645920" cy="890269"/>
            </a:xfrm>
            <a:custGeom>
              <a:avLst/>
              <a:gdLst/>
              <a:ahLst/>
              <a:cxnLst/>
              <a:rect l="l" t="t" r="r" b="b"/>
              <a:pathLst>
                <a:path w="1645920" h="890270">
                  <a:moveTo>
                    <a:pt x="0" y="890015"/>
                  </a:moveTo>
                  <a:lnTo>
                    <a:pt x="1645920" y="890015"/>
                  </a:lnTo>
                  <a:lnTo>
                    <a:pt x="1645920" y="0"/>
                  </a:lnTo>
                  <a:lnTo>
                    <a:pt x="0" y="0"/>
                  </a:lnTo>
                  <a:lnTo>
                    <a:pt x="0" y="890015"/>
                  </a:lnTo>
                  <a:close/>
                </a:path>
              </a:pathLst>
            </a:custGeom>
            <a:ln w="15875">
              <a:solidFill>
                <a:srgbClr val="FFFFFF"/>
              </a:solidFill>
            </a:ln>
          </p:spPr>
          <p:txBody>
            <a:bodyPr wrap="square" lIns="0" tIns="0" rIns="0" bIns="0" rtlCol="0"/>
            <a:lstStyle/>
            <a:p>
              <a:endParaRPr/>
            </a:p>
          </p:txBody>
        </p:sp>
      </p:grpSp>
      <p:sp>
        <p:nvSpPr>
          <p:cNvPr id="14" name="object 14"/>
          <p:cNvSpPr txBox="1"/>
          <p:nvPr/>
        </p:nvSpPr>
        <p:spPr>
          <a:xfrm>
            <a:off x="2639567" y="4733544"/>
            <a:ext cx="1645920" cy="890269"/>
          </a:xfrm>
          <a:prstGeom prst="rect">
            <a:avLst/>
          </a:prstGeom>
        </p:spPr>
        <p:txBody>
          <a:bodyPr vert="horz" wrap="square" lIns="0" tIns="13335" rIns="0" bIns="0" rtlCol="0">
            <a:spAutoFit/>
          </a:bodyPr>
          <a:lstStyle/>
          <a:p>
            <a:pPr>
              <a:lnSpc>
                <a:spcPct val="100000"/>
              </a:lnSpc>
              <a:spcBef>
                <a:spcPts val="105"/>
              </a:spcBef>
            </a:pPr>
            <a:endParaRPr sz="1800">
              <a:latin typeface="Times New Roman"/>
              <a:cs typeface="Times New Roman"/>
            </a:endParaRPr>
          </a:p>
          <a:p>
            <a:pPr marL="161290">
              <a:lnSpc>
                <a:spcPct val="100000"/>
              </a:lnSpc>
              <a:spcBef>
                <a:spcPts val="5"/>
              </a:spcBef>
            </a:pPr>
            <a:r>
              <a:rPr sz="1800" b="1" spc="-45" dirty="0">
                <a:solidFill>
                  <a:srgbClr val="244060"/>
                </a:solidFill>
                <a:latin typeface="Arial"/>
                <a:cs typeface="Arial"/>
              </a:rPr>
              <a:t>Agroalfareros</a:t>
            </a:r>
            <a:endParaRPr sz="1800">
              <a:latin typeface="Arial"/>
              <a:cs typeface="Arial"/>
            </a:endParaRPr>
          </a:p>
        </p:txBody>
      </p:sp>
      <p:grpSp>
        <p:nvGrpSpPr>
          <p:cNvPr id="15" name="object 15"/>
          <p:cNvGrpSpPr/>
          <p:nvPr/>
        </p:nvGrpSpPr>
        <p:grpSpPr>
          <a:xfrm>
            <a:off x="1327530" y="4725606"/>
            <a:ext cx="4791710" cy="1207770"/>
            <a:chOff x="1327530" y="4725606"/>
            <a:chExt cx="4791710" cy="1207770"/>
          </a:xfrm>
        </p:grpSpPr>
        <p:sp>
          <p:nvSpPr>
            <p:cNvPr id="16" name="object 16"/>
            <p:cNvSpPr/>
            <p:nvPr/>
          </p:nvSpPr>
          <p:spPr>
            <a:xfrm>
              <a:off x="1327530" y="5622036"/>
              <a:ext cx="4048125" cy="311150"/>
            </a:xfrm>
            <a:custGeom>
              <a:avLst/>
              <a:gdLst/>
              <a:ahLst/>
              <a:cxnLst/>
              <a:rect l="l" t="t" r="r" b="b"/>
              <a:pathLst>
                <a:path w="4048125" h="311150">
                  <a:moveTo>
                    <a:pt x="7112" y="214718"/>
                  </a:moveTo>
                  <a:lnTo>
                    <a:pt x="1015" y="218262"/>
                  </a:lnTo>
                  <a:lnTo>
                    <a:pt x="0" y="222148"/>
                  </a:lnTo>
                  <a:lnTo>
                    <a:pt x="1778" y="225170"/>
                  </a:lnTo>
                  <a:lnTo>
                    <a:pt x="51688" y="310781"/>
                  </a:lnTo>
                  <a:lnTo>
                    <a:pt x="59033" y="298183"/>
                  </a:lnTo>
                  <a:lnTo>
                    <a:pt x="45338" y="298183"/>
                  </a:lnTo>
                  <a:lnTo>
                    <a:pt x="45338" y="274738"/>
                  </a:lnTo>
                  <a:lnTo>
                    <a:pt x="10921" y="215747"/>
                  </a:lnTo>
                  <a:lnTo>
                    <a:pt x="7112" y="214718"/>
                  </a:lnTo>
                  <a:close/>
                </a:path>
                <a:path w="4048125" h="311150">
                  <a:moveTo>
                    <a:pt x="45339" y="274738"/>
                  </a:moveTo>
                  <a:lnTo>
                    <a:pt x="45338" y="298183"/>
                  </a:lnTo>
                  <a:lnTo>
                    <a:pt x="58038" y="298183"/>
                  </a:lnTo>
                  <a:lnTo>
                    <a:pt x="58038" y="294982"/>
                  </a:lnTo>
                  <a:lnTo>
                    <a:pt x="46228" y="294982"/>
                  </a:lnTo>
                  <a:lnTo>
                    <a:pt x="51689" y="285622"/>
                  </a:lnTo>
                  <a:lnTo>
                    <a:pt x="45339" y="274738"/>
                  </a:lnTo>
                  <a:close/>
                </a:path>
                <a:path w="4048125" h="311150">
                  <a:moveTo>
                    <a:pt x="96265" y="214718"/>
                  </a:moveTo>
                  <a:lnTo>
                    <a:pt x="92456" y="215747"/>
                  </a:lnTo>
                  <a:lnTo>
                    <a:pt x="58038" y="274738"/>
                  </a:lnTo>
                  <a:lnTo>
                    <a:pt x="58038" y="298183"/>
                  </a:lnTo>
                  <a:lnTo>
                    <a:pt x="59033" y="298183"/>
                  </a:lnTo>
                  <a:lnTo>
                    <a:pt x="101600" y="225170"/>
                  </a:lnTo>
                  <a:lnTo>
                    <a:pt x="103378" y="222148"/>
                  </a:lnTo>
                  <a:lnTo>
                    <a:pt x="102362" y="218262"/>
                  </a:lnTo>
                  <a:lnTo>
                    <a:pt x="96265" y="214718"/>
                  </a:lnTo>
                  <a:close/>
                </a:path>
                <a:path w="4048125" h="311150">
                  <a:moveTo>
                    <a:pt x="51688" y="285622"/>
                  </a:moveTo>
                  <a:lnTo>
                    <a:pt x="46228" y="294982"/>
                  </a:lnTo>
                  <a:lnTo>
                    <a:pt x="57150" y="294982"/>
                  </a:lnTo>
                  <a:lnTo>
                    <a:pt x="51688" y="285622"/>
                  </a:lnTo>
                  <a:close/>
                </a:path>
                <a:path w="4048125" h="311150">
                  <a:moveTo>
                    <a:pt x="58038" y="274738"/>
                  </a:moveTo>
                  <a:lnTo>
                    <a:pt x="51688" y="285622"/>
                  </a:lnTo>
                  <a:lnTo>
                    <a:pt x="57150" y="294982"/>
                  </a:lnTo>
                  <a:lnTo>
                    <a:pt x="58038" y="294982"/>
                  </a:lnTo>
                  <a:lnTo>
                    <a:pt x="58038" y="274738"/>
                  </a:lnTo>
                  <a:close/>
                </a:path>
                <a:path w="4048125" h="311150">
                  <a:moveTo>
                    <a:pt x="4035171" y="166128"/>
                  </a:moveTo>
                  <a:lnTo>
                    <a:pt x="48132" y="166128"/>
                  </a:lnTo>
                  <a:lnTo>
                    <a:pt x="45338" y="168973"/>
                  </a:lnTo>
                  <a:lnTo>
                    <a:pt x="45339" y="274738"/>
                  </a:lnTo>
                  <a:lnTo>
                    <a:pt x="51688" y="285622"/>
                  </a:lnTo>
                  <a:lnTo>
                    <a:pt x="58038" y="274738"/>
                  </a:lnTo>
                  <a:lnTo>
                    <a:pt x="58038" y="178828"/>
                  </a:lnTo>
                  <a:lnTo>
                    <a:pt x="51688" y="178828"/>
                  </a:lnTo>
                  <a:lnTo>
                    <a:pt x="58038" y="172478"/>
                  </a:lnTo>
                  <a:lnTo>
                    <a:pt x="4035171" y="172478"/>
                  </a:lnTo>
                  <a:lnTo>
                    <a:pt x="4035171" y="166128"/>
                  </a:lnTo>
                  <a:close/>
                </a:path>
                <a:path w="4048125" h="311150">
                  <a:moveTo>
                    <a:pt x="58038" y="172478"/>
                  </a:moveTo>
                  <a:lnTo>
                    <a:pt x="51688" y="178828"/>
                  </a:lnTo>
                  <a:lnTo>
                    <a:pt x="58038" y="178828"/>
                  </a:lnTo>
                  <a:lnTo>
                    <a:pt x="58038" y="172478"/>
                  </a:lnTo>
                  <a:close/>
                </a:path>
                <a:path w="4048125" h="311150">
                  <a:moveTo>
                    <a:pt x="4047871" y="166128"/>
                  </a:moveTo>
                  <a:lnTo>
                    <a:pt x="4041521" y="166128"/>
                  </a:lnTo>
                  <a:lnTo>
                    <a:pt x="4035171" y="172478"/>
                  </a:lnTo>
                  <a:lnTo>
                    <a:pt x="58038" y="172478"/>
                  </a:lnTo>
                  <a:lnTo>
                    <a:pt x="58038" y="178828"/>
                  </a:lnTo>
                  <a:lnTo>
                    <a:pt x="4045077" y="178828"/>
                  </a:lnTo>
                  <a:lnTo>
                    <a:pt x="4047871" y="175983"/>
                  </a:lnTo>
                  <a:lnTo>
                    <a:pt x="4047871" y="166128"/>
                  </a:lnTo>
                  <a:close/>
                </a:path>
                <a:path w="4048125" h="311150">
                  <a:moveTo>
                    <a:pt x="4047871" y="0"/>
                  </a:moveTo>
                  <a:lnTo>
                    <a:pt x="4035171" y="0"/>
                  </a:lnTo>
                  <a:lnTo>
                    <a:pt x="4035171" y="172478"/>
                  </a:lnTo>
                  <a:lnTo>
                    <a:pt x="4041521" y="166128"/>
                  </a:lnTo>
                  <a:lnTo>
                    <a:pt x="4047871" y="166128"/>
                  </a:lnTo>
                  <a:lnTo>
                    <a:pt x="4047871" y="0"/>
                  </a:lnTo>
                  <a:close/>
                </a:path>
              </a:pathLst>
            </a:custGeom>
            <a:solidFill>
              <a:srgbClr val="8063A1"/>
            </a:solidFill>
          </p:spPr>
          <p:txBody>
            <a:bodyPr wrap="square" lIns="0" tIns="0" rIns="0" bIns="0" rtlCol="0"/>
            <a:lstStyle/>
            <a:p>
              <a:endParaRPr/>
            </a:p>
          </p:txBody>
        </p:sp>
        <p:sp>
          <p:nvSpPr>
            <p:cNvPr id="17" name="object 17"/>
            <p:cNvSpPr/>
            <p:nvPr/>
          </p:nvSpPr>
          <p:spPr>
            <a:xfrm>
              <a:off x="4626864" y="4733544"/>
              <a:ext cx="1484630" cy="890269"/>
            </a:xfrm>
            <a:custGeom>
              <a:avLst/>
              <a:gdLst/>
              <a:ahLst/>
              <a:cxnLst/>
              <a:rect l="l" t="t" r="r" b="b"/>
              <a:pathLst>
                <a:path w="1484629" h="890270">
                  <a:moveTo>
                    <a:pt x="1484376" y="0"/>
                  </a:moveTo>
                  <a:lnTo>
                    <a:pt x="0" y="0"/>
                  </a:lnTo>
                  <a:lnTo>
                    <a:pt x="0" y="890015"/>
                  </a:lnTo>
                  <a:lnTo>
                    <a:pt x="1484376" y="890015"/>
                  </a:lnTo>
                  <a:lnTo>
                    <a:pt x="1484376" y="0"/>
                  </a:lnTo>
                  <a:close/>
                </a:path>
              </a:pathLst>
            </a:custGeom>
            <a:solidFill>
              <a:srgbClr val="5F8BAB"/>
            </a:solidFill>
          </p:spPr>
          <p:txBody>
            <a:bodyPr wrap="square" lIns="0" tIns="0" rIns="0" bIns="0" rtlCol="0"/>
            <a:lstStyle/>
            <a:p>
              <a:endParaRPr/>
            </a:p>
          </p:txBody>
        </p:sp>
        <p:sp>
          <p:nvSpPr>
            <p:cNvPr id="18" name="object 18"/>
            <p:cNvSpPr/>
            <p:nvPr/>
          </p:nvSpPr>
          <p:spPr>
            <a:xfrm>
              <a:off x="4626864" y="4733544"/>
              <a:ext cx="1484630" cy="890269"/>
            </a:xfrm>
            <a:custGeom>
              <a:avLst/>
              <a:gdLst/>
              <a:ahLst/>
              <a:cxnLst/>
              <a:rect l="l" t="t" r="r" b="b"/>
              <a:pathLst>
                <a:path w="1484629" h="890270">
                  <a:moveTo>
                    <a:pt x="0" y="890015"/>
                  </a:moveTo>
                  <a:lnTo>
                    <a:pt x="1484376" y="890015"/>
                  </a:lnTo>
                  <a:lnTo>
                    <a:pt x="1484376" y="0"/>
                  </a:lnTo>
                  <a:lnTo>
                    <a:pt x="0" y="0"/>
                  </a:lnTo>
                  <a:lnTo>
                    <a:pt x="0" y="890015"/>
                  </a:lnTo>
                  <a:close/>
                </a:path>
              </a:pathLst>
            </a:custGeom>
            <a:ln w="15875">
              <a:solidFill>
                <a:srgbClr val="FFFFFF"/>
              </a:solidFill>
            </a:ln>
          </p:spPr>
          <p:txBody>
            <a:bodyPr wrap="square" lIns="0" tIns="0" rIns="0" bIns="0" rtlCol="0"/>
            <a:lstStyle/>
            <a:p>
              <a:endParaRPr/>
            </a:p>
          </p:txBody>
        </p:sp>
      </p:grpSp>
      <p:sp>
        <p:nvSpPr>
          <p:cNvPr id="19" name="object 19"/>
          <p:cNvSpPr txBox="1"/>
          <p:nvPr/>
        </p:nvSpPr>
        <p:spPr>
          <a:xfrm>
            <a:off x="4626864" y="4733544"/>
            <a:ext cx="1484630" cy="890269"/>
          </a:xfrm>
          <a:prstGeom prst="rect">
            <a:avLst/>
          </a:prstGeom>
        </p:spPr>
        <p:txBody>
          <a:bodyPr vert="horz" wrap="square" lIns="0" tIns="13335" rIns="0" bIns="0" rtlCol="0">
            <a:spAutoFit/>
          </a:bodyPr>
          <a:lstStyle/>
          <a:p>
            <a:pPr>
              <a:lnSpc>
                <a:spcPct val="100000"/>
              </a:lnSpc>
              <a:spcBef>
                <a:spcPts val="105"/>
              </a:spcBef>
            </a:pPr>
            <a:endParaRPr sz="1800">
              <a:latin typeface="Times New Roman"/>
              <a:cs typeface="Times New Roman"/>
            </a:endParaRPr>
          </a:p>
          <a:p>
            <a:pPr marL="212725">
              <a:lnSpc>
                <a:spcPct val="100000"/>
              </a:lnSpc>
              <a:spcBef>
                <a:spcPts val="5"/>
              </a:spcBef>
            </a:pPr>
            <a:r>
              <a:rPr sz="1800" b="1" spc="-90" dirty="0">
                <a:solidFill>
                  <a:srgbClr val="244060"/>
                </a:solidFill>
                <a:latin typeface="Arial"/>
                <a:cs typeface="Arial"/>
              </a:rPr>
              <a:t>Pescadores</a:t>
            </a:r>
            <a:endParaRPr sz="1800">
              <a:latin typeface="Arial"/>
              <a:cs typeface="Arial"/>
            </a:endParaRPr>
          </a:p>
        </p:txBody>
      </p:sp>
      <p:sp>
        <p:nvSpPr>
          <p:cNvPr id="20" name="object 20"/>
          <p:cNvSpPr txBox="1"/>
          <p:nvPr/>
        </p:nvSpPr>
        <p:spPr>
          <a:xfrm>
            <a:off x="637031" y="5964935"/>
            <a:ext cx="1484630" cy="891540"/>
          </a:xfrm>
          <a:prstGeom prst="rect">
            <a:avLst/>
          </a:prstGeom>
          <a:solidFill>
            <a:srgbClr val="8063A1"/>
          </a:solidFill>
        </p:spPr>
        <p:txBody>
          <a:bodyPr vert="horz" wrap="square" lIns="0" tIns="215265" rIns="0" bIns="0" rtlCol="0">
            <a:spAutoFit/>
          </a:bodyPr>
          <a:lstStyle/>
          <a:p>
            <a:pPr marL="152400" marR="146685" indent="17780">
              <a:lnSpc>
                <a:spcPts val="1760"/>
              </a:lnSpc>
              <a:spcBef>
                <a:spcPts val="1695"/>
              </a:spcBef>
            </a:pPr>
            <a:r>
              <a:rPr sz="1800" b="1" spc="-140" dirty="0">
                <a:solidFill>
                  <a:srgbClr val="244060"/>
                </a:solidFill>
                <a:latin typeface="Arial"/>
                <a:cs typeface="Arial"/>
              </a:rPr>
              <a:t>Cazadores</a:t>
            </a:r>
            <a:r>
              <a:rPr sz="1800" b="1" spc="40" dirty="0">
                <a:solidFill>
                  <a:srgbClr val="244060"/>
                </a:solidFill>
                <a:latin typeface="Arial"/>
                <a:cs typeface="Arial"/>
              </a:rPr>
              <a:t> </a:t>
            </a:r>
            <a:r>
              <a:rPr sz="1800" b="1" spc="-50" dirty="0">
                <a:solidFill>
                  <a:srgbClr val="244060"/>
                </a:solidFill>
                <a:latin typeface="Arial"/>
                <a:cs typeface="Arial"/>
              </a:rPr>
              <a:t>- </a:t>
            </a:r>
            <a:r>
              <a:rPr sz="1800" b="1" spc="-180" dirty="0">
                <a:solidFill>
                  <a:srgbClr val="244060"/>
                </a:solidFill>
                <a:latin typeface="Arial"/>
                <a:cs typeface="Arial"/>
              </a:rPr>
              <a:t>Recolectores</a:t>
            </a:r>
            <a:endParaRPr sz="1800">
              <a:latin typeface="Arial"/>
              <a:cs typeface="Arial"/>
            </a:endParaRPr>
          </a:p>
        </p:txBody>
      </p:sp>
      <p:sp>
        <p:nvSpPr>
          <p:cNvPr id="21" name="object 21"/>
          <p:cNvSpPr txBox="1"/>
          <p:nvPr/>
        </p:nvSpPr>
        <p:spPr>
          <a:xfrm>
            <a:off x="3173348" y="5906820"/>
            <a:ext cx="2214245" cy="695960"/>
          </a:xfrm>
          <a:prstGeom prst="rect">
            <a:avLst/>
          </a:prstGeom>
        </p:spPr>
        <p:txBody>
          <a:bodyPr vert="horz" wrap="square" lIns="0" tIns="12065" rIns="0" bIns="0" rtlCol="0">
            <a:spAutoFit/>
          </a:bodyPr>
          <a:lstStyle/>
          <a:p>
            <a:pPr algn="ctr">
              <a:lnSpc>
                <a:spcPct val="100000"/>
              </a:lnSpc>
              <a:spcBef>
                <a:spcPts val="95"/>
              </a:spcBef>
            </a:pPr>
            <a:r>
              <a:rPr sz="2200" spc="-190" dirty="0">
                <a:latin typeface="Arial MT"/>
                <a:cs typeface="Arial MT"/>
              </a:rPr>
              <a:t>Tipos</a:t>
            </a:r>
            <a:r>
              <a:rPr sz="2200" spc="5" dirty="0">
                <a:latin typeface="Arial MT"/>
                <a:cs typeface="Arial MT"/>
              </a:rPr>
              <a:t> </a:t>
            </a:r>
            <a:r>
              <a:rPr sz="2200" dirty="0">
                <a:latin typeface="Arial MT"/>
                <a:cs typeface="Arial MT"/>
              </a:rPr>
              <a:t>de</a:t>
            </a:r>
            <a:r>
              <a:rPr sz="2200" spc="-85" dirty="0">
                <a:latin typeface="Arial MT"/>
                <a:cs typeface="Arial MT"/>
              </a:rPr>
              <a:t> </a:t>
            </a:r>
            <a:r>
              <a:rPr sz="2200" spc="-160" dirty="0">
                <a:latin typeface="Arial MT"/>
                <a:cs typeface="Arial MT"/>
              </a:rPr>
              <a:t>culturas</a:t>
            </a:r>
            <a:r>
              <a:rPr sz="2200" spc="10" dirty="0">
                <a:latin typeface="Arial MT"/>
                <a:cs typeface="Arial MT"/>
              </a:rPr>
              <a:t> </a:t>
            </a:r>
            <a:r>
              <a:rPr sz="2200" spc="-85" dirty="0">
                <a:latin typeface="Arial MT"/>
                <a:cs typeface="Arial MT"/>
              </a:rPr>
              <a:t>en</a:t>
            </a:r>
            <a:endParaRPr sz="2200">
              <a:latin typeface="Arial MT"/>
              <a:cs typeface="Arial MT"/>
            </a:endParaRPr>
          </a:p>
          <a:p>
            <a:pPr marL="1905" algn="ctr">
              <a:lnSpc>
                <a:spcPct val="100000"/>
              </a:lnSpc>
              <a:spcBef>
                <a:spcPts val="5"/>
              </a:spcBef>
            </a:pPr>
            <a:r>
              <a:rPr sz="2200" spc="-20" dirty="0">
                <a:latin typeface="Arial MT"/>
                <a:cs typeface="Arial MT"/>
              </a:rPr>
              <a:t>América.</a:t>
            </a:r>
            <a:endParaRPr sz="2200">
              <a:latin typeface="Arial MT"/>
              <a:cs typeface="Arial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5279" y="2284476"/>
            <a:ext cx="0" cy="4238625"/>
          </a:xfrm>
          <a:custGeom>
            <a:avLst/>
            <a:gdLst/>
            <a:ahLst/>
            <a:cxnLst/>
            <a:rect l="l" t="t" r="r" b="b"/>
            <a:pathLst>
              <a:path h="4238625">
                <a:moveTo>
                  <a:pt x="0" y="0"/>
                </a:moveTo>
                <a:lnTo>
                  <a:pt x="0" y="4238244"/>
                </a:lnTo>
              </a:path>
            </a:pathLst>
          </a:custGeom>
          <a:ln w="15875">
            <a:solidFill>
              <a:srgbClr val="C0504D"/>
            </a:solidFill>
          </a:ln>
        </p:spPr>
        <p:txBody>
          <a:bodyPr wrap="square" lIns="0" tIns="0" rIns="0" bIns="0" rtlCol="0"/>
          <a:lstStyle/>
          <a:p>
            <a:endParaRPr/>
          </a:p>
        </p:txBody>
      </p:sp>
      <p:pic>
        <p:nvPicPr>
          <p:cNvPr id="3" name="object 3"/>
          <p:cNvPicPr/>
          <p:nvPr/>
        </p:nvPicPr>
        <p:blipFill>
          <a:blip r:embed="rId2" cstate="print"/>
          <a:stretch>
            <a:fillRect/>
          </a:stretch>
        </p:blipFill>
        <p:spPr>
          <a:xfrm>
            <a:off x="452627" y="2426207"/>
            <a:ext cx="2229612" cy="1906524"/>
          </a:xfrm>
          <a:prstGeom prst="rect">
            <a:avLst/>
          </a:prstGeom>
        </p:spPr>
      </p:pic>
      <p:sp>
        <p:nvSpPr>
          <p:cNvPr id="4" name="object 4"/>
          <p:cNvSpPr txBox="1"/>
          <p:nvPr/>
        </p:nvSpPr>
        <p:spPr>
          <a:xfrm>
            <a:off x="335279" y="1813560"/>
            <a:ext cx="2354580" cy="471170"/>
          </a:xfrm>
          <a:prstGeom prst="rect">
            <a:avLst/>
          </a:prstGeom>
          <a:solidFill>
            <a:srgbClr val="C0504D"/>
          </a:solidFill>
          <a:ln w="15875">
            <a:solidFill>
              <a:srgbClr val="C0504D"/>
            </a:solidFill>
          </a:ln>
        </p:spPr>
        <p:txBody>
          <a:bodyPr vert="horz" wrap="square" lIns="0" tIns="0" rIns="0" bIns="0" rtlCol="0">
            <a:spAutoFit/>
          </a:bodyPr>
          <a:lstStyle/>
          <a:p>
            <a:pPr marL="453390">
              <a:lnSpc>
                <a:spcPts val="3545"/>
              </a:lnSpc>
            </a:pPr>
            <a:r>
              <a:rPr sz="3700" spc="-275" dirty="0">
                <a:solidFill>
                  <a:srgbClr val="244060"/>
                </a:solidFill>
                <a:latin typeface="Arial MT"/>
                <a:cs typeface="Arial MT"/>
              </a:rPr>
              <a:t>Aztecas</a:t>
            </a:r>
            <a:endParaRPr sz="3700">
              <a:latin typeface="Arial MT"/>
              <a:cs typeface="Arial MT"/>
            </a:endParaRPr>
          </a:p>
        </p:txBody>
      </p:sp>
      <p:sp>
        <p:nvSpPr>
          <p:cNvPr id="5" name="object 5"/>
          <p:cNvSpPr/>
          <p:nvPr/>
        </p:nvSpPr>
        <p:spPr>
          <a:xfrm>
            <a:off x="3253740" y="2284476"/>
            <a:ext cx="0" cy="4238625"/>
          </a:xfrm>
          <a:custGeom>
            <a:avLst/>
            <a:gdLst/>
            <a:ahLst/>
            <a:cxnLst/>
            <a:rect l="l" t="t" r="r" b="b"/>
            <a:pathLst>
              <a:path h="4238625">
                <a:moveTo>
                  <a:pt x="0" y="0"/>
                </a:moveTo>
                <a:lnTo>
                  <a:pt x="0" y="4238244"/>
                </a:lnTo>
              </a:path>
            </a:pathLst>
          </a:custGeom>
          <a:ln w="15875">
            <a:solidFill>
              <a:srgbClr val="BD8351"/>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371088" y="2426207"/>
            <a:ext cx="2229612" cy="1906524"/>
          </a:xfrm>
          <a:prstGeom prst="rect">
            <a:avLst/>
          </a:prstGeom>
        </p:spPr>
      </p:pic>
      <p:sp>
        <p:nvSpPr>
          <p:cNvPr id="7" name="object 7"/>
          <p:cNvSpPr txBox="1"/>
          <p:nvPr/>
        </p:nvSpPr>
        <p:spPr>
          <a:xfrm>
            <a:off x="3253740" y="1813560"/>
            <a:ext cx="2354580" cy="471170"/>
          </a:xfrm>
          <a:prstGeom prst="rect">
            <a:avLst/>
          </a:prstGeom>
          <a:solidFill>
            <a:srgbClr val="BD8351"/>
          </a:solidFill>
          <a:ln w="15875">
            <a:solidFill>
              <a:srgbClr val="BD8351"/>
            </a:solidFill>
          </a:ln>
        </p:spPr>
        <p:txBody>
          <a:bodyPr vert="horz" wrap="square" lIns="0" tIns="0" rIns="0" bIns="0" rtlCol="0">
            <a:spAutoFit/>
          </a:bodyPr>
          <a:lstStyle/>
          <a:p>
            <a:pPr algn="ctr">
              <a:lnSpc>
                <a:spcPts val="3045"/>
              </a:lnSpc>
            </a:pPr>
            <a:r>
              <a:rPr sz="2600" spc="-60" dirty="0">
                <a:solidFill>
                  <a:srgbClr val="244060"/>
                </a:solidFill>
                <a:latin typeface="Arial MT"/>
                <a:cs typeface="Arial MT"/>
              </a:rPr>
              <a:t>Incas</a:t>
            </a:r>
            <a:endParaRPr sz="2600">
              <a:latin typeface="Arial MT"/>
              <a:cs typeface="Arial MT"/>
            </a:endParaRPr>
          </a:p>
        </p:txBody>
      </p:sp>
      <p:sp>
        <p:nvSpPr>
          <p:cNvPr id="8" name="object 8"/>
          <p:cNvSpPr/>
          <p:nvPr/>
        </p:nvSpPr>
        <p:spPr>
          <a:xfrm>
            <a:off x="6172200" y="2284476"/>
            <a:ext cx="0" cy="4238625"/>
          </a:xfrm>
          <a:custGeom>
            <a:avLst/>
            <a:gdLst/>
            <a:ahLst/>
            <a:cxnLst/>
            <a:rect l="l" t="t" r="r" b="b"/>
            <a:pathLst>
              <a:path h="4238625">
                <a:moveTo>
                  <a:pt x="0" y="0"/>
                </a:moveTo>
                <a:lnTo>
                  <a:pt x="0" y="4238244"/>
                </a:lnTo>
              </a:path>
            </a:pathLst>
          </a:custGeom>
          <a:ln w="15875">
            <a:solidFill>
              <a:srgbClr val="BCB154"/>
            </a:solidFill>
          </a:ln>
        </p:spPr>
        <p:txBody>
          <a:bodyPr wrap="square" lIns="0" tIns="0" rIns="0" bIns="0" rtlCol="0"/>
          <a:lstStyle/>
          <a:p>
            <a:endParaRPr/>
          </a:p>
        </p:txBody>
      </p:sp>
      <p:pic>
        <p:nvPicPr>
          <p:cNvPr id="9" name="object 9"/>
          <p:cNvPicPr/>
          <p:nvPr/>
        </p:nvPicPr>
        <p:blipFill>
          <a:blip r:embed="rId4" cstate="print"/>
          <a:stretch>
            <a:fillRect/>
          </a:stretch>
        </p:blipFill>
        <p:spPr>
          <a:xfrm>
            <a:off x="6289547" y="2426207"/>
            <a:ext cx="2229611" cy="1906524"/>
          </a:xfrm>
          <a:prstGeom prst="rect">
            <a:avLst/>
          </a:prstGeom>
        </p:spPr>
      </p:pic>
      <p:sp>
        <p:nvSpPr>
          <p:cNvPr id="10" name="object 10"/>
          <p:cNvSpPr txBox="1"/>
          <p:nvPr/>
        </p:nvSpPr>
        <p:spPr>
          <a:xfrm>
            <a:off x="6172200" y="1813560"/>
            <a:ext cx="2354580" cy="471170"/>
          </a:xfrm>
          <a:prstGeom prst="rect">
            <a:avLst/>
          </a:prstGeom>
          <a:solidFill>
            <a:srgbClr val="BCB154"/>
          </a:solidFill>
          <a:ln w="15875">
            <a:solidFill>
              <a:srgbClr val="BCB154"/>
            </a:solidFill>
          </a:ln>
        </p:spPr>
        <p:txBody>
          <a:bodyPr vert="horz" wrap="square" lIns="0" tIns="0" rIns="0" bIns="0" rtlCol="0">
            <a:spAutoFit/>
          </a:bodyPr>
          <a:lstStyle/>
          <a:p>
            <a:pPr marL="738505">
              <a:lnSpc>
                <a:spcPts val="3045"/>
              </a:lnSpc>
            </a:pPr>
            <a:r>
              <a:rPr sz="2600" spc="-10" dirty="0">
                <a:solidFill>
                  <a:srgbClr val="244060"/>
                </a:solidFill>
                <a:latin typeface="Arial MT"/>
                <a:cs typeface="Arial MT"/>
              </a:rPr>
              <a:t>Mayas</a:t>
            </a:r>
            <a:endParaRPr sz="2600">
              <a:latin typeface="Arial MT"/>
              <a:cs typeface="Arial MT"/>
            </a:endParaRPr>
          </a:p>
        </p:txBody>
      </p:sp>
      <p:sp>
        <p:nvSpPr>
          <p:cNvPr id="11" name="object 11"/>
          <p:cNvSpPr/>
          <p:nvPr/>
        </p:nvSpPr>
        <p:spPr>
          <a:xfrm>
            <a:off x="9090659" y="2284476"/>
            <a:ext cx="0" cy="4238625"/>
          </a:xfrm>
          <a:custGeom>
            <a:avLst/>
            <a:gdLst/>
            <a:ahLst/>
            <a:cxnLst/>
            <a:rect l="l" t="t" r="r" b="b"/>
            <a:pathLst>
              <a:path h="4238625">
                <a:moveTo>
                  <a:pt x="0" y="0"/>
                </a:moveTo>
                <a:lnTo>
                  <a:pt x="0" y="4238244"/>
                </a:lnTo>
              </a:path>
            </a:pathLst>
          </a:custGeom>
          <a:ln w="15875">
            <a:solidFill>
              <a:srgbClr val="9BBA58"/>
            </a:solidFill>
          </a:ln>
        </p:spPr>
        <p:txBody>
          <a:bodyPr wrap="square" lIns="0" tIns="0" rIns="0" bIns="0" rtlCol="0"/>
          <a:lstStyle/>
          <a:p>
            <a:endParaRPr/>
          </a:p>
        </p:txBody>
      </p:sp>
      <p:pic>
        <p:nvPicPr>
          <p:cNvPr id="12" name="object 12"/>
          <p:cNvPicPr/>
          <p:nvPr/>
        </p:nvPicPr>
        <p:blipFill>
          <a:blip r:embed="rId5" cstate="print"/>
          <a:stretch>
            <a:fillRect/>
          </a:stretch>
        </p:blipFill>
        <p:spPr>
          <a:xfrm>
            <a:off x="9208007" y="2426207"/>
            <a:ext cx="2229611" cy="1906524"/>
          </a:xfrm>
          <a:prstGeom prst="rect">
            <a:avLst/>
          </a:prstGeom>
        </p:spPr>
      </p:pic>
      <p:sp>
        <p:nvSpPr>
          <p:cNvPr id="13" name="object 13"/>
          <p:cNvSpPr txBox="1"/>
          <p:nvPr/>
        </p:nvSpPr>
        <p:spPr>
          <a:xfrm>
            <a:off x="9090659" y="1813560"/>
            <a:ext cx="2354580" cy="471170"/>
          </a:xfrm>
          <a:prstGeom prst="rect">
            <a:avLst/>
          </a:prstGeom>
          <a:solidFill>
            <a:srgbClr val="9BBA58"/>
          </a:solidFill>
          <a:ln w="15875">
            <a:solidFill>
              <a:srgbClr val="9BBA58"/>
            </a:solidFill>
          </a:ln>
        </p:spPr>
        <p:txBody>
          <a:bodyPr vert="horz" wrap="square" lIns="0" tIns="0" rIns="0" bIns="0" rtlCol="0">
            <a:spAutoFit/>
          </a:bodyPr>
          <a:lstStyle/>
          <a:p>
            <a:pPr marL="514984">
              <a:lnSpc>
                <a:spcPts val="3045"/>
              </a:lnSpc>
            </a:pPr>
            <a:r>
              <a:rPr sz="2600" spc="-85" dirty="0">
                <a:solidFill>
                  <a:srgbClr val="244060"/>
                </a:solidFill>
                <a:latin typeface="Arial MT"/>
                <a:cs typeface="Arial MT"/>
              </a:rPr>
              <a:t>Mapuches</a:t>
            </a:r>
            <a:endParaRPr sz="2600">
              <a:latin typeface="Arial MT"/>
              <a:cs typeface="Arial MT"/>
            </a:endParaRPr>
          </a:p>
        </p:txBody>
      </p:sp>
      <p:sp>
        <p:nvSpPr>
          <p:cNvPr id="14" name="object 14"/>
          <p:cNvSpPr txBox="1">
            <a:spLocks noGrp="1"/>
          </p:cNvSpPr>
          <p:nvPr>
            <p:ph type="title"/>
          </p:nvPr>
        </p:nvSpPr>
        <p:spPr>
          <a:xfrm>
            <a:off x="969670" y="728218"/>
            <a:ext cx="9698330" cy="690574"/>
          </a:xfrm>
          <a:prstGeom prst="rect">
            <a:avLst/>
          </a:prstGeom>
        </p:spPr>
        <p:txBody>
          <a:bodyPr vert="horz" wrap="square" lIns="0" tIns="13335" rIns="0" bIns="0" rtlCol="0">
            <a:spAutoFit/>
          </a:bodyPr>
          <a:lstStyle/>
          <a:p>
            <a:pPr marL="12700">
              <a:lnSpc>
                <a:spcPct val="100000"/>
              </a:lnSpc>
              <a:spcBef>
                <a:spcPts val="105"/>
              </a:spcBef>
            </a:pPr>
            <a:r>
              <a:rPr sz="4400" dirty="0"/>
              <a:t>AMÉRICA ANTES DE LOS ESPAÑOLES.</a:t>
            </a:r>
          </a:p>
        </p:txBody>
      </p:sp>
      <p:sp>
        <p:nvSpPr>
          <p:cNvPr id="15" name="object 15"/>
          <p:cNvSpPr txBox="1"/>
          <p:nvPr/>
        </p:nvSpPr>
        <p:spPr>
          <a:xfrm>
            <a:off x="419201" y="4361815"/>
            <a:ext cx="2572385" cy="285115"/>
          </a:xfrm>
          <a:prstGeom prst="rect">
            <a:avLst/>
          </a:prstGeom>
        </p:spPr>
        <p:txBody>
          <a:bodyPr vert="horz" wrap="square" lIns="0" tIns="12700" rIns="0" bIns="0" rtlCol="0">
            <a:spAutoFit/>
          </a:bodyPr>
          <a:lstStyle/>
          <a:p>
            <a:pPr marL="12700">
              <a:lnSpc>
                <a:spcPct val="100000"/>
              </a:lnSpc>
              <a:spcBef>
                <a:spcPts val="100"/>
              </a:spcBef>
              <a:tabLst>
                <a:tab pos="795655" algn="l"/>
                <a:tab pos="1257300" algn="l"/>
                <a:tab pos="1943100" algn="l"/>
                <a:tab pos="2237740" algn="l"/>
              </a:tabLst>
            </a:pPr>
            <a:r>
              <a:rPr sz="1700" spc="-10" dirty="0">
                <a:solidFill>
                  <a:srgbClr val="0D0D0D"/>
                </a:solidFill>
                <a:latin typeface="Arial MT"/>
                <a:cs typeface="Arial MT"/>
              </a:rPr>
              <a:t>Imperio</a:t>
            </a:r>
            <a:r>
              <a:rPr sz="1700" dirty="0">
                <a:solidFill>
                  <a:srgbClr val="0D0D0D"/>
                </a:solidFill>
                <a:latin typeface="Arial MT"/>
                <a:cs typeface="Arial MT"/>
              </a:rPr>
              <a:t>	</a:t>
            </a:r>
            <a:r>
              <a:rPr sz="1700" spc="-25" dirty="0">
                <a:solidFill>
                  <a:srgbClr val="0D0D0D"/>
                </a:solidFill>
                <a:latin typeface="Arial MT"/>
                <a:cs typeface="Arial MT"/>
              </a:rPr>
              <a:t>que</a:t>
            </a:r>
            <a:r>
              <a:rPr sz="1700" dirty="0">
                <a:solidFill>
                  <a:srgbClr val="0D0D0D"/>
                </a:solidFill>
                <a:latin typeface="Arial MT"/>
                <a:cs typeface="Arial MT"/>
              </a:rPr>
              <a:t>	</a:t>
            </a:r>
            <a:r>
              <a:rPr sz="1700" spc="-10" dirty="0">
                <a:solidFill>
                  <a:srgbClr val="0D0D0D"/>
                </a:solidFill>
                <a:latin typeface="Arial MT"/>
                <a:cs typeface="Arial MT"/>
              </a:rPr>
              <a:t>habit</a:t>
            </a:r>
            <a:r>
              <a:rPr lang="es-CL" sz="1700" spc="-10" dirty="0" err="1">
                <a:solidFill>
                  <a:srgbClr val="0D0D0D"/>
                </a:solidFill>
                <a:latin typeface="Arial MT"/>
                <a:cs typeface="Arial MT"/>
              </a:rPr>
              <a:t>ó</a:t>
            </a:r>
            <a:r>
              <a:rPr sz="1700" dirty="0">
                <a:solidFill>
                  <a:srgbClr val="0D0D0D"/>
                </a:solidFill>
                <a:latin typeface="Arial MT"/>
                <a:cs typeface="Arial MT"/>
              </a:rPr>
              <a:t>	</a:t>
            </a:r>
            <a:r>
              <a:rPr sz="1700" spc="-25" dirty="0">
                <a:solidFill>
                  <a:srgbClr val="0D0D0D"/>
                </a:solidFill>
                <a:latin typeface="Arial MT"/>
                <a:cs typeface="Arial MT"/>
              </a:rPr>
              <a:t>lo</a:t>
            </a:r>
            <a:r>
              <a:rPr sz="1700" dirty="0">
                <a:solidFill>
                  <a:srgbClr val="0D0D0D"/>
                </a:solidFill>
                <a:latin typeface="Arial MT"/>
                <a:cs typeface="Arial MT"/>
              </a:rPr>
              <a:t>	</a:t>
            </a:r>
            <a:r>
              <a:rPr sz="1700" spc="-95" dirty="0">
                <a:solidFill>
                  <a:srgbClr val="0D0D0D"/>
                </a:solidFill>
                <a:latin typeface="Arial MT"/>
                <a:cs typeface="Arial MT"/>
              </a:rPr>
              <a:t>que</a:t>
            </a:r>
            <a:endParaRPr sz="1700" dirty="0">
              <a:latin typeface="Arial MT"/>
              <a:cs typeface="Arial MT"/>
            </a:endParaRPr>
          </a:p>
        </p:txBody>
      </p:sp>
      <p:sp>
        <p:nvSpPr>
          <p:cNvPr id="16" name="object 16"/>
          <p:cNvSpPr txBox="1"/>
          <p:nvPr/>
        </p:nvSpPr>
        <p:spPr>
          <a:xfrm>
            <a:off x="419201" y="4620895"/>
            <a:ext cx="2572385" cy="285115"/>
          </a:xfrm>
          <a:prstGeom prst="rect">
            <a:avLst/>
          </a:prstGeom>
        </p:spPr>
        <p:txBody>
          <a:bodyPr vert="horz" wrap="square" lIns="0" tIns="12700" rIns="0" bIns="0" rtlCol="0">
            <a:spAutoFit/>
          </a:bodyPr>
          <a:lstStyle/>
          <a:p>
            <a:pPr marL="12700">
              <a:lnSpc>
                <a:spcPct val="100000"/>
              </a:lnSpc>
              <a:spcBef>
                <a:spcPts val="100"/>
              </a:spcBef>
              <a:tabLst>
                <a:tab pos="1214755" algn="l"/>
                <a:tab pos="1564005" algn="l"/>
                <a:tab pos="2393315" algn="l"/>
              </a:tabLst>
            </a:pPr>
            <a:r>
              <a:rPr sz="1700" spc="-10" dirty="0">
                <a:solidFill>
                  <a:srgbClr val="0D0D0D"/>
                </a:solidFill>
                <a:latin typeface="Arial MT"/>
                <a:cs typeface="Arial MT"/>
              </a:rPr>
              <a:t>actualmente</a:t>
            </a:r>
            <a:r>
              <a:rPr sz="1700" dirty="0">
                <a:solidFill>
                  <a:srgbClr val="0D0D0D"/>
                </a:solidFill>
                <a:latin typeface="Arial MT"/>
                <a:cs typeface="Arial MT"/>
              </a:rPr>
              <a:t>	</a:t>
            </a:r>
            <a:r>
              <a:rPr sz="1700" spc="-25" dirty="0">
                <a:solidFill>
                  <a:srgbClr val="0D0D0D"/>
                </a:solidFill>
                <a:latin typeface="Arial MT"/>
                <a:cs typeface="Arial MT"/>
              </a:rPr>
              <a:t>es</a:t>
            </a:r>
            <a:r>
              <a:rPr sz="1700" dirty="0">
                <a:solidFill>
                  <a:srgbClr val="0D0D0D"/>
                </a:solidFill>
                <a:latin typeface="Arial MT"/>
                <a:cs typeface="Arial MT"/>
              </a:rPr>
              <a:t>	</a:t>
            </a:r>
            <a:r>
              <a:rPr sz="1700" spc="-10" dirty="0">
                <a:solidFill>
                  <a:srgbClr val="0D0D0D"/>
                </a:solidFill>
                <a:latin typeface="Arial MT"/>
                <a:cs typeface="Arial MT"/>
              </a:rPr>
              <a:t>México,</a:t>
            </a:r>
            <a:r>
              <a:rPr sz="1700" dirty="0">
                <a:solidFill>
                  <a:srgbClr val="0D0D0D"/>
                </a:solidFill>
                <a:latin typeface="Arial MT"/>
                <a:cs typeface="Arial MT"/>
              </a:rPr>
              <a:t>	</a:t>
            </a:r>
            <a:r>
              <a:rPr sz="1700" spc="-285" dirty="0">
                <a:solidFill>
                  <a:srgbClr val="0D0D0D"/>
                </a:solidFill>
                <a:latin typeface="Arial MT"/>
                <a:cs typeface="Arial MT"/>
              </a:rPr>
              <a:t>su</a:t>
            </a:r>
            <a:endParaRPr sz="1700">
              <a:latin typeface="Arial MT"/>
              <a:cs typeface="Arial MT"/>
            </a:endParaRPr>
          </a:p>
        </p:txBody>
      </p:sp>
      <p:sp>
        <p:nvSpPr>
          <p:cNvPr id="17" name="object 17"/>
          <p:cNvSpPr txBox="1"/>
          <p:nvPr/>
        </p:nvSpPr>
        <p:spPr>
          <a:xfrm>
            <a:off x="419201" y="4879975"/>
            <a:ext cx="2571750" cy="285115"/>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0D0D0D"/>
                </a:solidFill>
                <a:latin typeface="Arial MT"/>
                <a:cs typeface="Arial MT"/>
              </a:rPr>
              <a:t>capital</a:t>
            </a:r>
            <a:r>
              <a:rPr sz="1700" spc="120" dirty="0">
                <a:solidFill>
                  <a:srgbClr val="0D0D0D"/>
                </a:solidFill>
                <a:latin typeface="Arial MT"/>
                <a:cs typeface="Arial MT"/>
              </a:rPr>
              <a:t> </a:t>
            </a:r>
            <a:r>
              <a:rPr sz="1700" spc="-35" dirty="0">
                <a:solidFill>
                  <a:srgbClr val="0D0D0D"/>
                </a:solidFill>
                <a:latin typeface="Arial MT"/>
                <a:cs typeface="Arial MT"/>
              </a:rPr>
              <a:t>estaba</a:t>
            </a:r>
            <a:r>
              <a:rPr sz="1700" spc="130" dirty="0">
                <a:solidFill>
                  <a:srgbClr val="0D0D0D"/>
                </a:solidFill>
                <a:latin typeface="Arial MT"/>
                <a:cs typeface="Arial MT"/>
              </a:rPr>
              <a:t> </a:t>
            </a:r>
            <a:r>
              <a:rPr sz="1700" spc="-20" dirty="0">
                <a:solidFill>
                  <a:srgbClr val="0D0D0D"/>
                </a:solidFill>
                <a:latin typeface="Arial MT"/>
                <a:cs typeface="Arial MT"/>
              </a:rPr>
              <a:t>en</a:t>
            </a:r>
            <a:r>
              <a:rPr sz="1700" spc="125" dirty="0">
                <a:solidFill>
                  <a:srgbClr val="0D0D0D"/>
                </a:solidFill>
                <a:latin typeface="Arial MT"/>
                <a:cs typeface="Arial MT"/>
              </a:rPr>
              <a:t> </a:t>
            </a:r>
            <a:r>
              <a:rPr sz="1700" dirty="0">
                <a:solidFill>
                  <a:srgbClr val="0D0D0D"/>
                </a:solidFill>
                <a:latin typeface="Arial MT"/>
                <a:cs typeface="Arial MT"/>
              </a:rPr>
              <a:t>la</a:t>
            </a:r>
            <a:r>
              <a:rPr sz="1700" spc="125" dirty="0">
                <a:solidFill>
                  <a:srgbClr val="0D0D0D"/>
                </a:solidFill>
                <a:latin typeface="Arial MT"/>
                <a:cs typeface="Arial MT"/>
              </a:rPr>
              <a:t> </a:t>
            </a:r>
            <a:r>
              <a:rPr sz="1700" spc="-65" dirty="0">
                <a:solidFill>
                  <a:srgbClr val="0D0D0D"/>
                </a:solidFill>
                <a:latin typeface="Arial MT"/>
                <a:cs typeface="Arial MT"/>
              </a:rPr>
              <a:t>ciudad</a:t>
            </a:r>
            <a:endParaRPr sz="1700">
              <a:latin typeface="Arial MT"/>
              <a:cs typeface="Arial MT"/>
            </a:endParaRPr>
          </a:p>
        </p:txBody>
      </p:sp>
      <p:sp>
        <p:nvSpPr>
          <p:cNvPr id="18" name="object 18"/>
          <p:cNvSpPr txBox="1"/>
          <p:nvPr/>
        </p:nvSpPr>
        <p:spPr>
          <a:xfrm>
            <a:off x="419201" y="5138750"/>
            <a:ext cx="2013585" cy="544830"/>
          </a:xfrm>
          <a:prstGeom prst="rect">
            <a:avLst/>
          </a:prstGeom>
        </p:spPr>
        <p:txBody>
          <a:bodyPr vert="horz" wrap="square" lIns="0" tIns="13335" rIns="0" bIns="0" rtlCol="0">
            <a:spAutoFit/>
          </a:bodyPr>
          <a:lstStyle/>
          <a:p>
            <a:pPr marL="12700">
              <a:lnSpc>
                <a:spcPct val="100000"/>
              </a:lnSpc>
              <a:spcBef>
                <a:spcPts val="105"/>
              </a:spcBef>
              <a:tabLst>
                <a:tab pos="1431290" algn="l"/>
              </a:tabLst>
            </a:pPr>
            <a:r>
              <a:rPr sz="1700" spc="-10" dirty="0">
                <a:solidFill>
                  <a:srgbClr val="0D0D0D"/>
                </a:solidFill>
                <a:latin typeface="Arial MT"/>
                <a:cs typeface="Arial MT"/>
              </a:rPr>
              <a:t>Tenochtitlán.</a:t>
            </a:r>
            <a:r>
              <a:rPr sz="1700" dirty="0">
                <a:solidFill>
                  <a:srgbClr val="0D0D0D"/>
                </a:solidFill>
                <a:latin typeface="Arial MT"/>
                <a:cs typeface="Arial MT"/>
              </a:rPr>
              <a:t>	</a:t>
            </a:r>
            <a:r>
              <a:rPr sz="1700" spc="-150" dirty="0">
                <a:solidFill>
                  <a:srgbClr val="0D0D0D"/>
                </a:solidFill>
                <a:latin typeface="Arial MT"/>
                <a:cs typeface="Arial MT"/>
              </a:rPr>
              <a:t>Fueron</a:t>
            </a:r>
            <a:endParaRPr sz="1700">
              <a:latin typeface="Arial MT"/>
              <a:cs typeface="Arial MT"/>
            </a:endParaRPr>
          </a:p>
          <a:p>
            <a:pPr marL="12700">
              <a:lnSpc>
                <a:spcPct val="100000"/>
              </a:lnSpc>
              <a:tabLst>
                <a:tab pos="1077595" algn="l"/>
              </a:tabLst>
            </a:pPr>
            <a:r>
              <a:rPr sz="1700" spc="-10" dirty="0">
                <a:solidFill>
                  <a:srgbClr val="0D0D0D"/>
                </a:solidFill>
                <a:latin typeface="Arial MT"/>
                <a:cs typeface="Arial MT"/>
              </a:rPr>
              <a:t>pueblo</a:t>
            </a:r>
            <a:r>
              <a:rPr sz="1700" dirty="0">
                <a:solidFill>
                  <a:srgbClr val="0D0D0D"/>
                </a:solidFill>
                <a:latin typeface="Arial MT"/>
                <a:cs typeface="Arial MT"/>
              </a:rPr>
              <a:t>	</a:t>
            </a:r>
            <a:r>
              <a:rPr sz="1700" spc="-10" dirty="0">
                <a:solidFill>
                  <a:srgbClr val="0D0D0D"/>
                </a:solidFill>
                <a:latin typeface="Arial MT"/>
                <a:cs typeface="Arial MT"/>
              </a:rPr>
              <a:t>guerrero.</a:t>
            </a:r>
            <a:endParaRPr sz="1700">
              <a:latin typeface="Arial MT"/>
              <a:cs typeface="Arial MT"/>
            </a:endParaRPr>
          </a:p>
        </p:txBody>
      </p:sp>
      <p:sp>
        <p:nvSpPr>
          <p:cNvPr id="19" name="object 19"/>
          <p:cNvSpPr txBox="1"/>
          <p:nvPr/>
        </p:nvSpPr>
        <p:spPr>
          <a:xfrm>
            <a:off x="419201" y="5657494"/>
            <a:ext cx="2573655" cy="803275"/>
          </a:xfrm>
          <a:prstGeom prst="rect">
            <a:avLst/>
          </a:prstGeom>
        </p:spPr>
        <p:txBody>
          <a:bodyPr vert="horz" wrap="square" lIns="0" tIns="12700" rIns="0" bIns="0" rtlCol="0">
            <a:spAutoFit/>
          </a:bodyPr>
          <a:lstStyle/>
          <a:p>
            <a:pPr marL="12700" marR="5080" algn="just">
              <a:lnSpc>
                <a:spcPct val="100000"/>
              </a:lnSpc>
              <a:spcBef>
                <a:spcPts val="100"/>
              </a:spcBef>
            </a:pPr>
            <a:r>
              <a:rPr sz="1700" spc="-50" dirty="0">
                <a:solidFill>
                  <a:srgbClr val="0D0D0D"/>
                </a:solidFill>
                <a:latin typeface="Arial MT"/>
                <a:cs typeface="Arial MT"/>
              </a:rPr>
              <a:t>encontraban</a:t>
            </a:r>
            <a:r>
              <a:rPr sz="1700" spc="40" dirty="0">
                <a:solidFill>
                  <a:srgbClr val="0D0D0D"/>
                </a:solidFill>
                <a:latin typeface="Arial MT"/>
                <a:cs typeface="Arial MT"/>
              </a:rPr>
              <a:t> </a:t>
            </a:r>
            <a:r>
              <a:rPr sz="1700" dirty="0">
                <a:solidFill>
                  <a:srgbClr val="0D0D0D"/>
                </a:solidFill>
                <a:latin typeface="Arial MT"/>
                <a:cs typeface="Arial MT"/>
              </a:rPr>
              <a:t>en</a:t>
            </a:r>
            <a:r>
              <a:rPr sz="1700" spc="50" dirty="0">
                <a:solidFill>
                  <a:srgbClr val="0D0D0D"/>
                </a:solidFill>
                <a:latin typeface="Arial MT"/>
                <a:cs typeface="Arial MT"/>
              </a:rPr>
              <a:t> </a:t>
            </a:r>
            <a:r>
              <a:rPr sz="1700" spc="-35" dirty="0">
                <a:solidFill>
                  <a:srgbClr val="0D0D0D"/>
                </a:solidFill>
                <a:latin typeface="Arial MT"/>
                <a:cs typeface="Arial MT"/>
              </a:rPr>
              <a:t>proceso</a:t>
            </a:r>
            <a:r>
              <a:rPr sz="1700" spc="45" dirty="0">
                <a:solidFill>
                  <a:srgbClr val="0D0D0D"/>
                </a:solidFill>
                <a:latin typeface="Arial MT"/>
                <a:cs typeface="Arial MT"/>
              </a:rPr>
              <a:t> </a:t>
            </a:r>
            <a:r>
              <a:rPr sz="1700" spc="-55" dirty="0">
                <a:solidFill>
                  <a:srgbClr val="0D0D0D"/>
                </a:solidFill>
                <a:latin typeface="Arial MT"/>
                <a:cs typeface="Arial MT"/>
              </a:rPr>
              <a:t>de expansión</a:t>
            </a:r>
            <a:r>
              <a:rPr sz="1700" spc="295" dirty="0">
                <a:solidFill>
                  <a:srgbClr val="0D0D0D"/>
                </a:solidFill>
                <a:latin typeface="Arial MT"/>
                <a:cs typeface="Arial MT"/>
              </a:rPr>
              <a:t> </a:t>
            </a:r>
            <a:r>
              <a:rPr sz="1700" dirty="0">
                <a:solidFill>
                  <a:srgbClr val="0D0D0D"/>
                </a:solidFill>
                <a:latin typeface="Arial MT"/>
                <a:cs typeface="Arial MT"/>
              </a:rPr>
              <a:t>a</a:t>
            </a:r>
            <a:r>
              <a:rPr sz="1700" spc="295" dirty="0">
                <a:solidFill>
                  <a:srgbClr val="0D0D0D"/>
                </a:solidFill>
                <a:latin typeface="Arial MT"/>
                <a:cs typeface="Arial MT"/>
              </a:rPr>
              <a:t> </a:t>
            </a:r>
            <a:r>
              <a:rPr sz="1700" dirty="0">
                <a:solidFill>
                  <a:srgbClr val="0D0D0D"/>
                </a:solidFill>
                <a:latin typeface="Arial MT"/>
                <a:cs typeface="Arial MT"/>
              </a:rPr>
              <a:t>la</a:t>
            </a:r>
            <a:r>
              <a:rPr sz="1700" spc="305" dirty="0">
                <a:solidFill>
                  <a:srgbClr val="0D0D0D"/>
                </a:solidFill>
                <a:latin typeface="Arial MT"/>
                <a:cs typeface="Arial MT"/>
              </a:rPr>
              <a:t> </a:t>
            </a:r>
            <a:r>
              <a:rPr sz="1700" dirty="0">
                <a:solidFill>
                  <a:srgbClr val="0D0D0D"/>
                </a:solidFill>
                <a:latin typeface="Arial MT"/>
                <a:cs typeface="Arial MT"/>
              </a:rPr>
              <a:t>llegada</a:t>
            </a:r>
            <a:r>
              <a:rPr sz="1700" spc="295" dirty="0">
                <a:solidFill>
                  <a:srgbClr val="0D0D0D"/>
                </a:solidFill>
                <a:latin typeface="Arial MT"/>
                <a:cs typeface="Arial MT"/>
              </a:rPr>
              <a:t> </a:t>
            </a:r>
            <a:r>
              <a:rPr sz="1700" spc="-25" dirty="0">
                <a:solidFill>
                  <a:srgbClr val="0D0D0D"/>
                </a:solidFill>
                <a:latin typeface="Arial MT"/>
                <a:cs typeface="Arial MT"/>
              </a:rPr>
              <a:t>de </a:t>
            </a:r>
            <a:r>
              <a:rPr sz="1700" spc="-140" dirty="0">
                <a:solidFill>
                  <a:srgbClr val="0D0D0D"/>
                </a:solidFill>
                <a:latin typeface="Arial MT"/>
                <a:cs typeface="Arial MT"/>
              </a:rPr>
              <a:t>los</a:t>
            </a:r>
            <a:r>
              <a:rPr sz="1700" spc="25" dirty="0">
                <a:solidFill>
                  <a:srgbClr val="0D0D0D"/>
                </a:solidFill>
                <a:latin typeface="Arial MT"/>
                <a:cs typeface="Arial MT"/>
              </a:rPr>
              <a:t> </a:t>
            </a:r>
            <a:r>
              <a:rPr sz="1700" spc="-35" dirty="0">
                <a:solidFill>
                  <a:srgbClr val="0D0D0D"/>
                </a:solidFill>
                <a:latin typeface="Arial MT"/>
                <a:cs typeface="Arial MT"/>
              </a:rPr>
              <a:t>españoles.</a:t>
            </a:r>
            <a:endParaRPr sz="1700">
              <a:latin typeface="Arial MT"/>
              <a:cs typeface="Arial MT"/>
            </a:endParaRPr>
          </a:p>
        </p:txBody>
      </p:sp>
      <p:sp>
        <p:nvSpPr>
          <p:cNvPr id="20" name="object 20"/>
          <p:cNvSpPr txBox="1"/>
          <p:nvPr/>
        </p:nvSpPr>
        <p:spPr>
          <a:xfrm>
            <a:off x="3343147" y="4354195"/>
            <a:ext cx="2572385" cy="285115"/>
          </a:xfrm>
          <a:prstGeom prst="rect">
            <a:avLst/>
          </a:prstGeom>
        </p:spPr>
        <p:txBody>
          <a:bodyPr vert="horz" wrap="square" lIns="0" tIns="12700" rIns="0" bIns="0" rtlCol="0">
            <a:spAutoFit/>
          </a:bodyPr>
          <a:lstStyle/>
          <a:p>
            <a:pPr marL="12700">
              <a:lnSpc>
                <a:spcPct val="100000"/>
              </a:lnSpc>
              <a:spcBef>
                <a:spcPts val="100"/>
              </a:spcBef>
            </a:pPr>
            <a:r>
              <a:rPr sz="1700" spc="-60" dirty="0">
                <a:solidFill>
                  <a:srgbClr val="0D0D0D"/>
                </a:solidFill>
                <a:latin typeface="Arial MT"/>
                <a:cs typeface="Arial MT"/>
              </a:rPr>
              <a:t>Se</a:t>
            </a:r>
            <a:r>
              <a:rPr sz="1700" spc="135" dirty="0">
                <a:solidFill>
                  <a:srgbClr val="0D0D0D"/>
                </a:solidFill>
                <a:latin typeface="Arial MT"/>
                <a:cs typeface="Arial MT"/>
              </a:rPr>
              <a:t> </a:t>
            </a:r>
            <a:r>
              <a:rPr sz="1700" spc="-80" dirty="0">
                <a:solidFill>
                  <a:srgbClr val="0D0D0D"/>
                </a:solidFill>
                <a:latin typeface="Arial MT"/>
                <a:cs typeface="Arial MT"/>
              </a:rPr>
              <a:t>establecieron</a:t>
            </a:r>
            <a:r>
              <a:rPr sz="1700" spc="140" dirty="0">
                <a:solidFill>
                  <a:srgbClr val="0D0D0D"/>
                </a:solidFill>
                <a:latin typeface="Arial MT"/>
                <a:cs typeface="Arial MT"/>
              </a:rPr>
              <a:t> </a:t>
            </a:r>
            <a:r>
              <a:rPr sz="1700" spc="-10" dirty="0">
                <a:solidFill>
                  <a:srgbClr val="0D0D0D"/>
                </a:solidFill>
                <a:latin typeface="Arial MT"/>
                <a:cs typeface="Arial MT"/>
              </a:rPr>
              <a:t>en</a:t>
            </a:r>
            <a:r>
              <a:rPr sz="1700" spc="145" dirty="0">
                <a:solidFill>
                  <a:srgbClr val="0D0D0D"/>
                </a:solidFill>
                <a:latin typeface="Arial MT"/>
                <a:cs typeface="Arial MT"/>
              </a:rPr>
              <a:t> </a:t>
            </a:r>
            <a:r>
              <a:rPr sz="1700" dirty="0">
                <a:solidFill>
                  <a:srgbClr val="0D0D0D"/>
                </a:solidFill>
                <a:latin typeface="Arial MT"/>
                <a:cs typeface="Arial MT"/>
              </a:rPr>
              <a:t>el</a:t>
            </a:r>
            <a:r>
              <a:rPr sz="1700" spc="150" dirty="0">
                <a:solidFill>
                  <a:srgbClr val="0D0D0D"/>
                </a:solidFill>
                <a:latin typeface="Arial MT"/>
                <a:cs typeface="Arial MT"/>
              </a:rPr>
              <a:t> </a:t>
            </a:r>
            <a:r>
              <a:rPr sz="1700" spc="-35" dirty="0">
                <a:solidFill>
                  <a:srgbClr val="0D0D0D"/>
                </a:solidFill>
                <a:latin typeface="Arial MT"/>
                <a:cs typeface="Arial MT"/>
              </a:rPr>
              <a:t>valle</a:t>
            </a:r>
            <a:endParaRPr sz="1700">
              <a:latin typeface="Arial MT"/>
              <a:cs typeface="Arial MT"/>
            </a:endParaRPr>
          </a:p>
        </p:txBody>
      </p:sp>
      <p:sp>
        <p:nvSpPr>
          <p:cNvPr id="21" name="object 21"/>
          <p:cNvSpPr txBox="1"/>
          <p:nvPr/>
        </p:nvSpPr>
        <p:spPr>
          <a:xfrm>
            <a:off x="3343147" y="4613275"/>
            <a:ext cx="2573020" cy="285115"/>
          </a:xfrm>
          <a:prstGeom prst="rect">
            <a:avLst/>
          </a:prstGeom>
        </p:spPr>
        <p:txBody>
          <a:bodyPr vert="horz" wrap="square" lIns="0" tIns="12700" rIns="0" bIns="0" rtlCol="0">
            <a:spAutoFit/>
          </a:bodyPr>
          <a:lstStyle/>
          <a:p>
            <a:pPr marL="12700">
              <a:lnSpc>
                <a:spcPct val="100000"/>
              </a:lnSpc>
              <a:spcBef>
                <a:spcPts val="100"/>
              </a:spcBef>
              <a:tabLst>
                <a:tab pos="570230" algn="l"/>
                <a:tab pos="1336675" algn="l"/>
                <a:tab pos="2141855" algn="l"/>
              </a:tabLst>
            </a:pPr>
            <a:r>
              <a:rPr sz="1700" spc="-25" dirty="0">
                <a:solidFill>
                  <a:srgbClr val="0D0D0D"/>
                </a:solidFill>
                <a:latin typeface="Arial MT"/>
                <a:cs typeface="Arial MT"/>
              </a:rPr>
              <a:t>del</a:t>
            </a:r>
            <a:r>
              <a:rPr sz="1700" dirty="0">
                <a:solidFill>
                  <a:srgbClr val="0D0D0D"/>
                </a:solidFill>
                <a:latin typeface="Arial MT"/>
                <a:cs typeface="Arial MT"/>
              </a:rPr>
              <a:t>	</a:t>
            </a:r>
            <a:r>
              <a:rPr lang="es-CL" sz="1700" spc="-10" dirty="0">
                <a:solidFill>
                  <a:srgbClr val="0D0D0D"/>
                </a:solidFill>
                <a:latin typeface="Arial MT"/>
                <a:cs typeface="Arial MT"/>
              </a:rPr>
              <a:t>C</a:t>
            </a:r>
            <a:r>
              <a:rPr sz="1700" spc="-10" dirty="0" err="1">
                <a:solidFill>
                  <a:srgbClr val="0D0D0D"/>
                </a:solidFill>
                <a:latin typeface="Arial MT"/>
                <a:cs typeface="Arial MT"/>
              </a:rPr>
              <a:t>usco</a:t>
            </a:r>
            <a:r>
              <a:rPr sz="1700" spc="-10" dirty="0">
                <a:solidFill>
                  <a:srgbClr val="0D0D0D"/>
                </a:solidFill>
                <a:latin typeface="Arial MT"/>
                <a:cs typeface="Arial MT"/>
              </a:rPr>
              <a:t>,</a:t>
            </a:r>
            <a:r>
              <a:rPr sz="1700" dirty="0">
                <a:solidFill>
                  <a:srgbClr val="0D0D0D"/>
                </a:solidFill>
                <a:latin typeface="Arial MT"/>
                <a:cs typeface="Arial MT"/>
              </a:rPr>
              <a:t>	</a:t>
            </a:r>
            <a:r>
              <a:rPr sz="1700" spc="-10" dirty="0">
                <a:solidFill>
                  <a:srgbClr val="0D0D0D"/>
                </a:solidFill>
                <a:latin typeface="Arial MT"/>
                <a:cs typeface="Arial MT"/>
              </a:rPr>
              <a:t>actual</a:t>
            </a:r>
            <a:r>
              <a:rPr sz="1700" dirty="0">
                <a:solidFill>
                  <a:srgbClr val="0D0D0D"/>
                </a:solidFill>
                <a:latin typeface="Arial MT"/>
                <a:cs typeface="Arial MT"/>
              </a:rPr>
              <a:t>	</a:t>
            </a:r>
            <a:r>
              <a:rPr sz="1700" spc="-155" dirty="0">
                <a:solidFill>
                  <a:srgbClr val="0D0D0D"/>
                </a:solidFill>
                <a:latin typeface="Arial MT"/>
                <a:cs typeface="Arial MT"/>
              </a:rPr>
              <a:t>Perú.</a:t>
            </a:r>
            <a:endParaRPr sz="1700" dirty="0">
              <a:latin typeface="Arial MT"/>
              <a:cs typeface="Arial MT"/>
            </a:endParaRPr>
          </a:p>
        </p:txBody>
      </p:sp>
      <p:sp>
        <p:nvSpPr>
          <p:cNvPr id="22" name="object 22"/>
          <p:cNvSpPr txBox="1"/>
          <p:nvPr/>
        </p:nvSpPr>
        <p:spPr>
          <a:xfrm>
            <a:off x="3343147" y="4872050"/>
            <a:ext cx="2573020" cy="285750"/>
          </a:xfrm>
          <a:prstGeom prst="rect">
            <a:avLst/>
          </a:prstGeom>
        </p:spPr>
        <p:txBody>
          <a:bodyPr vert="horz" wrap="square" lIns="0" tIns="13335" rIns="0" bIns="0" rtlCol="0">
            <a:spAutoFit/>
          </a:bodyPr>
          <a:lstStyle/>
          <a:p>
            <a:pPr marL="12700">
              <a:lnSpc>
                <a:spcPct val="100000"/>
              </a:lnSpc>
              <a:spcBef>
                <a:spcPts val="105"/>
              </a:spcBef>
              <a:tabLst>
                <a:tab pos="1177925" algn="l"/>
                <a:tab pos="1734820" algn="l"/>
              </a:tabLst>
            </a:pPr>
            <a:r>
              <a:rPr sz="1700" spc="-10" dirty="0">
                <a:solidFill>
                  <a:srgbClr val="0D0D0D"/>
                </a:solidFill>
                <a:latin typeface="Arial MT"/>
                <a:cs typeface="Arial MT"/>
              </a:rPr>
              <a:t>Civilización</a:t>
            </a:r>
            <a:r>
              <a:rPr sz="1700" dirty="0">
                <a:solidFill>
                  <a:srgbClr val="0D0D0D"/>
                </a:solidFill>
                <a:latin typeface="Arial MT"/>
                <a:cs typeface="Arial MT"/>
              </a:rPr>
              <a:t>	</a:t>
            </a:r>
            <a:r>
              <a:rPr sz="1700" spc="-25" dirty="0">
                <a:solidFill>
                  <a:srgbClr val="0D0D0D"/>
                </a:solidFill>
                <a:latin typeface="Arial MT"/>
                <a:cs typeface="Arial MT"/>
              </a:rPr>
              <a:t>muy</a:t>
            </a:r>
            <a:r>
              <a:rPr sz="1700" dirty="0">
                <a:solidFill>
                  <a:srgbClr val="0D0D0D"/>
                </a:solidFill>
                <a:latin typeface="Arial MT"/>
                <a:cs typeface="Arial MT"/>
              </a:rPr>
              <a:t>	</a:t>
            </a:r>
            <a:r>
              <a:rPr sz="1700" spc="-90" dirty="0">
                <a:solidFill>
                  <a:srgbClr val="0D0D0D"/>
                </a:solidFill>
                <a:latin typeface="Arial MT"/>
                <a:cs typeface="Arial MT"/>
              </a:rPr>
              <a:t>compleja,</a:t>
            </a:r>
            <a:endParaRPr sz="1700">
              <a:latin typeface="Arial MT"/>
              <a:cs typeface="Arial MT"/>
            </a:endParaRPr>
          </a:p>
        </p:txBody>
      </p:sp>
      <p:sp>
        <p:nvSpPr>
          <p:cNvPr id="23" name="object 23"/>
          <p:cNvSpPr txBox="1"/>
          <p:nvPr/>
        </p:nvSpPr>
        <p:spPr>
          <a:xfrm>
            <a:off x="2749676" y="5138750"/>
            <a:ext cx="3166110" cy="544830"/>
          </a:xfrm>
          <a:prstGeom prst="rect">
            <a:avLst/>
          </a:prstGeom>
        </p:spPr>
        <p:txBody>
          <a:bodyPr vert="horz" wrap="square" lIns="0" tIns="13335" rIns="0" bIns="0" rtlCol="0">
            <a:spAutoFit/>
          </a:bodyPr>
          <a:lstStyle/>
          <a:p>
            <a:pPr marL="12700" marR="5080" indent="25400">
              <a:lnSpc>
                <a:spcPct val="100000"/>
              </a:lnSpc>
              <a:spcBef>
                <a:spcPts val="105"/>
              </a:spcBef>
              <a:tabLst>
                <a:tab pos="605790" algn="l"/>
                <a:tab pos="1104265" algn="l"/>
                <a:tab pos="1794510" algn="l"/>
                <a:tab pos="2235200" algn="l"/>
                <a:tab pos="3044190" algn="l"/>
              </a:tabLst>
            </a:pPr>
            <a:r>
              <a:rPr sz="1700" spc="-25" dirty="0">
                <a:solidFill>
                  <a:srgbClr val="0D0D0D"/>
                </a:solidFill>
                <a:latin typeface="Arial MT"/>
                <a:cs typeface="Arial MT"/>
              </a:rPr>
              <a:t>un</a:t>
            </a:r>
            <a:r>
              <a:rPr sz="1700" dirty="0">
                <a:solidFill>
                  <a:srgbClr val="0D0D0D"/>
                </a:solidFill>
                <a:latin typeface="Arial MT"/>
                <a:cs typeface="Arial MT"/>
              </a:rPr>
              <a:t>	</a:t>
            </a:r>
            <a:r>
              <a:rPr sz="2550" spc="-37" baseline="1633" dirty="0">
                <a:solidFill>
                  <a:srgbClr val="0D0D0D"/>
                </a:solidFill>
                <a:latin typeface="Arial MT"/>
                <a:cs typeface="Arial MT"/>
              </a:rPr>
              <a:t>con</a:t>
            </a:r>
            <a:r>
              <a:rPr sz="2550" baseline="1633" dirty="0">
                <a:solidFill>
                  <a:srgbClr val="0D0D0D"/>
                </a:solidFill>
                <a:latin typeface="Arial MT"/>
                <a:cs typeface="Arial MT"/>
              </a:rPr>
              <a:t>	</a:t>
            </a:r>
            <a:r>
              <a:rPr sz="2550" spc="-30" baseline="1633" dirty="0">
                <a:solidFill>
                  <a:srgbClr val="0D0D0D"/>
                </a:solidFill>
                <a:latin typeface="Arial MT"/>
                <a:cs typeface="Arial MT"/>
              </a:rPr>
              <a:t>redes</a:t>
            </a:r>
            <a:r>
              <a:rPr sz="2550" baseline="1633" dirty="0">
                <a:solidFill>
                  <a:srgbClr val="0D0D0D"/>
                </a:solidFill>
                <a:latin typeface="Arial MT"/>
                <a:cs typeface="Arial MT"/>
              </a:rPr>
              <a:t>	</a:t>
            </a:r>
            <a:r>
              <a:rPr sz="2550" spc="-37" baseline="1633" dirty="0">
                <a:solidFill>
                  <a:srgbClr val="0D0D0D"/>
                </a:solidFill>
                <a:latin typeface="Arial MT"/>
                <a:cs typeface="Arial MT"/>
              </a:rPr>
              <a:t>de</a:t>
            </a:r>
            <a:r>
              <a:rPr sz="2550" baseline="1633" dirty="0">
                <a:solidFill>
                  <a:srgbClr val="0D0D0D"/>
                </a:solidFill>
                <a:latin typeface="Arial MT"/>
                <a:cs typeface="Arial MT"/>
              </a:rPr>
              <a:t>	</a:t>
            </a:r>
            <a:r>
              <a:rPr sz="2550" spc="-15" baseline="1633" dirty="0">
                <a:solidFill>
                  <a:srgbClr val="0D0D0D"/>
                </a:solidFill>
                <a:latin typeface="Arial MT"/>
                <a:cs typeface="Arial MT"/>
              </a:rPr>
              <a:t>camino</a:t>
            </a:r>
            <a:r>
              <a:rPr sz="2550" baseline="1633" dirty="0">
                <a:solidFill>
                  <a:srgbClr val="0D0D0D"/>
                </a:solidFill>
                <a:latin typeface="Arial MT"/>
                <a:cs typeface="Arial MT"/>
              </a:rPr>
              <a:t>	</a:t>
            </a:r>
            <a:r>
              <a:rPr sz="2550" spc="-75" baseline="1633" dirty="0">
                <a:solidFill>
                  <a:srgbClr val="0D0D0D"/>
                </a:solidFill>
                <a:latin typeface="Arial MT"/>
                <a:cs typeface="Arial MT"/>
              </a:rPr>
              <a:t>y </a:t>
            </a:r>
            <a:r>
              <a:rPr sz="1700" spc="-25" dirty="0">
                <a:solidFill>
                  <a:srgbClr val="0D0D0D"/>
                </a:solidFill>
                <a:latin typeface="Arial MT"/>
                <a:cs typeface="Arial MT"/>
              </a:rPr>
              <a:t>Se</a:t>
            </a:r>
            <a:endParaRPr sz="1700">
              <a:latin typeface="Arial MT"/>
              <a:cs typeface="Arial MT"/>
            </a:endParaRPr>
          </a:p>
        </p:txBody>
      </p:sp>
      <p:sp>
        <p:nvSpPr>
          <p:cNvPr id="24" name="object 24"/>
          <p:cNvSpPr txBox="1"/>
          <p:nvPr/>
        </p:nvSpPr>
        <p:spPr>
          <a:xfrm>
            <a:off x="3343147" y="5390794"/>
            <a:ext cx="2573655" cy="1062355"/>
          </a:xfrm>
          <a:prstGeom prst="rect">
            <a:avLst/>
          </a:prstGeom>
        </p:spPr>
        <p:txBody>
          <a:bodyPr vert="horz" wrap="square" lIns="0" tIns="12700" rIns="0" bIns="0" rtlCol="0">
            <a:spAutoFit/>
          </a:bodyPr>
          <a:lstStyle/>
          <a:p>
            <a:pPr marL="12700" marR="5080" algn="just">
              <a:lnSpc>
                <a:spcPct val="100000"/>
              </a:lnSpc>
              <a:spcBef>
                <a:spcPts val="100"/>
              </a:spcBef>
            </a:pPr>
            <a:r>
              <a:rPr sz="1700" spc="-95" dirty="0">
                <a:solidFill>
                  <a:srgbClr val="0D0D0D"/>
                </a:solidFill>
                <a:latin typeface="Arial MT"/>
                <a:cs typeface="Arial MT"/>
              </a:rPr>
              <a:t>números</a:t>
            </a:r>
            <a:r>
              <a:rPr sz="1700" spc="-25" dirty="0">
                <a:solidFill>
                  <a:srgbClr val="0D0D0D"/>
                </a:solidFill>
                <a:latin typeface="Arial MT"/>
                <a:cs typeface="Arial MT"/>
              </a:rPr>
              <a:t> </a:t>
            </a:r>
            <a:r>
              <a:rPr sz="1700" spc="-45" dirty="0">
                <a:solidFill>
                  <a:srgbClr val="0D0D0D"/>
                </a:solidFill>
                <a:latin typeface="Arial MT"/>
                <a:cs typeface="Arial MT"/>
              </a:rPr>
              <a:t>avances</a:t>
            </a:r>
            <a:r>
              <a:rPr sz="1700" spc="-55" dirty="0">
                <a:solidFill>
                  <a:srgbClr val="0D0D0D"/>
                </a:solidFill>
                <a:latin typeface="Arial MT"/>
                <a:cs typeface="Arial MT"/>
              </a:rPr>
              <a:t> </a:t>
            </a:r>
            <a:r>
              <a:rPr sz="1700" spc="-60" dirty="0">
                <a:solidFill>
                  <a:srgbClr val="0D0D0D"/>
                </a:solidFill>
                <a:latin typeface="Arial MT"/>
                <a:cs typeface="Arial MT"/>
              </a:rPr>
              <a:t>técnicos</a:t>
            </a:r>
            <a:r>
              <a:rPr sz="1700" spc="-35" dirty="0">
                <a:solidFill>
                  <a:srgbClr val="0D0D0D"/>
                </a:solidFill>
                <a:latin typeface="Arial MT"/>
                <a:cs typeface="Arial MT"/>
              </a:rPr>
              <a:t> </a:t>
            </a:r>
            <a:r>
              <a:rPr sz="1700" spc="-50" dirty="0">
                <a:solidFill>
                  <a:srgbClr val="0D0D0D"/>
                </a:solidFill>
                <a:latin typeface="Arial MT"/>
                <a:cs typeface="Arial MT"/>
              </a:rPr>
              <a:t>y </a:t>
            </a:r>
            <a:r>
              <a:rPr sz="1700" spc="-65" dirty="0">
                <a:solidFill>
                  <a:srgbClr val="0D0D0D"/>
                </a:solidFill>
                <a:latin typeface="Arial MT"/>
                <a:cs typeface="Arial MT"/>
              </a:rPr>
              <a:t>científicos.</a:t>
            </a:r>
            <a:r>
              <a:rPr sz="1700" spc="250" dirty="0">
                <a:solidFill>
                  <a:srgbClr val="0D0D0D"/>
                </a:solidFill>
                <a:latin typeface="Arial MT"/>
                <a:cs typeface="Arial MT"/>
              </a:rPr>
              <a:t> </a:t>
            </a:r>
            <a:r>
              <a:rPr sz="1700" dirty="0">
                <a:solidFill>
                  <a:srgbClr val="0D0D0D"/>
                </a:solidFill>
                <a:latin typeface="Arial MT"/>
                <a:cs typeface="Arial MT"/>
              </a:rPr>
              <a:t>A</a:t>
            </a:r>
            <a:r>
              <a:rPr sz="1700" spc="260" dirty="0">
                <a:solidFill>
                  <a:srgbClr val="0D0D0D"/>
                </a:solidFill>
                <a:latin typeface="Arial MT"/>
                <a:cs typeface="Arial MT"/>
              </a:rPr>
              <a:t> </a:t>
            </a:r>
            <a:r>
              <a:rPr sz="1700" dirty="0">
                <a:solidFill>
                  <a:srgbClr val="0D0D0D"/>
                </a:solidFill>
                <a:latin typeface="Arial MT"/>
                <a:cs typeface="Arial MT"/>
              </a:rPr>
              <a:t>la</a:t>
            </a:r>
            <a:r>
              <a:rPr sz="1700" spc="254" dirty="0">
                <a:solidFill>
                  <a:srgbClr val="0D0D0D"/>
                </a:solidFill>
                <a:latin typeface="Arial MT"/>
                <a:cs typeface="Arial MT"/>
              </a:rPr>
              <a:t> </a:t>
            </a:r>
            <a:r>
              <a:rPr sz="1700" dirty="0">
                <a:solidFill>
                  <a:srgbClr val="0D0D0D"/>
                </a:solidFill>
                <a:latin typeface="Arial MT"/>
                <a:cs typeface="Arial MT"/>
              </a:rPr>
              <a:t>llegada</a:t>
            </a:r>
            <a:r>
              <a:rPr sz="1700" spc="250" dirty="0">
                <a:solidFill>
                  <a:srgbClr val="0D0D0D"/>
                </a:solidFill>
                <a:latin typeface="Arial MT"/>
                <a:cs typeface="Arial MT"/>
              </a:rPr>
              <a:t> </a:t>
            </a:r>
            <a:r>
              <a:rPr sz="1700" spc="-25" dirty="0">
                <a:solidFill>
                  <a:srgbClr val="0D0D0D"/>
                </a:solidFill>
                <a:latin typeface="Arial MT"/>
                <a:cs typeface="Arial MT"/>
              </a:rPr>
              <a:t>de </a:t>
            </a:r>
            <a:r>
              <a:rPr sz="1700" spc="-95" dirty="0">
                <a:solidFill>
                  <a:srgbClr val="0D0D0D"/>
                </a:solidFill>
                <a:latin typeface="Arial MT"/>
                <a:cs typeface="Arial MT"/>
              </a:rPr>
              <a:t>los</a:t>
            </a:r>
            <a:r>
              <a:rPr sz="1700" spc="10" dirty="0">
                <a:solidFill>
                  <a:srgbClr val="0D0D0D"/>
                </a:solidFill>
                <a:latin typeface="Arial MT"/>
                <a:cs typeface="Arial MT"/>
              </a:rPr>
              <a:t> </a:t>
            </a:r>
            <a:r>
              <a:rPr sz="1700" spc="-120" dirty="0">
                <a:solidFill>
                  <a:srgbClr val="0D0D0D"/>
                </a:solidFill>
                <a:latin typeface="Arial MT"/>
                <a:cs typeface="Arial MT"/>
              </a:rPr>
              <a:t>españoles</a:t>
            </a:r>
            <a:r>
              <a:rPr sz="1700" spc="15" dirty="0">
                <a:solidFill>
                  <a:srgbClr val="0D0D0D"/>
                </a:solidFill>
                <a:latin typeface="Arial MT"/>
                <a:cs typeface="Arial MT"/>
              </a:rPr>
              <a:t> </a:t>
            </a:r>
            <a:r>
              <a:rPr sz="1700" spc="-165" dirty="0">
                <a:solidFill>
                  <a:srgbClr val="0D0D0D"/>
                </a:solidFill>
                <a:latin typeface="Arial MT"/>
                <a:cs typeface="Arial MT"/>
              </a:rPr>
              <a:t>se</a:t>
            </a:r>
            <a:r>
              <a:rPr sz="1700" spc="50" dirty="0">
                <a:solidFill>
                  <a:srgbClr val="0D0D0D"/>
                </a:solidFill>
                <a:latin typeface="Arial MT"/>
                <a:cs typeface="Arial MT"/>
              </a:rPr>
              <a:t> </a:t>
            </a:r>
            <a:r>
              <a:rPr sz="1700" spc="-100" dirty="0">
                <a:solidFill>
                  <a:srgbClr val="0D0D0D"/>
                </a:solidFill>
                <a:latin typeface="Arial MT"/>
                <a:cs typeface="Arial MT"/>
              </a:rPr>
              <a:t>encontraban </a:t>
            </a:r>
            <a:r>
              <a:rPr sz="1700" spc="-160" dirty="0">
                <a:solidFill>
                  <a:srgbClr val="0D0D0D"/>
                </a:solidFill>
                <a:latin typeface="Arial MT"/>
                <a:cs typeface="Arial MT"/>
              </a:rPr>
              <a:t>en</a:t>
            </a:r>
            <a:r>
              <a:rPr sz="1700" spc="5" dirty="0">
                <a:solidFill>
                  <a:srgbClr val="0D0D0D"/>
                </a:solidFill>
                <a:latin typeface="Arial MT"/>
                <a:cs typeface="Arial MT"/>
              </a:rPr>
              <a:t> </a:t>
            </a:r>
            <a:r>
              <a:rPr sz="1700" spc="-105" dirty="0">
                <a:solidFill>
                  <a:srgbClr val="0D0D0D"/>
                </a:solidFill>
                <a:latin typeface="Arial MT"/>
                <a:cs typeface="Arial MT"/>
              </a:rPr>
              <a:t>medio</a:t>
            </a:r>
            <a:r>
              <a:rPr sz="1700" spc="-15" dirty="0">
                <a:solidFill>
                  <a:srgbClr val="0D0D0D"/>
                </a:solidFill>
                <a:latin typeface="Arial MT"/>
                <a:cs typeface="Arial MT"/>
              </a:rPr>
              <a:t> </a:t>
            </a:r>
            <a:r>
              <a:rPr sz="1700" dirty="0">
                <a:solidFill>
                  <a:srgbClr val="0D0D0D"/>
                </a:solidFill>
                <a:latin typeface="Arial MT"/>
                <a:cs typeface="Arial MT"/>
              </a:rPr>
              <a:t>de</a:t>
            </a:r>
            <a:r>
              <a:rPr sz="1700" spc="-95" dirty="0">
                <a:solidFill>
                  <a:srgbClr val="0D0D0D"/>
                </a:solidFill>
                <a:latin typeface="Arial MT"/>
                <a:cs typeface="Arial MT"/>
              </a:rPr>
              <a:t> </a:t>
            </a:r>
            <a:r>
              <a:rPr sz="1700" spc="-150" dirty="0">
                <a:solidFill>
                  <a:srgbClr val="0D0D0D"/>
                </a:solidFill>
                <a:latin typeface="Arial MT"/>
                <a:cs typeface="Arial MT"/>
              </a:rPr>
              <a:t>una</a:t>
            </a:r>
            <a:r>
              <a:rPr sz="1700" spc="15" dirty="0">
                <a:solidFill>
                  <a:srgbClr val="0D0D0D"/>
                </a:solidFill>
                <a:latin typeface="Arial MT"/>
                <a:cs typeface="Arial MT"/>
              </a:rPr>
              <a:t> </a:t>
            </a:r>
            <a:r>
              <a:rPr sz="1700" spc="-55" dirty="0">
                <a:solidFill>
                  <a:srgbClr val="0D0D0D"/>
                </a:solidFill>
                <a:latin typeface="Arial MT"/>
                <a:cs typeface="Arial MT"/>
              </a:rPr>
              <a:t>guerra</a:t>
            </a:r>
            <a:r>
              <a:rPr sz="1700" spc="-35" dirty="0">
                <a:solidFill>
                  <a:srgbClr val="0D0D0D"/>
                </a:solidFill>
                <a:latin typeface="Arial MT"/>
                <a:cs typeface="Arial MT"/>
              </a:rPr>
              <a:t> </a:t>
            </a:r>
            <a:r>
              <a:rPr sz="1700" spc="-25" dirty="0">
                <a:solidFill>
                  <a:srgbClr val="0D0D0D"/>
                </a:solidFill>
                <a:latin typeface="Arial MT"/>
                <a:cs typeface="Arial MT"/>
              </a:rPr>
              <a:t>civil.</a:t>
            </a:r>
            <a:endParaRPr sz="1700" dirty="0">
              <a:latin typeface="Arial MT"/>
              <a:cs typeface="Arial MT"/>
            </a:endParaRPr>
          </a:p>
        </p:txBody>
      </p:sp>
      <p:sp>
        <p:nvSpPr>
          <p:cNvPr id="25" name="object 25"/>
          <p:cNvSpPr txBox="1"/>
          <p:nvPr/>
        </p:nvSpPr>
        <p:spPr>
          <a:xfrm>
            <a:off x="6305803" y="4361815"/>
            <a:ext cx="2574290" cy="285115"/>
          </a:xfrm>
          <a:prstGeom prst="rect">
            <a:avLst/>
          </a:prstGeom>
        </p:spPr>
        <p:txBody>
          <a:bodyPr vert="horz" wrap="square" lIns="0" tIns="12700" rIns="0" bIns="0" rtlCol="0">
            <a:spAutoFit/>
          </a:bodyPr>
          <a:lstStyle/>
          <a:p>
            <a:pPr marL="12700">
              <a:lnSpc>
                <a:spcPct val="100000"/>
              </a:lnSpc>
              <a:spcBef>
                <a:spcPts val="100"/>
              </a:spcBef>
            </a:pPr>
            <a:r>
              <a:rPr sz="1700" spc="-100" dirty="0">
                <a:solidFill>
                  <a:srgbClr val="0D0D0D"/>
                </a:solidFill>
                <a:latin typeface="Arial MT"/>
                <a:cs typeface="Arial MT"/>
              </a:rPr>
              <a:t>Una</a:t>
            </a:r>
            <a:r>
              <a:rPr sz="1700" spc="-20" dirty="0">
                <a:solidFill>
                  <a:srgbClr val="0D0D0D"/>
                </a:solidFill>
                <a:latin typeface="Arial MT"/>
                <a:cs typeface="Arial MT"/>
              </a:rPr>
              <a:t> </a:t>
            </a:r>
            <a:r>
              <a:rPr sz="1700" dirty="0">
                <a:solidFill>
                  <a:srgbClr val="0D0D0D"/>
                </a:solidFill>
                <a:latin typeface="Arial MT"/>
                <a:cs typeface="Arial MT"/>
              </a:rPr>
              <a:t>de</a:t>
            </a:r>
            <a:r>
              <a:rPr sz="1700" spc="-20" dirty="0">
                <a:solidFill>
                  <a:srgbClr val="0D0D0D"/>
                </a:solidFill>
                <a:latin typeface="Arial MT"/>
                <a:cs typeface="Arial MT"/>
              </a:rPr>
              <a:t> </a:t>
            </a:r>
            <a:r>
              <a:rPr sz="1700" spc="-40" dirty="0">
                <a:solidFill>
                  <a:srgbClr val="0D0D0D"/>
                </a:solidFill>
                <a:latin typeface="Arial MT"/>
                <a:cs typeface="Arial MT"/>
              </a:rPr>
              <a:t>las</a:t>
            </a:r>
            <a:r>
              <a:rPr sz="1700" spc="-15" dirty="0">
                <a:solidFill>
                  <a:srgbClr val="0D0D0D"/>
                </a:solidFill>
                <a:latin typeface="Arial MT"/>
                <a:cs typeface="Arial MT"/>
              </a:rPr>
              <a:t> </a:t>
            </a:r>
            <a:r>
              <a:rPr sz="1700" spc="-90" dirty="0" err="1">
                <a:solidFill>
                  <a:srgbClr val="0D0D0D"/>
                </a:solidFill>
                <a:latin typeface="Arial MT"/>
                <a:cs typeface="Arial MT"/>
              </a:rPr>
              <a:t>civilizaciones</a:t>
            </a:r>
            <a:r>
              <a:rPr sz="1700" spc="-15" dirty="0">
                <a:solidFill>
                  <a:srgbClr val="0D0D0D"/>
                </a:solidFill>
                <a:latin typeface="Arial MT"/>
                <a:cs typeface="Arial MT"/>
              </a:rPr>
              <a:t> </a:t>
            </a:r>
            <a:r>
              <a:rPr sz="1700" spc="-130" dirty="0">
                <a:solidFill>
                  <a:srgbClr val="0D0D0D"/>
                </a:solidFill>
                <a:latin typeface="Arial MT"/>
                <a:cs typeface="Arial MT"/>
              </a:rPr>
              <a:t>m</a:t>
            </a:r>
            <a:r>
              <a:rPr lang="es-CL" sz="1700" spc="-130" dirty="0">
                <a:solidFill>
                  <a:srgbClr val="0D0D0D"/>
                </a:solidFill>
                <a:latin typeface="Arial MT"/>
                <a:cs typeface="Arial MT"/>
              </a:rPr>
              <a:t>á</a:t>
            </a:r>
            <a:r>
              <a:rPr sz="1700" spc="-130" dirty="0">
                <a:solidFill>
                  <a:srgbClr val="0D0D0D"/>
                </a:solidFill>
                <a:latin typeface="Arial MT"/>
                <a:cs typeface="Arial MT"/>
              </a:rPr>
              <a:t>s</a:t>
            </a:r>
            <a:endParaRPr sz="1700" dirty="0">
              <a:latin typeface="Arial MT"/>
              <a:cs typeface="Arial MT"/>
            </a:endParaRPr>
          </a:p>
        </p:txBody>
      </p:sp>
      <p:sp>
        <p:nvSpPr>
          <p:cNvPr id="26" name="object 26"/>
          <p:cNvSpPr txBox="1"/>
          <p:nvPr/>
        </p:nvSpPr>
        <p:spPr>
          <a:xfrm>
            <a:off x="6305803" y="4620895"/>
            <a:ext cx="2571115" cy="285115"/>
          </a:xfrm>
          <a:prstGeom prst="rect">
            <a:avLst/>
          </a:prstGeom>
        </p:spPr>
        <p:txBody>
          <a:bodyPr vert="horz" wrap="square" lIns="0" tIns="12700" rIns="0" bIns="0" rtlCol="0">
            <a:spAutoFit/>
          </a:bodyPr>
          <a:lstStyle/>
          <a:p>
            <a:pPr marL="12700">
              <a:lnSpc>
                <a:spcPct val="100000"/>
              </a:lnSpc>
              <a:spcBef>
                <a:spcPts val="100"/>
              </a:spcBef>
              <a:tabLst>
                <a:tab pos="1109345" algn="l"/>
                <a:tab pos="1455420" algn="l"/>
              </a:tabLst>
            </a:pPr>
            <a:r>
              <a:rPr sz="1700" spc="-10" dirty="0">
                <a:solidFill>
                  <a:srgbClr val="0D0D0D"/>
                </a:solidFill>
                <a:latin typeface="Arial MT"/>
                <a:cs typeface="Arial MT"/>
              </a:rPr>
              <a:t>duraderas,</a:t>
            </a:r>
            <a:r>
              <a:rPr sz="1700" dirty="0">
                <a:solidFill>
                  <a:srgbClr val="0D0D0D"/>
                </a:solidFill>
                <a:latin typeface="Arial MT"/>
                <a:cs typeface="Arial MT"/>
              </a:rPr>
              <a:t>	</a:t>
            </a:r>
            <a:r>
              <a:rPr sz="1700" spc="-25" dirty="0">
                <a:solidFill>
                  <a:srgbClr val="0D0D0D"/>
                </a:solidFill>
                <a:latin typeface="Arial MT"/>
                <a:cs typeface="Arial MT"/>
              </a:rPr>
              <a:t>se</a:t>
            </a:r>
            <a:r>
              <a:rPr sz="1700" dirty="0">
                <a:solidFill>
                  <a:srgbClr val="0D0D0D"/>
                </a:solidFill>
                <a:latin typeface="Arial MT"/>
                <a:cs typeface="Arial MT"/>
              </a:rPr>
              <a:t>	</a:t>
            </a:r>
            <a:r>
              <a:rPr sz="1700" spc="-65" dirty="0">
                <a:solidFill>
                  <a:srgbClr val="0D0D0D"/>
                </a:solidFill>
                <a:latin typeface="Arial MT"/>
                <a:cs typeface="Arial MT"/>
              </a:rPr>
              <a:t>organizaban</a:t>
            </a:r>
            <a:endParaRPr sz="1700">
              <a:latin typeface="Arial MT"/>
              <a:cs typeface="Arial MT"/>
            </a:endParaRPr>
          </a:p>
        </p:txBody>
      </p:sp>
      <p:sp>
        <p:nvSpPr>
          <p:cNvPr id="27" name="object 27"/>
          <p:cNvSpPr txBox="1"/>
          <p:nvPr/>
        </p:nvSpPr>
        <p:spPr>
          <a:xfrm>
            <a:off x="6305803" y="4879975"/>
            <a:ext cx="2574290" cy="544830"/>
          </a:xfrm>
          <a:prstGeom prst="rect">
            <a:avLst/>
          </a:prstGeom>
        </p:spPr>
        <p:txBody>
          <a:bodyPr vert="horz" wrap="square" lIns="0" tIns="12700" rIns="0" bIns="0" rtlCol="0">
            <a:spAutoFit/>
          </a:bodyPr>
          <a:lstStyle/>
          <a:p>
            <a:pPr marL="12700">
              <a:lnSpc>
                <a:spcPct val="100000"/>
              </a:lnSpc>
              <a:spcBef>
                <a:spcPts val="100"/>
              </a:spcBef>
            </a:pPr>
            <a:r>
              <a:rPr sz="1700" spc="-55" dirty="0">
                <a:solidFill>
                  <a:srgbClr val="0D0D0D"/>
                </a:solidFill>
                <a:latin typeface="Arial MT"/>
                <a:cs typeface="Arial MT"/>
              </a:rPr>
              <a:t>en</a:t>
            </a:r>
            <a:r>
              <a:rPr sz="1700" spc="5" dirty="0">
                <a:solidFill>
                  <a:srgbClr val="0D0D0D"/>
                </a:solidFill>
                <a:latin typeface="Arial MT"/>
                <a:cs typeface="Arial MT"/>
              </a:rPr>
              <a:t> </a:t>
            </a:r>
            <a:r>
              <a:rPr sz="1700" spc="-85" dirty="0">
                <a:solidFill>
                  <a:srgbClr val="0D0D0D"/>
                </a:solidFill>
                <a:latin typeface="Arial MT"/>
                <a:cs typeface="Arial MT"/>
              </a:rPr>
              <a:t>ciudades</a:t>
            </a:r>
            <a:r>
              <a:rPr sz="1700" spc="5" dirty="0">
                <a:solidFill>
                  <a:srgbClr val="0D0D0D"/>
                </a:solidFill>
                <a:latin typeface="Arial MT"/>
                <a:cs typeface="Arial MT"/>
              </a:rPr>
              <a:t> </a:t>
            </a:r>
            <a:r>
              <a:rPr sz="1700" spc="-75" dirty="0">
                <a:solidFill>
                  <a:srgbClr val="0D0D0D"/>
                </a:solidFill>
                <a:latin typeface="Arial MT"/>
                <a:cs typeface="Arial MT"/>
              </a:rPr>
              <a:t>estado,</a:t>
            </a:r>
            <a:r>
              <a:rPr sz="1700" spc="10" dirty="0">
                <a:solidFill>
                  <a:srgbClr val="0D0D0D"/>
                </a:solidFill>
                <a:latin typeface="Arial MT"/>
                <a:cs typeface="Arial MT"/>
              </a:rPr>
              <a:t> </a:t>
            </a:r>
            <a:r>
              <a:rPr sz="1700" dirty="0">
                <a:solidFill>
                  <a:srgbClr val="0D0D0D"/>
                </a:solidFill>
                <a:latin typeface="Arial MT"/>
                <a:cs typeface="Arial MT"/>
              </a:rPr>
              <a:t>a</a:t>
            </a:r>
            <a:r>
              <a:rPr sz="1700" spc="15" dirty="0">
                <a:solidFill>
                  <a:srgbClr val="0D0D0D"/>
                </a:solidFill>
                <a:latin typeface="Arial MT"/>
                <a:cs typeface="Arial MT"/>
              </a:rPr>
              <a:t> </a:t>
            </a:r>
            <a:r>
              <a:rPr sz="1700" spc="-75" dirty="0">
                <a:solidFill>
                  <a:srgbClr val="0D0D0D"/>
                </a:solidFill>
                <a:latin typeface="Arial MT"/>
                <a:cs typeface="Arial MT"/>
              </a:rPr>
              <a:t>través</a:t>
            </a:r>
            <a:endParaRPr sz="1700" dirty="0">
              <a:latin typeface="Arial MT"/>
              <a:cs typeface="Arial MT"/>
            </a:endParaRPr>
          </a:p>
          <a:p>
            <a:pPr marL="12700">
              <a:lnSpc>
                <a:spcPct val="100000"/>
              </a:lnSpc>
              <a:spcBef>
                <a:spcPts val="5"/>
              </a:spcBef>
            </a:pPr>
            <a:r>
              <a:rPr sz="1700" dirty="0">
                <a:solidFill>
                  <a:srgbClr val="0D0D0D"/>
                </a:solidFill>
                <a:latin typeface="Arial MT"/>
                <a:cs typeface="Arial MT"/>
              </a:rPr>
              <a:t>de</a:t>
            </a:r>
            <a:r>
              <a:rPr sz="1700" spc="-15" dirty="0">
                <a:solidFill>
                  <a:srgbClr val="0D0D0D"/>
                </a:solidFill>
                <a:latin typeface="Arial MT"/>
                <a:cs typeface="Arial MT"/>
              </a:rPr>
              <a:t> </a:t>
            </a:r>
            <a:r>
              <a:rPr sz="1700" spc="-75" dirty="0">
                <a:solidFill>
                  <a:srgbClr val="0D0D0D"/>
                </a:solidFill>
                <a:latin typeface="Arial MT"/>
                <a:cs typeface="Arial MT"/>
              </a:rPr>
              <a:t>alianzas.</a:t>
            </a:r>
            <a:r>
              <a:rPr sz="1700" spc="-10" dirty="0">
                <a:solidFill>
                  <a:srgbClr val="0D0D0D"/>
                </a:solidFill>
                <a:latin typeface="Arial MT"/>
                <a:cs typeface="Arial MT"/>
              </a:rPr>
              <a:t> </a:t>
            </a:r>
            <a:r>
              <a:rPr sz="1700" dirty="0">
                <a:solidFill>
                  <a:srgbClr val="0D0D0D"/>
                </a:solidFill>
                <a:latin typeface="Arial MT"/>
                <a:cs typeface="Arial MT"/>
              </a:rPr>
              <a:t>A</a:t>
            </a:r>
            <a:r>
              <a:rPr sz="1700" spc="-15" dirty="0">
                <a:solidFill>
                  <a:srgbClr val="0D0D0D"/>
                </a:solidFill>
                <a:latin typeface="Arial MT"/>
                <a:cs typeface="Arial MT"/>
              </a:rPr>
              <a:t> </a:t>
            </a:r>
            <a:r>
              <a:rPr sz="1700" dirty="0">
                <a:solidFill>
                  <a:srgbClr val="0D0D0D"/>
                </a:solidFill>
                <a:latin typeface="Arial MT"/>
                <a:cs typeface="Arial MT"/>
              </a:rPr>
              <a:t>la</a:t>
            </a:r>
            <a:r>
              <a:rPr sz="1700" spc="-10" dirty="0">
                <a:solidFill>
                  <a:srgbClr val="0D0D0D"/>
                </a:solidFill>
                <a:latin typeface="Arial MT"/>
                <a:cs typeface="Arial MT"/>
              </a:rPr>
              <a:t> llegada</a:t>
            </a:r>
            <a:r>
              <a:rPr sz="1700" spc="-15" dirty="0">
                <a:solidFill>
                  <a:srgbClr val="0D0D0D"/>
                </a:solidFill>
                <a:latin typeface="Arial MT"/>
                <a:cs typeface="Arial MT"/>
              </a:rPr>
              <a:t> </a:t>
            </a:r>
            <a:r>
              <a:rPr sz="1700" spc="-25" dirty="0">
                <a:solidFill>
                  <a:srgbClr val="0D0D0D"/>
                </a:solidFill>
                <a:latin typeface="Arial MT"/>
                <a:cs typeface="Arial MT"/>
              </a:rPr>
              <a:t>de</a:t>
            </a:r>
            <a:endParaRPr sz="1700" dirty="0">
              <a:latin typeface="Arial MT"/>
              <a:cs typeface="Arial MT"/>
            </a:endParaRPr>
          </a:p>
        </p:txBody>
      </p:sp>
      <p:sp>
        <p:nvSpPr>
          <p:cNvPr id="28" name="object 28"/>
          <p:cNvSpPr txBox="1"/>
          <p:nvPr/>
        </p:nvSpPr>
        <p:spPr>
          <a:xfrm>
            <a:off x="6305803" y="5398414"/>
            <a:ext cx="2572385" cy="285115"/>
          </a:xfrm>
          <a:prstGeom prst="rect">
            <a:avLst/>
          </a:prstGeom>
        </p:spPr>
        <p:txBody>
          <a:bodyPr vert="horz" wrap="square" lIns="0" tIns="12700" rIns="0" bIns="0" rtlCol="0">
            <a:spAutoFit/>
          </a:bodyPr>
          <a:lstStyle/>
          <a:p>
            <a:pPr marL="12700">
              <a:lnSpc>
                <a:spcPct val="100000"/>
              </a:lnSpc>
              <a:spcBef>
                <a:spcPts val="100"/>
              </a:spcBef>
              <a:tabLst>
                <a:tab pos="528955" algn="l"/>
                <a:tab pos="1664335" algn="l"/>
              </a:tabLst>
            </a:pPr>
            <a:r>
              <a:rPr sz="1700" spc="-25" dirty="0">
                <a:solidFill>
                  <a:srgbClr val="0D0D0D"/>
                </a:solidFill>
                <a:latin typeface="Arial MT"/>
                <a:cs typeface="Arial MT"/>
              </a:rPr>
              <a:t>los</a:t>
            </a:r>
            <a:r>
              <a:rPr sz="1700" dirty="0">
                <a:solidFill>
                  <a:srgbClr val="0D0D0D"/>
                </a:solidFill>
                <a:latin typeface="Arial MT"/>
                <a:cs typeface="Arial MT"/>
              </a:rPr>
              <a:t>	</a:t>
            </a:r>
            <a:r>
              <a:rPr sz="1700" spc="-10" dirty="0">
                <a:solidFill>
                  <a:srgbClr val="0D0D0D"/>
                </a:solidFill>
                <a:latin typeface="Arial MT"/>
                <a:cs typeface="Arial MT"/>
              </a:rPr>
              <a:t>españoles</a:t>
            </a:r>
            <a:r>
              <a:rPr sz="1700" dirty="0">
                <a:solidFill>
                  <a:srgbClr val="0D0D0D"/>
                </a:solidFill>
                <a:latin typeface="Arial MT"/>
                <a:cs typeface="Arial MT"/>
              </a:rPr>
              <a:t>	</a:t>
            </a:r>
            <a:r>
              <a:rPr sz="1700" spc="-70" dirty="0">
                <a:solidFill>
                  <a:srgbClr val="0D0D0D"/>
                </a:solidFill>
                <a:latin typeface="Arial MT"/>
                <a:cs typeface="Arial MT"/>
              </a:rPr>
              <a:t>quedaban</a:t>
            </a:r>
            <a:endParaRPr sz="1700">
              <a:latin typeface="Arial MT"/>
              <a:cs typeface="Arial MT"/>
            </a:endParaRPr>
          </a:p>
        </p:txBody>
      </p:sp>
      <p:sp>
        <p:nvSpPr>
          <p:cNvPr id="29" name="object 29"/>
          <p:cNvSpPr txBox="1"/>
          <p:nvPr/>
        </p:nvSpPr>
        <p:spPr>
          <a:xfrm>
            <a:off x="6305803" y="5657494"/>
            <a:ext cx="2574290" cy="285115"/>
          </a:xfrm>
          <a:prstGeom prst="rect">
            <a:avLst/>
          </a:prstGeom>
        </p:spPr>
        <p:txBody>
          <a:bodyPr vert="horz" wrap="square" lIns="0" tIns="12700" rIns="0" bIns="0" rtlCol="0">
            <a:spAutoFit/>
          </a:bodyPr>
          <a:lstStyle/>
          <a:p>
            <a:pPr marL="12700">
              <a:lnSpc>
                <a:spcPct val="100000"/>
              </a:lnSpc>
              <a:spcBef>
                <a:spcPts val="100"/>
              </a:spcBef>
            </a:pPr>
            <a:r>
              <a:rPr sz="1700" spc="-25" dirty="0">
                <a:solidFill>
                  <a:srgbClr val="0D0D0D"/>
                </a:solidFill>
                <a:latin typeface="Arial MT"/>
                <a:cs typeface="Arial MT"/>
              </a:rPr>
              <a:t>poco</a:t>
            </a:r>
            <a:r>
              <a:rPr sz="1700" spc="315" dirty="0">
                <a:solidFill>
                  <a:srgbClr val="0D0D0D"/>
                </a:solidFill>
                <a:latin typeface="Arial MT"/>
                <a:cs typeface="Arial MT"/>
              </a:rPr>
              <a:t> </a:t>
            </a:r>
            <a:r>
              <a:rPr sz="1700" dirty="0">
                <a:solidFill>
                  <a:srgbClr val="0D0D0D"/>
                </a:solidFill>
                <a:latin typeface="Arial MT"/>
                <a:cs typeface="Arial MT"/>
              </a:rPr>
              <a:t>de</a:t>
            </a:r>
            <a:r>
              <a:rPr sz="1700" spc="315" dirty="0">
                <a:solidFill>
                  <a:srgbClr val="0D0D0D"/>
                </a:solidFill>
                <a:latin typeface="Arial MT"/>
                <a:cs typeface="Arial MT"/>
              </a:rPr>
              <a:t> </a:t>
            </a:r>
            <a:r>
              <a:rPr sz="1700" spc="-254" dirty="0">
                <a:solidFill>
                  <a:srgbClr val="0D0D0D"/>
                </a:solidFill>
                <a:latin typeface="Arial MT"/>
                <a:cs typeface="Arial MT"/>
              </a:rPr>
              <a:t>su</a:t>
            </a:r>
            <a:r>
              <a:rPr sz="1700" spc="325" dirty="0">
                <a:solidFill>
                  <a:srgbClr val="0D0D0D"/>
                </a:solidFill>
                <a:latin typeface="Arial MT"/>
                <a:cs typeface="Arial MT"/>
              </a:rPr>
              <a:t> </a:t>
            </a:r>
            <a:r>
              <a:rPr sz="1700" spc="-25" dirty="0">
                <a:solidFill>
                  <a:srgbClr val="0D0D0D"/>
                </a:solidFill>
                <a:latin typeface="Arial MT"/>
                <a:cs typeface="Arial MT"/>
              </a:rPr>
              <a:t>época</a:t>
            </a:r>
            <a:r>
              <a:rPr sz="1700" spc="315" dirty="0">
                <a:solidFill>
                  <a:srgbClr val="0D0D0D"/>
                </a:solidFill>
                <a:latin typeface="Arial MT"/>
                <a:cs typeface="Arial MT"/>
              </a:rPr>
              <a:t> </a:t>
            </a:r>
            <a:r>
              <a:rPr sz="1700" spc="-30" dirty="0">
                <a:solidFill>
                  <a:srgbClr val="0D0D0D"/>
                </a:solidFill>
                <a:latin typeface="Arial MT"/>
                <a:cs typeface="Arial MT"/>
              </a:rPr>
              <a:t>dorada,</a:t>
            </a:r>
            <a:endParaRPr sz="1700">
              <a:latin typeface="Arial MT"/>
              <a:cs typeface="Arial MT"/>
            </a:endParaRPr>
          </a:p>
        </p:txBody>
      </p:sp>
      <p:sp>
        <p:nvSpPr>
          <p:cNvPr id="30" name="object 30"/>
          <p:cNvSpPr txBox="1"/>
          <p:nvPr/>
        </p:nvSpPr>
        <p:spPr>
          <a:xfrm>
            <a:off x="6305803" y="5916574"/>
            <a:ext cx="2573020" cy="544195"/>
          </a:xfrm>
          <a:prstGeom prst="rect">
            <a:avLst/>
          </a:prstGeom>
        </p:spPr>
        <p:txBody>
          <a:bodyPr vert="horz" wrap="square" lIns="0" tIns="12700" rIns="0" bIns="0" rtlCol="0">
            <a:spAutoFit/>
          </a:bodyPr>
          <a:lstStyle/>
          <a:p>
            <a:pPr marR="6350" algn="r">
              <a:lnSpc>
                <a:spcPct val="100000"/>
              </a:lnSpc>
              <a:spcBef>
                <a:spcPts val="100"/>
              </a:spcBef>
              <a:tabLst>
                <a:tab pos="440055" algn="l"/>
                <a:tab pos="737235" algn="l"/>
                <a:tab pos="1203325" algn="l"/>
                <a:tab pos="1549400" algn="l"/>
                <a:tab pos="2237105" algn="l"/>
              </a:tabLst>
            </a:pPr>
            <a:r>
              <a:rPr sz="1700" spc="-25" dirty="0">
                <a:solidFill>
                  <a:srgbClr val="0D0D0D"/>
                </a:solidFill>
                <a:latin typeface="Arial MT"/>
                <a:cs typeface="Arial MT"/>
              </a:rPr>
              <a:t>por</a:t>
            </a:r>
            <a:r>
              <a:rPr sz="1700" dirty="0">
                <a:solidFill>
                  <a:srgbClr val="0D0D0D"/>
                </a:solidFill>
                <a:latin typeface="Arial MT"/>
                <a:cs typeface="Arial MT"/>
              </a:rPr>
              <a:t>	</a:t>
            </a:r>
            <a:r>
              <a:rPr sz="1700" spc="-25" dirty="0">
                <a:solidFill>
                  <a:srgbClr val="0D0D0D"/>
                </a:solidFill>
                <a:latin typeface="Arial MT"/>
                <a:cs typeface="Arial MT"/>
              </a:rPr>
              <a:t>lo</a:t>
            </a:r>
            <a:r>
              <a:rPr sz="1700" dirty="0">
                <a:solidFill>
                  <a:srgbClr val="0D0D0D"/>
                </a:solidFill>
                <a:latin typeface="Arial MT"/>
                <a:cs typeface="Arial MT"/>
              </a:rPr>
              <a:t>	</a:t>
            </a:r>
            <a:r>
              <a:rPr sz="1700" spc="-25" dirty="0">
                <a:solidFill>
                  <a:srgbClr val="0D0D0D"/>
                </a:solidFill>
                <a:latin typeface="Arial MT"/>
                <a:cs typeface="Arial MT"/>
              </a:rPr>
              <a:t>que</a:t>
            </a:r>
            <a:r>
              <a:rPr sz="1700" dirty="0">
                <a:solidFill>
                  <a:srgbClr val="0D0D0D"/>
                </a:solidFill>
                <a:latin typeface="Arial MT"/>
                <a:cs typeface="Arial MT"/>
              </a:rPr>
              <a:t>	</a:t>
            </a:r>
            <a:r>
              <a:rPr sz="1700" spc="-25" dirty="0">
                <a:solidFill>
                  <a:srgbClr val="0D0D0D"/>
                </a:solidFill>
                <a:latin typeface="Arial MT"/>
                <a:cs typeface="Arial MT"/>
              </a:rPr>
              <a:t>no</a:t>
            </a:r>
            <a:r>
              <a:rPr sz="1700" dirty="0">
                <a:solidFill>
                  <a:srgbClr val="0D0D0D"/>
                </a:solidFill>
                <a:latin typeface="Arial MT"/>
                <a:cs typeface="Arial MT"/>
              </a:rPr>
              <a:t>	</a:t>
            </a:r>
            <a:r>
              <a:rPr sz="1700" spc="-10" dirty="0">
                <a:solidFill>
                  <a:srgbClr val="0D0D0D"/>
                </a:solidFill>
                <a:latin typeface="Arial MT"/>
                <a:cs typeface="Arial MT"/>
              </a:rPr>
              <a:t>fueron</a:t>
            </a:r>
            <a:r>
              <a:rPr sz="1700" dirty="0">
                <a:solidFill>
                  <a:srgbClr val="0D0D0D"/>
                </a:solidFill>
                <a:latin typeface="Arial MT"/>
                <a:cs typeface="Arial MT"/>
              </a:rPr>
              <a:t>	</a:t>
            </a:r>
            <a:r>
              <a:rPr sz="1700" spc="-125" dirty="0">
                <a:solidFill>
                  <a:srgbClr val="0D0D0D"/>
                </a:solidFill>
                <a:latin typeface="Arial MT"/>
                <a:cs typeface="Arial MT"/>
              </a:rPr>
              <a:t>una</a:t>
            </a:r>
            <a:endParaRPr sz="1700" dirty="0">
              <a:latin typeface="Arial MT"/>
              <a:cs typeface="Arial MT"/>
            </a:endParaRPr>
          </a:p>
          <a:p>
            <a:pPr marR="5080" algn="r">
              <a:lnSpc>
                <a:spcPct val="100000"/>
              </a:lnSpc>
              <a:spcBef>
                <a:spcPts val="5"/>
              </a:spcBef>
            </a:pPr>
            <a:r>
              <a:rPr sz="1700" spc="-25" dirty="0">
                <a:solidFill>
                  <a:srgbClr val="0D0D0D"/>
                </a:solidFill>
                <a:latin typeface="Arial MT"/>
                <a:cs typeface="Arial MT"/>
              </a:rPr>
              <a:t>los</a:t>
            </a:r>
            <a:endParaRPr sz="1700" dirty="0">
              <a:latin typeface="Arial MT"/>
              <a:cs typeface="Arial MT"/>
            </a:endParaRPr>
          </a:p>
        </p:txBody>
      </p:sp>
      <p:sp>
        <p:nvSpPr>
          <p:cNvPr id="31" name="object 31"/>
          <p:cNvSpPr txBox="1"/>
          <p:nvPr/>
        </p:nvSpPr>
        <p:spPr>
          <a:xfrm>
            <a:off x="6305803" y="6175654"/>
            <a:ext cx="1799589" cy="544830"/>
          </a:xfrm>
          <a:prstGeom prst="rect">
            <a:avLst/>
          </a:prstGeom>
        </p:spPr>
        <p:txBody>
          <a:bodyPr vert="horz" wrap="square" lIns="0" tIns="12700" rIns="0" bIns="0" rtlCol="0">
            <a:spAutoFit/>
          </a:bodyPr>
          <a:lstStyle/>
          <a:p>
            <a:pPr marL="12700">
              <a:lnSpc>
                <a:spcPct val="100000"/>
              </a:lnSpc>
              <a:spcBef>
                <a:spcPts val="100"/>
              </a:spcBef>
              <a:tabLst>
                <a:tab pos="1358265" algn="l"/>
              </a:tabLst>
            </a:pPr>
            <a:r>
              <a:rPr sz="1700" spc="-10" dirty="0">
                <a:solidFill>
                  <a:srgbClr val="0D0D0D"/>
                </a:solidFill>
                <a:latin typeface="Arial MT"/>
                <a:cs typeface="Arial MT"/>
              </a:rPr>
              <a:t>amenaza</a:t>
            </a:r>
            <a:r>
              <a:rPr sz="1700" dirty="0">
                <a:solidFill>
                  <a:srgbClr val="0D0D0D"/>
                </a:solidFill>
                <a:latin typeface="Arial MT"/>
                <a:cs typeface="Arial MT"/>
              </a:rPr>
              <a:t>	</a:t>
            </a:r>
            <a:r>
              <a:rPr sz="1700" spc="-20" dirty="0">
                <a:solidFill>
                  <a:srgbClr val="0D0D0D"/>
                </a:solidFill>
                <a:latin typeface="Arial MT"/>
                <a:cs typeface="Arial MT"/>
              </a:rPr>
              <a:t>para</a:t>
            </a:r>
            <a:endParaRPr sz="1700">
              <a:latin typeface="Arial MT"/>
              <a:cs typeface="Arial MT"/>
            </a:endParaRPr>
          </a:p>
          <a:p>
            <a:pPr marL="12700">
              <a:lnSpc>
                <a:spcPct val="100000"/>
              </a:lnSpc>
            </a:pPr>
            <a:r>
              <a:rPr sz="1700" spc="-55" dirty="0">
                <a:solidFill>
                  <a:srgbClr val="0D0D0D"/>
                </a:solidFill>
                <a:latin typeface="Arial MT"/>
                <a:cs typeface="Arial MT"/>
              </a:rPr>
              <a:t>conquistadores.</a:t>
            </a:r>
            <a:endParaRPr sz="1700">
              <a:latin typeface="Arial MT"/>
              <a:cs typeface="Arial MT"/>
            </a:endParaRPr>
          </a:p>
        </p:txBody>
      </p:sp>
      <p:sp>
        <p:nvSpPr>
          <p:cNvPr id="32" name="object 32"/>
          <p:cNvSpPr txBox="1"/>
          <p:nvPr/>
        </p:nvSpPr>
        <p:spPr>
          <a:xfrm>
            <a:off x="9191370" y="4361815"/>
            <a:ext cx="2673985" cy="2405787"/>
          </a:xfrm>
          <a:prstGeom prst="rect">
            <a:avLst/>
          </a:prstGeom>
        </p:spPr>
        <p:txBody>
          <a:bodyPr vert="horz" wrap="square" lIns="0" tIns="12700" rIns="0" bIns="0" rtlCol="0">
            <a:spAutoFit/>
          </a:bodyPr>
          <a:lstStyle/>
          <a:p>
            <a:pPr marL="12700" marR="5080" algn="just">
              <a:spcBef>
                <a:spcPts val="100"/>
              </a:spcBef>
            </a:pPr>
            <a:r>
              <a:rPr sz="1700" spc="-10" dirty="0">
                <a:solidFill>
                  <a:srgbClr val="0D0D0D"/>
                </a:solidFill>
                <a:latin typeface="Arial MT"/>
                <a:cs typeface="Arial MT"/>
              </a:rPr>
              <a:t>Se</a:t>
            </a:r>
            <a:r>
              <a:rPr sz="1700" spc="-15" dirty="0">
                <a:solidFill>
                  <a:srgbClr val="0D0D0D"/>
                </a:solidFill>
                <a:latin typeface="Arial MT"/>
                <a:cs typeface="Arial MT"/>
              </a:rPr>
              <a:t> </a:t>
            </a:r>
            <a:r>
              <a:rPr sz="1700" spc="-70" dirty="0">
                <a:solidFill>
                  <a:srgbClr val="0D0D0D"/>
                </a:solidFill>
                <a:latin typeface="Arial MT"/>
                <a:cs typeface="Arial MT"/>
              </a:rPr>
              <a:t>establecieron</a:t>
            </a:r>
            <a:r>
              <a:rPr sz="1700" spc="-5" dirty="0">
                <a:solidFill>
                  <a:srgbClr val="0D0D0D"/>
                </a:solidFill>
                <a:latin typeface="Arial MT"/>
                <a:cs typeface="Arial MT"/>
              </a:rPr>
              <a:t> </a:t>
            </a:r>
            <a:r>
              <a:rPr sz="1700" dirty="0">
                <a:solidFill>
                  <a:srgbClr val="0D0D0D"/>
                </a:solidFill>
                <a:latin typeface="Arial MT"/>
                <a:cs typeface="Arial MT"/>
              </a:rPr>
              <a:t>en</a:t>
            </a:r>
            <a:r>
              <a:rPr sz="1700" spc="-10" dirty="0">
                <a:solidFill>
                  <a:srgbClr val="0D0D0D"/>
                </a:solidFill>
                <a:latin typeface="Arial MT"/>
                <a:cs typeface="Arial MT"/>
              </a:rPr>
              <a:t> </a:t>
            </a:r>
            <a:r>
              <a:rPr sz="1700" dirty="0">
                <a:solidFill>
                  <a:srgbClr val="0D0D0D"/>
                </a:solidFill>
                <a:latin typeface="Arial MT"/>
                <a:cs typeface="Arial MT"/>
              </a:rPr>
              <a:t>parte</a:t>
            </a:r>
            <a:r>
              <a:rPr sz="1700" spc="-5" dirty="0">
                <a:solidFill>
                  <a:srgbClr val="0D0D0D"/>
                </a:solidFill>
                <a:latin typeface="Arial MT"/>
                <a:cs typeface="Arial MT"/>
              </a:rPr>
              <a:t> </a:t>
            </a:r>
            <a:r>
              <a:rPr sz="1700" spc="-25" dirty="0">
                <a:solidFill>
                  <a:srgbClr val="0D0D0D"/>
                </a:solidFill>
                <a:latin typeface="Arial MT"/>
                <a:cs typeface="Arial MT"/>
              </a:rPr>
              <a:t>de </a:t>
            </a:r>
            <a:r>
              <a:rPr sz="1700" dirty="0">
                <a:solidFill>
                  <a:srgbClr val="0D0D0D"/>
                </a:solidFill>
                <a:latin typeface="Arial MT"/>
                <a:cs typeface="Arial MT"/>
              </a:rPr>
              <a:t>los</a:t>
            </a:r>
            <a:r>
              <a:rPr sz="1700" spc="165" dirty="0">
                <a:solidFill>
                  <a:srgbClr val="0D0D0D"/>
                </a:solidFill>
                <a:latin typeface="Arial MT"/>
                <a:cs typeface="Arial MT"/>
              </a:rPr>
              <a:t> </a:t>
            </a:r>
            <a:r>
              <a:rPr sz="1700" dirty="0">
                <a:solidFill>
                  <a:srgbClr val="0D0D0D"/>
                </a:solidFill>
                <a:latin typeface="Arial MT"/>
                <a:cs typeface="Arial MT"/>
              </a:rPr>
              <a:t>territorios</a:t>
            </a:r>
            <a:r>
              <a:rPr sz="1700" spc="170" dirty="0">
                <a:solidFill>
                  <a:srgbClr val="0D0D0D"/>
                </a:solidFill>
                <a:latin typeface="Arial MT"/>
                <a:cs typeface="Arial MT"/>
              </a:rPr>
              <a:t> </a:t>
            </a:r>
            <a:r>
              <a:rPr sz="1700" dirty="0">
                <a:solidFill>
                  <a:srgbClr val="0D0D0D"/>
                </a:solidFill>
                <a:latin typeface="Arial MT"/>
                <a:cs typeface="Arial MT"/>
              </a:rPr>
              <a:t>donde</a:t>
            </a:r>
            <a:r>
              <a:rPr sz="1700" spc="175" dirty="0">
                <a:solidFill>
                  <a:srgbClr val="0D0D0D"/>
                </a:solidFill>
                <a:latin typeface="Arial MT"/>
                <a:cs typeface="Arial MT"/>
              </a:rPr>
              <a:t> </a:t>
            </a:r>
            <a:r>
              <a:rPr sz="1700" dirty="0">
                <a:solidFill>
                  <a:srgbClr val="0D0D0D"/>
                </a:solidFill>
                <a:latin typeface="Arial MT"/>
                <a:cs typeface="Arial MT"/>
              </a:rPr>
              <a:t>hoy</a:t>
            </a:r>
            <a:r>
              <a:rPr sz="1700" spc="180" dirty="0">
                <a:solidFill>
                  <a:srgbClr val="0D0D0D"/>
                </a:solidFill>
                <a:latin typeface="Arial MT"/>
                <a:cs typeface="Arial MT"/>
              </a:rPr>
              <a:t> </a:t>
            </a:r>
            <a:r>
              <a:rPr sz="1700" spc="-180" dirty="0">
                <a:solidFill>
                  <a:srgbClr val="0D0D0D"/>
                </a:solidFill>
                <a:latin typeface="Arial MT"/>
                <a:cs typeface="Arial MT"/>
              </a:rPr>
              <a:t>se </a:t>
            </a:r>
            <a:r>
              <a:rPr sz="1700" spc="-105" dirty="0">
                <a:solidFill>
                  <a:srgbClr val="0D0D0D"/>
                </a:solidFill>
                <a:latin typeface="Arial MT"/>
                <a:cs typeface="Arial MT"/>
              </a:rPr>
              <a:t>encuentran</a:t>
            </a:r>
            <a:r>
              <a:rPr sz="1700" spc="85" dirty="0">
                <a:solidFill>
                  <a:srgbClr val="0D0D0D"/>
                </a:solidFill>
                <a:latin typeface="Arial MT"/>
                <a:cs typeface="Arial MT"/>
              </a:rPr>
              <a:t> </a:t>
            </a:r>
            <a:r>
              <a:rPr sz="1700" spc="-20" dirty="0">
                <a:solidFill>
                  <a:srgbClr val="0D0D0D"/>
                </a:solidFill>
                <a:latin typeface="Arial MT"/>
                <a:cs typeface="Arial MT"/>
              </a:rPr>
              <a:t>Chile</a:t>
            </a:r>
            <a:r>
              <a:rPr sz="1700" spc="95" dirty="0">
                <a:solidFill>
                  <a:srgbClr val="0D0D0D"/>
                </a:solidFill>
                <a:latin typeface="Arial MT"/>
                <a:cs typeface="Arial MT"/>
              </a:rPr>
              <a:t> </a:t>
            </a:r>
            <a:r>
              <a:rPr sz="1700" dirty="0">
                <a:solidFill>
                  <a:srgbClr val="0D0D0D"/>
                </a:solidFill>
                <a:latin typeface="Arial MT"/>
                <a:cs typeface="Arial MT"/>
              </a:rPr>
              <a:t>y</a:t>
            </a:r>
            <a:r>
              <a:rPr sz="1700" spc="85" dirty="0">
                <a:solidFill>
                  <a:srgbClr val="0D0D0D"/>
                </a:solidFill>
                <a:latin typeface="Arial MT"/>
                <a:cs typeface="Arial MT"/>
              </a:rPr>
              <a:t> </a:t>
            </a:r>
            <a:r>
              <a:rPr sz="1700" spc="-85" dirty="0">
                <a:solidFill>
                  <a:srgbClr val="0D0D0D"/>
                </a:solidFill>
                <a:latin typeface="Arial MT"/>
                <a:cs typeface="Arial MT"/>
              </a:rPr>
              <a:t>Argentina. </a:t>
            </a:r>
            <a:r>
              <a:rPr sz="1700" dirty="0">
                <a:solidFill>
                  <a:srgbClr val="0D0D0D"/>
                </a:solidFill>
                <a:latin typeface="Arial MT"/>
                <a:cs typeface="Arial MT"/>
              </a:rPr>
              <a:t>Se</a:t>
            </a:r>
            <a:r>
              <a:rPr sz="1700" spc="180" dirty="0">
                <a:solidFill>
                  <a:srgbClr val="0D0D0D"/>
                </a:solidFill>
                <a:latin typeface="Arial MT"/>
                <a:cs typeface="Arial MT"/>
              </a:rPr>
              <a:t> </a:t>
            </a:r>
            <a:r>
              <a:rPr sz="1700" spc="-10" dirty="0">
                <a:solidFill>
                  <a:srgbClr val="0D0D0D"/>
                </a:solidFill>
                <a:latin typeface="Arial MT"/>
                <a:cs typeface="Arial MT"/>
              </a:rPr>
              <a:t>organizaban</a:t>
            </a:r>
            <a:r>
              <a:rPr sz="1700" spc="185" dirty="0">
                <a:solidFill>
                  <a:srgbClr val="0D0D0D"/>
                </a:solidFill>
                <a:latin typeface="Arial MT"/>
                <a:cs typeface="Arial MT"/>
              </a:rPr>
              <a:t> </a:t>
            </a:r>
            <a:r>
              <a:rPr sz="1700" dirty="0">
                <a:solidFill>
                  <a:srgbClr val="0D0D0D"/>
                </a:solidFill>
                <a:latin typeface="Arial MT"/>
                <a:cs typeface="Arial MT"/>
              </a:rPr>
              <a:t>en</a:t>
            </a:r>
            <a:r>
              <a:rPr sz="1700" spc="190" dirty="0">
                <a:solidFill>
                  <a:srgbClr val="0D0D0D"/>
                </a:solidFill>
                <a:latin typeface="Arial MT"/>
                <a:cs typeface="Arial MT"/>
              </a:rPr>
              <a:t> </a:t>
            </a:r>
            <a:r>
              <a:rPr sz="1700" dirty="0">
                <a:solidFill>
                  <a:srgbClr val="0D0D0D"/>
                </a:solidFill>
                <a:latin typeface="Arial MT"/>
                <a:cs typeface="Arial MT"/>
              </a:rPr>
              <a:t>torno</a:t>
            </a:r>
            <a:r>
              <a:rPr sz="1700" spc="185" dirty="0">
                <a:solidFill>
                  <a:srgbClr val="0D0D0D"/>
                </a:solidFill>
                <a:latin typeface="Arial MT"/>
                <a:cs typeface="Arial MT"/>
              </a:rPr>
              <a:t> </a:t>
            </a:r>
            <a:r>
              <a:rPr sz="1700" spc="-50" dirty="0">
                <a:solidFill>
                  <a:srgbClr val="0D0D0D"/>
                </a:solidFill>
                <a:latin typeface="Arial MT"/>
                <a:cs typeface="Arial MT"/>
              </a:rPr>
              <a:t>a </a:t>
            </a:r>
            <a:r>
              <a:rPr sz="1700" spc="-50" dirty="0" err="1">
                <a:solidFill>
                  <a:srgbClr val="0D0D0D"/>
                </a:solidFill>
                <a:latin typeface="Arial MT"/>
                <a:cs typeface="Arial MT"/>
              </a:rPr>
              <a:t>grupos</a:t>
            </a:r>
            <a:r>
              <a:rPr lang="es-CL" sz="1700" spc="300" dirty="0">
                <a:solidFill>
                  <a:srgbClr val="0D0D0D"/>
                </a:solidFill>
                <a:latin typeface="Arial MT"/>
                <a:cs typeface="Arial MT"/>
              </a:rPr>
              <a:t> </a:t>
            </a:r>
            <a:r>
              <a:rPr sz="1700" spc="-40" dirty="0" err="1">
                <a:solidFill>
                  <a:srgbClr val="0D0D0D"/>
                </a:solidFill>
                <a:latin typeface="Arial MT"/>
                <a:cs typeface="Arial MT"/>
              </a:rPr>
              <a:t>familiares</a:t>
            </a:r>
            <a:r>
              <a:rPr lang="es-CL" sz="1700" spc="-40" dirty="0">
                <a:solidFill>
                  <a:srgbClr val="0D0D0D"/>
                </a:solidFill>
                <a:latin typeface="Arial MT"/>
                <a:cs typeface="Arial MT"/>
              </a:rPr>
              <a:t>.</a:t>
            </a:r>
          </a:p>
          <a:p>
            <a:pPr marL="12700" marR="5080" algn="just">
              <a:spcBef>
                <a:spcPts val="100"/>
              </a:spcBef>
            </a:pPr>
            <a:r>
              <a:rPr lang="es-CL" sz="1700" spc="-10" dirty="0">
                <a:solidFill>
                  <a:srgbClr val="0D0D0D"/>
                </a:solidFill>
                <a:latin typeface="Arial MT"/>
                <a:cs typeface="Arial MT"/>
              </a:rPr>
              <a:t>Opusieron una </a:t>
            </a:r>
            <a:r>
              <a:rPr lang="es-CL" sz="1700" spc="-60" dirty="0">
                <a:solidFill>
                  <a:srgbClr val="0D0D0D"/>
                </a:solidFill>
                <a:latin typeface="Arial MT"/>
                <a:cs typeface="Arial MT"/>
              </a:rPr>
              <a:t>fuerte </a:t>
            </a:r>
            <a:r>
              <a:rPr lang="es-CL" sz="1700" spc="-125" dirty="0">
                <a:solidFill>
                  <a:srgbClr val="0D0D0D"/>
                </a:solidFill>
                <a:latin typeface="Arial MT"/>
                <a:cs typeface="Arial MT"/>
              </a:rPr>
              <a:t>resistencia</a:t>
            </a:r>
            <a:r>
              <a:rPr lang="es-CL" sz="1700" spc="20" dirty="0">
                <a:solidFill>
                  <a:srgbClr val="0D0D0D"/>
                </a:solidFill>
                <a:latin typeface="Arial MT"/>
                <a:cs typeface="Arial MT"/>
              </a:rPr>
              <a:t> </a:t>
            </a:r>
            <a:r>
              <a:rPr lang="es-CL" sz="1700" dirty="0">
                <a:solidFill>
                  <a:srgbClr val="0D0D0D"/>
                </a:solidFill>
                <a:latin typeface="Arial MT"/>
                <a:cs typeface="Arial MT"/>
              </a:rPr>
              <a:t>al</a:t>
            </a:r>
            <a:r>
              <a:rPr lang="es-CL" sz="1700" spc="35" dirty="0">
                <a:solidFill>
                  <a:srgbClr val="0D0D0D"/>
                </a:solidFill>
                <a:latin typeface="Arial MT"/>
                <a:cs typeface="Arial MT"/>
              </a:rPr>
              <a:t> </a:t>
            </a:r>
            <a:r>
              <a:rPr lang="es-CL" sz="1700" spc="-110" dirty="0">
                <a:solidFill>
                  <a:srgbClr val="0D0D0D"/>
                </a:solidFill>
                <a:latin typeface="Arial MT"/>
                <a:cs typeface="Arial MT"/>
              </a:rPr>
              <a:t>dominio</a:t>
            </a:r>
            <a:r>
              <a:rPr lang="es-CL" sz="1700" spc="35" dirty="0">
                <a:solidFill>
                  <a:srgbClr val="0D0D0D"/>
                </a:solidFill>
                <a:latin typeface="Arial MT"/>
                <a:cs typeface="Arial MT"/>
              </a:rPr>
              <a:t> </a:t>
            </a:r>
            <a:r>
              <a:rPr lang="es-CL" sz="1700" spc="-85" dirty="0">
                <a:solidFill>
                  <a:srgbClr val="0D0D0D"/>
                </a:solidFill>
                <a:latin typeface="Arial MT"/>
                <a:cs typeface="Arial MT"/>
              </a:rPr>
              <a:t>español.</a:t>
            </a:r>
            <a:endParaRPr lang="es-CL" sz="1700" dirty="0">
              <a:latin typeface="Arial MT"/>
              <a:cs typeface="Arial MT"/>
            </a:endParaRPr>
          </a:p>
          <a:p>
            <a:pPr marL="12700" marR="5080" algn="just">
              <a:spcBef>
                <a:spcPts val="100"/>
              </a:spcBef>
            </a:pPr>
            <a:endParaRPr lang="es-CL" sz="1700" dirty="0">
              <a:latin typeface="Arial MT"/>
              <a:cs typeface="Arial MT"/>
            </a:endParaRPr>
          </a:p>
          <a:p>
            <a:pPr marL="12700" marR="5080" algn="just">
              <a:lnSpc>
                <a:spcPct val="100000"/>
              </a:lnSpc>
              <a:spcBef>
                <a:spcPts val="100"/>
              </a:spcBef>
            </a:pPr>
            <a:endParaRPr sz="1700" dirty="0">
              <a:latin typeface="Arial MT"/>
              <a:cs typeface="Arial M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513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3" name="Rectangle 513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No photo description available.">
            <a:extLst>
              <a:ext uri="{FF2B5EF4-FFF2-40B4-BE49-F238E27FC236}">
                <a16:creationId xmlns:a16="http://schemas.microsoft.com/office/drawing/2014/main" id="{52718B31-6863-14C8-BE61-9CE2171DDF4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248400" y="621466"/>
            <a:ext cx="5943600" cy="59436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Maoríes en la Antártida mil años antes que los europeos | Resumen.cl">
            <a:extLst>
              <a:ext uri="{FF2B5EF4-FFF2-40B4-BE49-F238E27FC236}">
                <a16:creationId xmlns:a16="http://schemas.microsoft.com/office/drawing/2014/main" id="{2CFE76AD-EABF-34AE-D8B5-4A3A5AB327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12" y="-856"/>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BAEDC630-B03E-AA5C-04A8-455917BEA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098" y="-856"/>
            <a:ext cx="12554332" cy="7061812"/>
          </a:xfrm>
          <a:prstGeom prst="rect">
            <a:avLst/>
          </a:prstGeom>
        </p:spPr>
      </p:pic>
      <p:sp>
        <p:nvSpPr>
          <p:cNvPr id="9" name="Título 1">
            <a:extLst>
              <a:ext uri="{FF2B5EF4-FFF2-40B4-BE49-F238E27FC236}">
                <a16:creationId xmlns:a16="http://schemas.microsoft.com/office/drawing/2014/main" id="{BC60D311-E6BA-32AC-68F7-835AF9FBFDCF}"/>
              </a:ext>
            </a:extLst>
          </p:cNvPr>
          <p:cNvSpPr>
            <a:spLocks noGrp="1"/>
          </p:cNvSpPr>
          <p:nvPr>
            <p:ph type="title"/>
          </p:nvPr>
        </p:nvSpPr>
        <p:spPr>
          <a:xfrm>
            <a:off x="5786615" y="456344"/>
            <a:ext cx="5527708" cy="1173700"/>
          </a:xfrm>
        </p:spPr>
        <p:txBody>
          <a:bodyPr anchor="t">
            <a:normAutofit/>
          </a:bodyPr>
          <a:lstStyle/>
          <a:p>
            <a:r>
              <a:rPr lang="es-CL" sz="3400" dirty="0">
                <a:latin typeface="Calibri" panose="020F0502020204030204" pitchFamily="34" charset="0"/>
                <a:ea typeface="Calibri" panose="020F0502020204030204" pitchFamily="34" charset="0"/>
                <a:cs typeface="Calibri" panose="020F0502020204030204" pitchFamily="34" charset="0"/>
              </a:rPr>
              <a:t>Cristóbal Colón descubridor de América…</a:t>
            </a:r>
          </a:p>
        </p:txBody>
      </p:sp>
    </p:spTree>
    <p:extLst>
      <p:ext uri="{BB962C8B-B14F-4D97-AF65-F5344CB8AC3E}">
        <p14:creationId xmlns:p14="http://schemas.microsoft.com/office/powerpoint/2010/main" val="77996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9"/>
                                        </p:tgtEl>
                                        <p:attrNameLst>
                                          <p:attrName>ppt_w</p:attrName>
                                        </p:attrNameLst>
                                      </p:cBhvr>
                                      <p:tavLst>
                                        <p:tav tm="0">
                                          <p:val>
                                            <p:strVal val="ppt_w"/>
                                          </p:val>
                                        </p:tav>
                                        <p:tav tm="100000">
                                          <p:val>
                                            <p:fltVal val="0"/>
                                          </p:val>
                                        </p:tav>
                                      </p:tavLst>
                                    </p:anim>
                                    <p:anim calcmode="lin" valueType="num">
                                      <p:cBhvr>
                                        <p:cTn id="7" dur="1000"/>
                                        <p:tgtEl>
                                          <p:spTgt spid="9"/>
                                        </p:tgtEl>
                                        <p:attrNameLst>
                                          <p:attrName>ppt_h</p:attrName>
                                        </p:attrNameLst>
                                      </p:cBhvr>
                                      <p:tavLst>
                                        <p:tav tm="0">
                                          <p:val>
                                            <p:strVal val="ppt_h"/>
                                          </p:val>
                                        </p:tav>
                                        <p:tav tm="100000">
                                          <p:val>
                                            <p:fltVal val="0"/>
                                          </p:val>
                                        </p:tav>
                                      </p:tavLst>
                                    </p:anim>
                                    <p:anim calcmode="lin" valueType="num">
                                      <p:cBhvr>
                                        <p:cTn id="8" dur="1000"/>
                                        <p:tgtEl>
                                          <p:spTgt spid="9"/>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9"/>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9"/>
                                        </p:tgtEl>
                                        <p:attrNameLst>
                                          <p:attrName>style.visibility</p:attrName>
                                        </p:attrNameLst>
                                      </p:cBhvr>
                                      <p:to>
                                        <p:strVal val="hidden"/>
                                      </p:to>
                                    </p:set>
                                  </p:childTnLst>
                                </p:cTn>
                              </p:par>
                              <p:par>
                                <p:cTn id="11" presetID="15" presetClass="exit" presetSubtype="0" fill="hold" nodeType="withEffect">
                                  <p:stCondLst>
                                    <p:cond delay="0"/>
                                  </p:stCondLst>
                                  <p:childTnLst>
                                    <p:anim calcmode="lin" valueType="num">
                                      <p:cBhvr>
                                        <p:cTn id="12" dur="1000"/>
                                        <p:tgtEl>
                                          <p:spTgt spid="8"/>
                                        </p:tgtEl>
                                        <p:attrNameLst>
                                          <p:attrName>ppt_w</p:attrName>
                                        </p:attrNameLst>
                                      </p:cBhvr>
                                      <p:tavLst>
                                        <p:tav tm="0">
                                          <p:val>
                                            <p:strVal val="ppt_w"/>
                                          </p:val>
                                        </p:tav>
                                        <p:tav tm="100000">
                                          <p:val>
                                            <p:fltVal val="0"/>
                                          </p:val>
                                        </p:tav>
                                      </p:tavLst>
                                    </p:anim>
                                    <p:anim calcmode="lin" valueType="num">
                                      <p:cBhvr>
                                        <p:cTn id="13" dur="1000"/>
                                        <p:tgtEl>
                                          <p:spTgt spid="8"/>
                                        </p:tgtEl>
                                        <p:attrNameLst>
                                          <p:attrName>ppt_h</p:attrName>
                                        </p:attrNameLst>
                                      </p:cBhvr>
                                      <p:tavLst>
                                        <p:tav tm="0">
                                          <p:val>
                                            <p:strVal val="ppt_h"/>
                                          </p:val>
                                        </p:tav>
                                        <p:tav tm="100000">
                                          <p:val>
                                            <p:fltVal val="0"/>
                                          </p:val>
                                        </p:tav>
                                      </p:tavLst>
                                    </p:anim>
                                    <p:anim calcmode="lin" valueType="num">
                                      <p:cBhvr>
                                        <p:cTn id="14" dur="1000"/>
                                        <p:tgtEl>
                                          <p:spTgt spid="8"/>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5" dur="1000"/>
                                        <p:tgtEl>
                                          <p:spTgt spid="8"/>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6" dur="1" fill="hold">
                                          <p:stCondLst>
                                            <p:cond delay="999"/>
                                          </p:stCondLst>
                                        </p:cTn>
                                        <p:tgtEl>
                                          <p:spTgt spid="8"/>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C0272C8-DD76-C04F-6E10-63F1DE711E8B}"/>
              </a:ext>
            </a:extLst>
          </p:cNvPr>
          <p:cNvSpPr>
            <a:spLocks noGrp="1"/>
          </p:cNvSpPr>
          <p:nvPr>
            <p:ph type="title"/>
          </p:nvPr>
        </p:nvSpPr>
        <p:spPr>
          <a:xfrm>
            <a:off x="195943" y="4286160"/>
            <a:ext cx="5468258" cy="1173700"/>
          </a:xfrm>
        </p:spPr>
        <p:txBody>
          <a:bodyPr anchor="t">
            <a:normAutofit fontScale="90000"/>
          </a:bodyPr>
          <a:lstStyle/>
          <a:p>
            <a:r>
              <a:rPr lang="es-CL" sz="3000" dirty="0">
                <a:solidFill>
                  <a:schemeClr val="bg1"/>
                </a:solidFill>
                <a:latin typeface="Calibri" panose="020F0502020204030204" pitchFamily="34" charset="0"/>
                <a:ea typeface="Calibri" panose="020F0502020204030204" pitchFamily="34" charset="0"/>
                <a:cs typeface="Calibri" panose="020F0502020204030204" pitchFamily="34" charset="0"/>
              </a:rPr>
              <a:t>Cristóbal Colón (</a:t>
            </a:r>
            <a:r>
              <a:rPr lang="es-CL" sz="3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¿1451? – 1506)</a:t>
            </a:r>
            <a:br>
              <a:rPr lang="es-CL" sz="3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br>
            <a:br>
              <a:rPr lang="es-CL" sz="3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br>
            <a:r>
              <a:rPr lang="es-CL" sz="3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Nacionalidad: ¿?</a:t>
            </a:r>
            <a:br>
              <a:rPr lang="es-CL" sz="3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br>
            <a:r>
              <a:rPr lang="es-CL" sz="3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Lengua materna: ¿?</a:t>
            </a:r>
            <a:endParaRPr lang="es-CL" sz="3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3078" name="Picture 6">
            <a:extLst>
              <a:ext uri="{FF2B5EF4-FFF2-40B4-BE49-F238E27FC236}">
                <a16:creationId xmlns:a16="http://schemas.microsoft.com/office/drawing/2014/main" id="{1EED5060-8C04-36E1-9239-9226475511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874" t="1" r="40364"/>
          <a:stretch/>
        </p:blipFill>
        <p:spPr bwMode="auto">
          <a:xfrm>
            <a:off x="19" y="10"/>
            <a:ext cx="4505073"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07AEE10-D461-D028-5036-B9BF8BAA56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59" t="-2008" r="63708" b="2010"/>
          <a:stretch/>
        </p:blipFill>
        <p:spPr bwMode="auto">
          <a:xfrm>
            <a:off x="7329140" y="-65909"/>
            <a:ext cx="2221879"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01B654D5-BA76-9AE1-B3BE-D71342D332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202" t="2935" r="2996" b="-2"/>
          <a:stretch/>
        </p:blipFill>
        <p:spPr bwMode="auto">
          <a:xfrm>
            <a:off x="4140820" y="0"/>
            <a:ext cx="3408555" cy="3890735"/>
          </a:xfrm>
          <a:custGeom>
            <a:avLst/>
            <a:gdLst/>
            <a:ahLst/>
            <a:cxnLst/>
            <a:rect l="l" t="t" r="r" b="b"/>
            <a:pathLst>
              <a:path w="4000500" h="3403026">
                <a:moveTo>
                  <a:pt x="0" y="0"/>
                </a:moveTo>
                <a:lnTo>
                  <a:pt x="4000500" y="0"/>
                </a:lnTo>
                <a:lnTo>
                  <a:pt x="4000500" y="3403026"/>
                </a:lnTo>
                <a:lnTo>
                  <a:pt x="9072" y="3370108"/>
                </a:lnTo>
                <a:lnTo>
                  <a:pt x="0" y="3369340"/>
                </a:lnTo>
                <a:close/>
              </a:path>
            </a:pathLst>
          </a:custGeom>
          <a:noFill/>
          <a:extLst>
            <a:ext uri="{909E8E84-426E-40DD-AFC4-6F175D3DCCD1}">
              <a14:hiddenFill xmlns:a14="http://schemas.microsoft.com/office/drawing/2010/main">
                <a:solidFill>
                  <a:srgbClr val="FFFFFF"/>
                </a:solidFill>
              </a14:hiddenFill>
            </a:ext>
          </a:extLst>
        </p:spPr>
      </p:pic>
      <p:grpSp>
        <p:nvGrpSpPr>
          <p:cNvPr id="3090" name="Group 3089">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3091" name="Freeform: Shape 3090">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2" name="Freeform: Shape 3091">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Marcador de contenido 2">
            <a:extLst>
              <a:ext uri="{FF2B5EF4-FFF2-40B4-BE49-F238E27FC236}">
                <a16:creationId xmlns:a16="http://schemas.microsoft.com/office/drawing/2014/main" id="{3F7997EA-F833-E672-9561-32F99CB7612A}"/>
              </a:ext>
            </a:extLst>
          </p:cNvPr>
          <p:cNvSpPr>
            <a:spLocks noGrp="1"/>
          </p:cNvSpPr>
          <p:nvPr>
            <p:ph idx="1"/>
          </p:nvPr>
        </p:nvSpPr>
        <p:spPr>
          <a:xfrm>
            <a:off x="5664201" y="4766267"/>
            <a:ext cx="5692774" cy="1077411"/>
          </a:xfrm>
        </p:spPr>
        <p:txBody>
          <a:bodyPr>
            <a:normAutofit fontScale="62500" lnSpcReduction="20000"/>
          </a:bodyPr>
          <a:lstStyle/>
          <a:p>
            <a:pPr marL="0" indent="0">
              <a:buNone/>
            </a:pPr>
            <a:r>
              <a:rPr lang="es-CL" sz="2400" dirty="0">
                <a:solidFill>
                  <a:schemeClr val="bg1">
                    <a:alpha val="80000"/>
                  </a:schemeClr>
                </a:solidFill>
              </a:rPr>
              <a:t>Navegación de San Brendan, ss. X-XI</a:t>
            </a:r>
          </a:p>
          <a:p>
            <a:pPr marL="0" indent="0">
              <a:buNone/>
            </a:pPr>
            <a:r>
              <a:rPr lang="es-CL" sz="2400" dirty="0">
                <a:solidFill>
                  <a:schemeClr val="bg1">
                    <a:alpha val="80000"/>
                  </a:schemeClr>
                </a:solidFill>
              </a:rPr>
              <a:t>Libro de las maravillas de Marco Polo, s. XIII</a:t>
            </a:r>
          </a:p>
          <a:p>
            <a:pPr marL="0" indent="0">
              <a:buNone/>
            </a:pPr>
            <a:r>
              <a:rPr lang="es-CL" sz="2400" dirty="0">
                <a:solidFill>
                  <a:schemeClr val="bg1">
                    <a:alpha val="80000"/>
                  </a:schemeClr>
                </a:solidFill>
              </a:rPr>
              <a:t>Libro de las maravillas del mundo de John Mandeville, s. XIV</a:t>
            </a:r>
          </a:p>
        </p:txBody>
      </p:sp>
      <p:pic>
        <p:nvPicPr>
          <p:cNvPr id="4" name="Picture 4">
            <a:extLst>
              <a:ext uri="{FF2B5EF4-FFF2-40B4-BE49-F238E27FC236}">
                <a16:creationId xmlns:a16="http://schemas.microsoft.com/office/drawing/2014/main" id="{C8593105-896F-1678-0DDC-EC1953131B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155" t="-8625" r="21312" b="8627"/>
          <a:stretch/>
        </p:blipFill>
        <p:spPr bwMode="auto">
          <a:xfrm>
            <a:off x="9607241" y="-93628"/>
            <a:ext cx="2221879"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688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Marcador de contenido 5">
            <a:extLst>
              <a:ext uri="{FF2B5EF4-FFF2-40B4-BE49-F238E27FC236}">
                <a16:creationId xmlns:a16="http://schemas.microsoft.com/office/drawing/2014/main" id="{4950EDFC-8BFE-882E-637B-7761E6784E2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6777" b="13732"/>
          <a:stretch/>
        </p:blipFill>
        <p:spPr>
          <a:xfrm>
            <a:off x="20" y="1282"/>
            <a:ext cx="12191980" cy="6856718"/>
          </a:xfrm>
          <a:prstGeom prst="rect">
            <a:avLst/>
          </a:prstGeom>
        </p:spPr>
      </p:pic>
      <p:sp>
        <p:nvSpPr>
          <p:cNvPr id="8" name="CuadroTexto 7">
            <a:extLst>
              <a:ext uri="{FF2B5EF4-FFF2-40B4-BE49-F238E27FC236}">
                <a16:creationId xmlns:a16="http://schemas.microsoft.com/office/drawing/2014/main" id="{ED446CB1-5A8D-E8F6-2B8C-908C2AB24569}"/>
              </a:ext>
            </a:extLst>
          </p:cNvPr>
          <p:cNvSpPr txBox="1"/>
          <p:nvPr/>
        </p:nvSpPr>
        <p:spPr>
          <a:xfrm>
            <a:off x="2984500" y="6487386"/>
            <a:ext cx="6223000" cy="369332"/>
          </a:xfrm>
          <a:prstGeom prst="rect">
            <a:avLst/>
          </a:prstGeom>
          <a:solidFill>
            <a:schemeClr val="bg1"/>
          </a:solidFill>
        </p:spPr>
        <p:txBody>
          <a:bodyPr wrap="square">
            <a:spAutoFit/>
          </a:bodyPr>
          <a:lstStyle/>
          <a:p>
            <a:pPr algn="ctr"/>
            <a:r>
              <a:rPr lang="es-CL" b="1" i="0" dirty="0">
                <a:solidFill>
                  <a:srgbClr val="474747"/>
                </a:solidFill>
                <a:effectLst/>
                <a:latin typeface="Arial" panose="020B0604020202020204" pitchFamily="34" charset="0"/>
              </a:rPr>
              <a:t>Mapa de Toscanelli</a:t>
            </a:r>
            <a:endParaRPr lang="es-CL" b="1" dirty="0"/>
          </a:p>
        </p:txBody>
      </p:sp>
    </p:spTree>
    <p:extLst>
      <p:ext uri="{BB962C8B-B14F-4D97-AF65-F5344CB8AC3E}">
        <p14:creationId xmlns:p14="http://schemas.microsoft.com/office/powerpoint/2010/main" val="241949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0" name="Rectangle 6159">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2"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64"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6148" name="Picture 4" descr="The London Psalter Map, BL Add. MS 28681, f.9r (red letter inscription by M. Grčić)">
            <a:extLst>
              <a:ext uri="{FF2B5EF4-FFF2-40B4-BE49-F238E27FC236}">
                <a16:creationId xmlns:a16="http://schemas.microsoft.com/office/drawing/2014/main" id="{E3D181D9-174E-E361-9A30-F2F06BC1C0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70" t="-4305" r="-2270" b="-15510"/>
          <a:stretch/>
        </p:blipFill>
        <p:spPr bwMode="auto">
          <a:xfrm>
            <a:off x="371526" y="348983"/>
            <a:ext cx="3897838" cy="650901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The World Through Their Eyes; Medieval World Maps | AM">
            <a:extLst>
              <a:ext uri="{FF2B5EF4-FFF2-40B4-BE49-F238E27FC236}">
                <a16:creationId xmlns:a16="http://schemas.microsoft.com/office/drawing/2014/main" id="{467DE8F8-D713-AD7E-0B8C-1D3742262D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618" r="15897" b="2"/>
          <a:stretch/>
        </p:blipFill>
        <p:spPr bwMode="auto">
          <a:xfrm>
            <a:off x="4883538" y="1079395"/>
            <a:ext cx="7290218" cy="524229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8549E34-EB15-6CBC-DDCA-C07E1438E9AA}"/>
              </a:ext>
            </a:extLst>
          </p:cNvPr>
          <p:cNvSpPr txBox="1"/>
          <p:nvPr/>
        </p:nvSpPr>
        <p:spPr>
          <a:xfrm>
            <a:off x="1093246" y="6333160"/>
            <a:ext cx="6097836" cy="369332"/>
          </a:xfrm>
          <a:prstGeom prst="rect">
            <a:avLst/>
          </a:prstGeom>
          <a:noFill/>
        </p:spPr>
        <p:txBody>
          <a:bodyPr wrap="square">
            <a:spAutoFit/>
          </a:bodyPr>
          <a:lstStyle/>
          <a:p>
            <a:r>
              <a:rPr lang="es-CL" b="0" i="0" dirty="0">
                <a:solidFill>
                  <a:srgbClr val="202122"/>
                </a:solidFill>
                <a:effectLst/>
                <a:latin typeface="Arial" panose="020B0604020202020204" pitchFamily="34" charset="0"/>
              </a:rPr>
              <a:t> </a:t>
            </a:r>
            <a:r>
              <a:rPr lang="es-CL" b="1" i="0" dirty="0" err="1">
                <a:solidFill>
                  <a:srgbClr val="202122"/>
                </a:solidFill>
                <a:effectLst/>
                <a:latin typeface="Arial" panose="020B0604020202020204" pitchFamily="34" charset="0"/>
              </a:rPr>
              <a:t>Psalter</a:t>
            </a:r>
            <a:r>
              <a:rPr lang="es-CL" b="1" i="0" dirty="0">
                <a:solidFill>
                  <a:srgbClr val="202122"/>
                </a:solidFill>
                <a:effectLst/>
                <a:latin typeface="Arial" panose="020B0604020202020204" pitchFamily="34" charset="0"/>
              </a:rPr>
              <a:t> </a:t>
            </a:r>
            <a:r>
              <a:rPr lang="es-CL" b="1" i="0" dirty="0" err="1">
                <a:solidFill>
                  <a:srgbClr val="202122"/>
                </a:solidFill>
                <a:effectLst/>
                <a:latin typeface="Arial" panose="020B0604020202020204" pitchFamily="34" charset="0"/>
              </a:rPr>
              <a:t>World</a:t>
            </a:r>
            <a:r>
              <a:rPr lang="es-CL" b="1" i="0" dirty="0">
                <a:solidFill>
                  <a:srgbClr val="202122"/>
                </a:solidFill>
                <a:effectLst/>
                <a:latin typeface="Arial" panose="020B0604020202020204" pitchFamily="34" charset="0"/>
              </a:rPr>
              <a:t> </a:t>
            </a:r>
            <a:r>
              <a:rPr lang="es-CL" b="1" i="0" dirty="0" err="1">
                <a:solidFill>
                  <a:srgbClr val="202122"/>
                </a:solidFill>
                <a:effectLst/>
                <a:latin typeface="Arial" panose="020B0604020202020204" pitchFamily="34" charset="0"/>
              </a:rPr>
              <a:t>Map</a:t>
            </a:r>
            <a:r>
              <a:rPr lang="es-CL" b="1" i="0" dirty="0">
                <a:solidFill>
                  <a:srgbClr val="202122"/>
                </a:solidFill>
                <a:effectLst/>
                <a:latin typeface="Arial" panose="020B0604020202020204" pitchFamily="34" charset="0"/>
              </a:rPr>
              <a:t>, s. XIII</a:t>
            </a:r>
            <a:endParaRPr lang="es-CL" dirty="0"/>
          </a:p>
        </p:txBody>
      </p:sp>
    </p:spTree>
    <p:extLst>
      <p:ext uri="{BB962C8B-B14F-4D97-AF65-F5344CB8AC3E}">
        <p14:creationId xmlns:p14="http://schemas.microsoft.com/office/powerpoint/2010/main" val="3202085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41" name="Rectangle 4122">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4A54DD-CBA4-7FA9-8AE3-F95EDD0B1F07}"/>
              </a:ext>
            </a:extLst>
          </p:cNvPr>
          <p:cNvSpPr>
            <a:spLocks noGrp="1"/>
          </p:cNvSpPr>
          <p:nvPr>
            <p:ph type="title"/>
          </p:nvPr>
        </p:nvSpPr>
        <p:spPr>
          <a:xfrm>
            <a:off x="838201" y="1641752"/>
            <a:ext cx="4394200" cy="1323439"/>
          </a:xfrm>
        </p:spPr>
        <p:txBody>
          <a:bodyPr anchor="t">
            <a:normAutofit/>
          </a:bodyPr>
          <a:lstStyle/>
          <a:p>
            <a:r>
              <a:rPr lang="es-CL" sz="3400">
                <a:solidFill>
                  <a:schemeClr val="bg1"/>
                </a:solidFill>
                <a:latin typeface="Calibri" panose="020F0502020204030204" pitchFamily="34" charset="0"/>
                <a:ea typeface="Calibri" panose="020F0502020204030204" pitchFamily="34" charset="0"/>
                <a:cs typeface="Calibri" panose="020F0502020204030204" pitchFamily="34" charset="0"/>
              </a:rPr>
              <a:t>“Las tierras de allá”, en la mentalidad medieval.</a:t>
            </a:r>
            <a:endParaRPr lang="es-CL" sz="3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contenido 2">
            <a:extLst>
              <a:ext uri="{FF2B5EF4-FFF2-40B4-BE49-F238E27FC236}">
                <a16:creationId xmlns:a16="http://schemas.microsoft.com/office/drawing/2014/main" id="{4E588631-C872-2D78-A3B2-9809018C82A7}"/>
              </a:ext>
            </a:extLst>
          </p:cNvPr>
          <p:cNvSpPr>
            <a:spLocks noGrp="1"/>
          </p:cNvSpPr>
          <p:nvPr>
            <p:ph idx="1"/>
          </p:nvPr>
        </p:nvSpPr>
        <p:spPr>
          <a:xfrm>
            <a:off x="838201" y="3146400"/>
            <a:ext cx="4394200" cy="2454300"/>
          </a:xfrm>
        </p:spPr>
        <p:txBody>
          <a:bodyPr>
            <a:normAutofit/>
          </a:bodyPr>
          <a:lstStyle/>
          <a:p>
            <a:pPr marL="0" indent="0">
              <a:buNone/>
            </a:pPr>
            <a:r>
              <a:rPr lang="es-CL" sz="170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“Las razas monstruosas que habitan allende, debaxo de nuestra tierra de acá [Europa] donde gozamos de humedad y del conocimiento divino frente a esos seres que viven desnudos, revueltos en el agua para poder aguantar el calor”</a:t>
            </a:r>
          </a:p>
          <a:p>
            <a:pPr marL="0" indent="0">
              <a:buNone/>
            </a:pPr>
            <a:endParaRPr lang="es-CL" sz="170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s-CL" sz="170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Libro de las Maravilllas de Mandeville, s. XIV</a:t>
            </a:r>
          </a:p>
        </p:txBody>
      </p:sp>
      <p:pic>
        <p:nvPicPr>
          <p:cNvPr id="4104" name="Picture 8">
            <a:extLst>
              <a:ext uri="{FF2B5EF4-FFF2-40B4-BE49-F238E27FC236}">
                <a16:creationId xmlns:a16="http://schemas.microsoft.com/office/drawing/2014/main" id="{E69758BE-A0B3-8576-ABB8-5FC8D56807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077" r="20013"/>
          <a:stretch/>
        </p:blipFill>
        <p:spPr bwMode="auto">
          <a:xfrm>
            <a:off x="5803900" y="10"/>
            <a:ext cx="3250283" cy="3333737"/>
          </a:xfrm>
          <a:custGeom>
            <a:avLst/>
            <a:gdLst/>
            <a:ahLst/>
            <a:cxnLst/>
            <a:rect l="l" t="t" r="r" b="b"/>
            <a:pathLst>
              <a:path w="3250283" h="3333747">
                <a:moveTo>
                  <a:pt x="0" y="0"/>
                </a:moveTo>
                <a:lnTo>
                  <a:pt x="3250283" y="0"/>
                </a:lnTo>
                <a:lnTo>
                  <a:pt x="3250283" y="3333747"/>
                </a:lnTo>
                <a:lnTo>
                  <a:pt x="153881" y="3333747"/>
                </a:lnTo>
                <a:lnTo>
                  <a:pt x="110925" y="3121962"/>
                </a:lnTo>
                <a:cubicBezTo>
                  <a:pt x="7248" y="2570625"/>
                  <a:pt x="-46957" y="1948326"/>
                  <a:pt x="85282" y="1225550"/>
                </a:cubicBezTo>
                <a:cubicBezTo>
                  <a:pt x="7773" y="398992"/>
                  <a:pt x="51080" y="378883"/>
                  <a:pt x="0" y="0"/>
                </a:cubicBezTo>
                <a:close/>
              </a:path>
            </a:pathLst>
          </a:custGeom>
          <a:noFill/>
          <a:extLst>
            <a:ext uri="{909E8E84-426E-40DD-AFC4-6F175D3DCCD1}">
              <a14:hiddenFill xmlns:a14="http://schemas.microsoft.com/office/drawing/2010/main">
                <a:solidFill>
                  <a:srgbClr val="FFFFFF"/>
                </a:solidFill>
              </a14:hiddenFill>
            </a:ext>
          </a:extLst>
        </p:spPr>
      </p:pic>
      <p:pic>
        <p:nvPicPr>
          <p:cNvPr id="4102" name="Picture 6" descr="Almanaque: Disparates: El Preste Juan de las Indias">
            <a:extLst>
              <a:ext uri="{FF2B5EF4-FFF2-40B4-BE49-F238E27FC236}">
                <a16:creationId xmlns:a16="http://schemas.microsoft.com/office/drawing/2014/main" id="{B71160E8-1D79-ADF6-6FCB-D162A7011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007" r="12705" b="-4"/>
          <a:stretch/>
        </p:blipFill>
        <p:spPr bwMode="auto">
          <a:xfrm>
            <a:off x="9244684" y="10"/>
            <a:ext cx="2947316" cy="3333737"/>
          </a:xfrm>
          <a:custGeom>
            <a:avLst/>
            <a:gdLst/>
            <a:ahLst/>
            <a:cxnLst/>
            <a:rect l="l" t="t" r="r" b="b"/>
            <a:pathLst>
              <a:path w="2947316" h="3333747">
                <a:moveTo>
                  <a:pt x="0" y="0"/>
                </a:moveTo>
                <a:lnTo>
                  <a:pt x="2947316" y="0"/>
                </a:lnTo>
                <a:lnTo>
                  <a:pt x="2947316" y="3333747"/>
                </a:lnTo>
                <a:lnTo>
                  <a:pt x="0" y="3333747"/>
                </a:ln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4DA6A570-19EA-44F0-C4AF-3081CFB85B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703" r="12784" b="-5"/>
          <a:stretch/>
        </p:blipFill>
        <p:spPr bwMode="auto">
          <a:xfrm>
            <a:off x="5803900" y="3524255"/>
            <a:ext cx="3250283" cy="3333745"/>
          </a:xfrm>
          <a:custGeom>
            <a:avLst/>
            <a:gdLst/>
            <a:ahLst/>
            <a:cxnLst/>
            <a:rect l="l" t="t" r="r" b="b"/>
            <a:pathLst>
              <a:path w="3250283" h="3333745">
                <a:moveTo>
                  <a:pt x="197729" y="0"/>
                </a:moveTo>
                <a:lnTo>
                  <a:pt x="3250283" y="0"/>
                </a:lnTo>
                <a:lnTo>
                  <a:pt x="3250283" y="3333745"/>
                </a:lnTo>
                <a:lnTo>
                  <a:pt x="0" y="3333745"/>
                </a:lnTo>
                <a:cubicBezTo>
                  <a:pt x="274943" y="2546345"/>
                  <a:pt x="463273" y="2235195"/>
                  <a:pt x="465050" y="1435095"/>
                </a:cubicBezTo>
                <a:cubicBezTo>
                  <a:pt x="461219" y="1077114"/>
                  <a:pt x="364351" y="694874"/>
                  <a:pt x="260702" y="269789"/>
                </a:cubicBezTo>
                <a:close/>
              </a:path>
            </a:pathLst>
          </a:custGeom>
          <a:noFill/>
          <a:extLst>
            <a:ext uri="{909E8E84-426E-40DD-AFC4-6F175D3DCCD1}">
              <a14:hiddenFill xmlns:a14="http://schemas.microsoft.com/office/drawing/2010/main">
                <a:solidFill>
                  <a:srgbClr val="FFFFFF"/>
                </a:solidFill>
              </a14:hiddenFill>
            </a:ext>
          </a:extLst>
        </p:spPr>
      </p:pic>
      <p:grpSp>
        <p:nvGrpSpPr>
          <p:cNvPr id="4142" name="Group 4124">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4126" name="Freeform: Shape 4125">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43" name="Freeform: Shape 4126">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100" name="Picture 4" descr="No photo description available.">
            <a:extLst>
              <a:ext uri="{FF2B5EF4-FFF2-40B4-BE49-F238E27FC236}">
                <a16:creationId xmlns:a16="http://schemas.microsoft.com/office/drawing/2014/main" id="{FE58A810-FF9C-CA66-B957-5739CCFD09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1579" r="8" b="-4"/>
          <a:stretch/>
        </p:blipFill>
        <p:spPr bwMode="auto">
          <a:xfrm>
            <a:off x="9244684" y="3524255"/>
            <a:ext cx="2947316" cy="3333745"/>
          </a:xfrm>
          <a:custGeom>
            <a:avLst/>
            <a:gdLst/>
            <a:ahLst/>
            <a:cxnLst/>
            <a:rect l="l" t="t" r="r" b="b"/>
            <a:pathLst>
              <a:path w="2947316" h="3333745">
                <a:moveTo>
                  <a:pt x="0" y="0"/>
                </a:moveTo>
                <a:lnTo>
                  <a:pt x="2947316" y="0"/>
                </a:lnTo>
                <a:lnTo>
                  <a:pt x="2947316" y="3333745"/>
                </a:lnTo>
                <a:lnTo>
                  <a:pt x="0" y="3333745"/>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365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Shape 17">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A67DC898-0F82-C1C4-8E54-C51B055647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65" y="983891"/>
            <a:ext cx="2425824" cy="3993126"/>
          </a:xfrm>
          <a:prstGeom prst="rect">
            <a:avLst/>
          </a:prstGeom>
        </p:spPr>
      </p:pic>
      <p:sp>
        <p:nvSpPr>
          <p:cNvPr id="20" name="Freeform: Shape 19">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agen 6">
            <a:extLst>
              <a:ext uri="{FF2B5EF4-FFF2-40B4-BE49-F238E27FC236}">
                <a16:creationId xmlns:a16="http://schemas.microsoft.com/office/drawing/2014/main" id="{4148E334-883E-04CE-394D-0565118B52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5244" y="2080515"/>
            <a:ext cx="6020730" cy="3236142"/>
          </a:xfrm>
          <a:prstGeom prst="rect">
            <a:avLst/>
          </a:prstGeom>
        </p:spPr>
      </p:pic>
    </p:spTree>
    <p:extLst>
      <p:ext uri="{BB962C8B-B14F-4D97-AF65-F5344CB8AC3E}">
        <p14:creationId xmlns:p14="http://schemas.microsoft.com/office/powerpoint/2010/main" val="2221127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9FD7B7D-16BF-2B30-9630-F2A6D33DCCDF}"/>
              </a:ext>
            </a:extLst>
          </p:cNvPr>
          <p:cNvSpPr>
            <a:spLocks noGrp="1"/>
          </p:cNvSpPr>
          <p:nvPr>
            <p:ph type="title"/>
          </p:nvPr>
        </p:nvSpPr>
        <p:spPr>
          <a:xfrm>
            <a:off x="388976" y="4683981"/>
            <a:ext cx="4391024" cy="1173700"/>
          </a:xfrm>
        </p:spPr>
        <p:txBody>
          <a:bodyPr anchor="t">
            <a:normAutofit/>
          </a:bodyPr>
          <a:lstStyle/>
          <a:p>
            <a:r>
              <a:rPr lang="es-CL" sz="3700" dirty="0">
                <a:solidFill>
                  <a:schemeClr val="bg1"/>
                </a:solidFill>
              </a:rPr>
              <a:t>¿El encuentro de dos mundos?</a:t>
            </a:r>
          </a:p>
        </p:txBody>
      </p:sp>
      <p:pic>
        <p:nvPicPr>
          <p:cNvPr id="6" name="Imagen 5">
            <a:extLst>
              <a:ext uri="{FF2B5EF4-FFF2-40B4-BE49-F238E27FC236}">
                <a16:creationId xmlns:a16="http://schemas.microsoft.com/office/drawing/2014/main" id="{F6DA5D0C-8370-4B77-A72B-0ADA60935E1C}"/>
              </a:ext>
            </a:extLst>
          </p:cNvPr>
          <p:cNvPicPr>
            <a:picLocks noChangeAspect="1"/>
          </p:cNvPicPr>
          <p:nvPr/>
        </p:nvPicPr>
        <p:blipFill>
          <a:blip r:embed="rId2">
            <a:extLst>
              <a:ext uri="{28A0092B-C50C-407E-A947-70E740481C1C}">
                <a14:useLocalDpi xmlns:a14="http://schemas.microsoft.com/office/drawing/2010/main" val="0"/>
              </a:ext>
            </a:extLst>
          </a:blip>
          <a:srcRect t="23495" b="23788"/>
          <a:stretch/>
        </p:blipFill>
        <p:spPr>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3" name="Group 12">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4" name="Freeform: Shape 13">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Marcador de texto 2">
            <a:extLst>
              <a:ext uri="{FF2B5EF4-FFF2-40B4-BE49-F238E27FC236}">
                <a16:creationId xmlns:a16="http://schemas.microsoft.com/office/drawing/2014/main" id="{D74290C6-6070-72C8-33CD-45E194425DE9}"/>
              </a:ext>
            </a:extLst>
          </p:cNvPr>
          <p:cNvSpPr>
            <a:spLocks noGrp="1"/>
          </p:cNvSpPr>
          <p:nvPr>
            <p:ph type="body" idx="1"/>
          </p:nvPr>
        </p:nvSpPr>
        <p:spPr>
          <a:xfrm>
            <a:off x="5452947" y="4367265"/>
            <a:ext cx="6350077" cy="2098812"/>
          </a:xfrm>
        </p:spPr>
        <p:txBody>
          <a:bodyPr>
            <a:noAutofit/>
          </a:bodyPr>
          <a:lstStyle/>
          <a:p>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No es un proceso amigable, pero tampoco se puede hablar de un "choque" de culturas. Se da una paulatina dominación de los europeos sobre los americanos. </a:t>
            </a:r>
          </a:p>
          <a:p>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Varias etapas: </a:t>
            </a:r>
          </a:p>
          <a:p>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Colón en la primera, Cortés en la segunda, Pizarro en la tercera. </a:t>
            </a:r>
          </a:p>
          <a:p>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Todos ellos tienen diferentes miradas sobre el Otro y establecen con este relaciones particulares, atravesadas por el contexto histórico diverso en que suceden</a:t>
            </a:r>
            <a:endParaRPr lang="es-CL"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CuadroTexto 7">
            <a:extLst>
              <a:ext uri="{FF2B5EF4-FFF2-40B4-BE49-F238E27FC236}">
                <a16:creationId xmlns:a16="http://schemas.microsoft.com/office/drawing/2014/main" id="{1BF00B18-39DF-B6A6-E37C-C57ADC0D884F}"/>
              </a:ext>
            </a:extLst>
          </p:cNvPr>
          <p:cNvSpPr txBox="1"/>
          <p:nvPr/>
        </p:nvSpPr>
        <p:spPr>
          <a:xfrm>
            <a:off x="9570127" y="0"/>
            <a:ext cx="2621853" cy="499496"/>
          </a:xfrm>
          <a:prstGeom prst="rect">
            <a:avLst/>
          </a:prstGeom>
          <a:solidFill>
            <a:schemeClr val="tx1">
              <a:alpha val="57000"/>
            </a:schemeClr>
          </a:solidFill>
        </p:spPr>
        <p:txBody>
          <a:bodyPr wrap="square">
            <a:spAutoFit/>
          </a:bodyPr>
          <a:lstStyle/>
          <a:p>
            <a:pPr algn="l">
              <a:lnSpc>
                <a:spcPts val="3600"/>
              </a:lnSpc>
            </a:pPr>
            <a:r>
              <a:rPr lang="es-CL" b="1" i="0" dirty="0">
                <a:solidFill>
                  <a:schemeClr val="bg1"/>
                </a:solidFill>
                <a:effectLst/>
                <a:latin typeface="josefin-sans"/>
              </a:rPr>
              <a:t>La masacre de </a:t>
            </a:r>
            <a:r>
              <a:rPr lang="es-CL" b="1" i="0" dirty="0" err="1">
                <a:solidFill>
                  <a:schemeClr val="bg1"/>
                </a:solidFill>
                <a:effectLst/>
                <a:latin typeface="josefin-sans"/>
              </a:rPr>
              <a:t>Tóxcatl</a:t>
            </a:r>
            <a:endParaRPr lang="es-CL" b="1" i="0" dirty="0">
              <a:solidFill>
                <a:schemeClr val="bg1"/>
              </a:solidFill>
              <a:effectLst/>
              <a:latin typeface="josefin-sans"/>
            </a:endParaRPr>
          </a:p>
        </p:txBody>
      </p:sp>
    </p:spTree>
    <p:extLst>
      <p:ext uri="{BB962C8B-B14F-4D97-AF65-F5344CB8AC3E}">
        <p14:creationId xmlns:p14="http://schemas.microsoft.com/office/powerpoint/2010/main" val="219955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05265DC-CF6B-4AE8-B3F3-2A7A16374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8DCE237-B306-3A14-EFF6-709B2CA12C1B}"/>
              </a:ext>
            </a:extLst>
          </p:cNvPr>
          <p:cNvSpPr>
            <a:spLocks noGrp="1"/>
          </p:cNvSpPr>
          <p:nvPr>
            <p:ph type="title"/>
          </p:nvPr>
        </p:nvSpPr>
        <p:spPr>
          <a:xfrm>
            <a:off x="123941" y="4032575"/>
            <a:ext cx="4391024" cy="1907884"/>
          </a:xfrm>
        </p:spPr>
        <p:txBody>
          <a:bodyPr anchor="t">
            <a:normAutofit/>
          </a:bodyPr>
          <a:lstStyle/>
          <a:p>
            <a:r>
              <a:rPr lang="es-CL" sz="4000" dirty="0">
                <a:solidFill>
                  <a:schemeClr val="bg1"/>
                </a:solidFill>
              </a:rPr>
              <a:t>Colón y los indios</a:t>
            </a:r>
          </a:p>
        </p:txBody>
      </p:sp>
      <p:pic>
        <p:nvPicPr>
          <p:cNvPr id="1026" name="Picture 2">
            <a:extLst>
              <a:ext uri="{FF2B5EF4-FFF2-40B4-BE49-F238E27FC236}">
                <a16:creationId xmlns:a16="http://schemas.microsoft.com/office/drawing/2014/main" id="{47385A37-45E1-173B-F5C2-B7B412F1A8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886" b="5092"/>
          <a:stretch/>
        </p:blipFill>
        <p:spPr bwMode="auto">
          <a:xfrm>
            <a:off x="20" y="2"/>
            <a:ext cx="12191980" cy="3418853"/>
          </a:xfrm>
          <a:custGeom>
            <a:avLst/>
            <a:gdLst/>
            <a:ahLst/>
            <a:cxnLst/>
            <a:rect l="l" t="t" r="r" b="b"/>
            <a:pathLst>
              <a:path w="12192000" h="3418853">
                <a:moveTo>
                  <a:pt x="0" y="0"/>
                </a:moveTo>
                <a:lnTo>
                  <a:pt x="12192000" y="0"/>
                </a:lnTo>
                <a:lnTo>
                  <a:pt x="12192000" y="227978"/>
                </a:lnTo>
                <a:lnTo>
                  <a:pt x="12192000" y="2065168"/>
                </a:lnTo>
                <a:lnTo>
                  <a:pt x="12192000" y="3342653"/>
                </a:lnTo>
                <a:lnTo>
                  <a:pt x="9439275" y="3418853"/>
                </a:lnTo>
                <a:lnTo>
                  <a:pt x="5572127" y="3171203"/>
                </a:lnTo>
                <a:lnTo>
                  <a:pt x="0" y="3342653"/>
                </a:lnTo>
                <a:lnTo>
                  <a:pt x="0" y="2065168"/>
                </a:lnTo>
                <a:lnTo>
                  <a:pt x="0" y="227978"/>
                </a:lnTo>
                <a:close/>
              </a:path>
            </a:pathLst>
          </a:custGeom>
          <a:noFill/>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37EA779C-87BF-454F-919D-A3DA98FD8A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12192000" cy="757168"/>
            <a:chOff x="0" y="2959818"/>
            <a:chExt cx="12192000" cy="757168"/>
          </a:xfrm>
        </p:grpSpPr>
        <p:sp>
          <p:nvSpPr>
            <p:cNvPr id="1034" name="Freeform: Shape 1033">
              <a:extLst>
                <a:ext uri="{FF2B5EF4-FFF2-40B4-BE49-F238E27FC236}">
                  <a16:creationId xmlns:a16="http://schemas.microsoft.com/office/drawing/2014/main" id="{D8C2E702-9A3E-420B-81FC-693685CAF6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6AA40418-2F7D-4A2A-84C0-1A72B0307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Marcador de texto 2">
            <a:extLst>
              <a:ext uri="{FF2B5EF4-FFF2-40B4-BE49-F238E27FC236}">
                <a16:creationId xmlns:a16="http://schemas.microsoft.com/office/drawing/2014/main" id="{0ED59074-3D05-5F44-C894-F68D0D2F749E}"/>
              </a:ext>
            </a:extLst>
          </p:cNvPr>
          <p:cNvSpPr>
            <a:spLocks noGrp="1"/>
          </p:cNvSpPr>
          <p:nvPr>
            <p:ph type="body" idx="1"/>
          </p:nvPr>
        </p:nvSpPr>
        <p:spPr>
          <a:xfrm>
            <a:off x="4103649" y="3824868"/>
            <a:ext cx="8088351" cy="2943922"/>
          </a:xfrm>
        </p:spPr>
        <p:txBody>
          <a:bodyPr>
            <a:normAutofit fontScale="92500" lnSpcReduction="20000"/>
          </a:bodyPr>
          <a:lstStyle/>
          <a:p>
            <a:pPr>
              <a:lnSpc>
                <a:spcPct val="110000"/>
              </a:lnSpc>
            </a:pPr>
            <a:r>
              <a:rPr lang="es-MX" sz="16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Se considera a sí mismo un enviado de Cristo, cuya misión es evangelizar para brindarle al cristianismo nuevas tierras. Por lo tanto, el Otro es un "buen salvaje", una cosa viviente despojada de todo lo humano, que debe encauzarse por el camino correcto: "Una página blanca que espera la inscripción española y cristiana“</a:t>
            </a:r>
          </a:p>
          <a:p>
            <a:pPr>
              <a:lnSpc>
                <a:spcPct val="110000"/>
              </a:lnSpc>
            </a:pPr>
            <a:r>
              <a:rPr lang="es-MX" sz="16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Colón no desea conocerlos porque de antemano cree saber lo que son: un estado imperfecto de la civilización occidental cristiana, sin derechos ni voluntad propias. "No se preocupa por entender mejor las palabras de los que se dirigen a él, pues sabe de antemano que va a encontrar cíclopes, hombres con cola y amazonas." Sus  creencias influyen en sus interpretaciones y, por lo tanto, en las proyecciones que realiza en los otros: concibe sus propios valores como universales, como el estado natural de las cosas</a:t>
            </a:r>
          </a:p>
          <a:p>
            <a:pPr>
              <a:lnSpc>
                <a:spcPct val="110000"/>
              </a:lnSpc>
            </a:pPr>
            <a:r>
              <a:rPr lang="es-MX" sz="16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Colón desconoce a los indios y se niega a admitirlos como un sujeto que tiene los mismos derechos que uno mismo, pero diferente. Colón descubre América, pero no a los americanos"</a:t>
            </a:r>
            <a:endParaRPr lang="es-CL" sz="16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9181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2FBF2A2-6207-3FE1-9688-C7EC2F9F91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444"/>
          <a:stretch/>
        </p:blipFill>
        <p:spPr bwMode="auto">
          <a:xfrm>
            <a:off x="20" y="1"/>
            <a:ext cx="1219197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32" name="Rectangle 1031">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uadroTexto 4">
            <a:extLst>
              <a:ext uri="{FF2B5EF4-FFF2-40B4-BE49-F238E27FC236}">
                <a16:creationId xmlns:a16="http://schemas.microsoft.com/office/drawing/2014/main" id="{D2682C68-B878-BE43-B82B-3FD27FF7F04E}"/>
              </a:ext>
            </a:extLst>
          </p:cNvPr>
          <p:cNvSpPr txBox="1"/>
          <p:nvPr/>
        </p:nvSpPr>
        <p:spPr>
          <a:xfrm>
            <a:off x="4691744" y="6430067"/>
            <a:ext cx="7418216" cy="369332"/>
          </a:xfrm>
          <a:prstGeom prst="rect">
            <a:avLst/>
          </a:prstGeom>
          <a:solidFill>
            <a:schemeClr val="tx1">
              <a:alpha val="48000"/>
            </a:schemeClr>
          </a:solidFill>
        </p:spPr>
        <p:txBody>
          <a:bodyPr wrap="square">
            <a:spAutoFit/>
          </a:bodyPr>
          <a:lstStyle/>
          <a:p>
            <a:r>
              <a:rPr lang="es-ES_tradnl" sz="1800" b="0" i="1" dirty="0" err="1">
                <a:solidFill>
                  <a:schemeClr val="bg1"/>
                </a:solidFill>
                <a:effectLst/>
                <a:latin typeface="Verdana" panose="020B0604030504040204" pitchFamily="34" charset="0"/>
              </a:rPr>
              <a:t>Universalis</a:t>
            </a:r>
            <a:r>
              <a:rPr lang="es-ES_tradnl" sz="1800" b="0" i="1" dirty="0">
                <a:solidFill>
                  <a:schemeClr val="bg1"/>
                </a:solidFill>
                <a:effectLst/>
                <a:latin typeface="Verdana" panose="020B0604030504040204" pitchFamily="34" charset="0"/>
              </a:rPr>
              <a:t> </a:t>
            </a:r>
            <a:r>
              <a:rPr lang="es-ES_tradnl" sz="1800" b="0" i="1" dirty="0" err="1">
                <a:solidFill>
                  <a:schemeClr val="bg1"/>
                </a:solidFill>
                <a:effectLst/>
                <a:latin typeface="Verdana" panose="020B0604030504040204" pitchFamily="34" charset="0"/>
              </a:rPr>
              <a:t>Cosmographia</a:t>
            </a:r>
            <a:r>
              <a:rPr lang="es-ES_tradnl" sz="1800" b="0" i="0" dirty="0">
                <a:solidFill>
                  <a:schemeClr val="bg1"/>
                </a:solidFill>
                <a:effectLst/>
                <a:latin typeface="Verdana" panose="020B0604030504040204" pitchFamily="34" charset="0"/>
              </a:rPr>
              <a:t> (1507) de Martin </a:t>
            </a:r>
            <a:r>
              <a:rPr lang="es-ES_tradnl" sz="1800" b="0" i="0" dirty="0" err="1">
                <a:solidFill>
                  <a:schemeClr val="bg1"/>
                </a:solidFill>
                <a:effectLst/>
                <a:latin typeface="Verdana" panose="020B0604030504040204" pitchFamily="34" charset="0"/>
              </a:rPr>
              <a:t>Waldseemüller</a:t>
            </a:r>
            <a:endParaRPr lang="es-CL" dirty="0">
              <a:solidFill>
                <a:schemeClr val="bg1"/>
              </a:solidFill>
            </a:endParaRPr>
          </a:p>
        </p:txBody>
      </p:sp>
    </p:spTree>
    <p:extLst>
      <p:ext uri="{BB962C8B-B14F-4D97-AF65-F5344CB8AC3E}">
        <p14:creationId xmlns:p14="http://schemas.microsoft.com/office/powerpoint/2010/main" val="2294531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C3D838-26EB-8E61-99F5-CAA624360E96}"/>
              </a:ext>
            </a:extLst>
          </p:cNvPr>
          <p:cNvSpPr>
            <a:spLocks noGrp="1"/>
          </p:cNvSpPr>
          <p:nvPr>
            <p:ph type="title"/>
          </p:nvPr>
        </p:nvSpPr>
        <p:spPr>
          <a:xfrm>
            <a:off x="838200" y="5586257"/>
            <a:ext cx="6926703" cy="804161"/>
          </a:xfrm>
        </p:spPr>
        <p:txBody>
          <a:bodyPr vert="horz" lIns="91440" tIns="45720" rIns="91440" bIns="45720" rtlCol="0" anchor="ctr">
            <a:normAutofit/>
          </a:bodyPr>
          <a:lstStyle/>
          <a:p>
            <a:r>
              <a:rPr lang="en-US" sz="2500"/>
              <a:t>La carta de Colón anunciando el descubrimiento del nuevo mundo</a:t>
            </a:r>
          </a:p>
        </p:txBody>
      </p:sp>
      <p:pic>
        <p:nvPicPr>
          <p:cNvPr id="2050" name="Picture 2">
            <a:extLst>
              <a:ext uri="{FF2B5EF4-FFF2-40B4-BE49-F238E27FC236}">
                <a16:creationId xmlns:a16="http://schemas.microsoft.com/office/drawing/2014/main" id="{5C6150B6-1DEA-FCF4-86A1-9E4B31E5FE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758"/>
          <a:stretch/>
        </p:blipFill>
        <p:spPr bwMode="auto">
          <a:xfrm>
            <a:off x="20" y="10"/>
            <a:ext cx="12191980" cy="5279933"/>
          </a:xfrm>
          <a:prstGeom prst="rect">
            <a:avLst/>
          </a:prstGeom>
          <a:noFill/>
          <a:extLst>
            <a:ext uri="{909E8E84-426E-40DD-AFC4-6F175D3DCCD1}">
              <a14:hiddenFill xmlns:a14="http://schemas.microsoft.com/office/drawing/2010/main">
                <a:solidFill>
                  <a:srgbClr val="FFFFFF"/>
                </a:solidFill>
              </a14:hiddenFill>
            </a:ext>
          </a:extLst>
        </p:spPr>
      </p:pic>
      <p:grpSp>
        <p:nvGrpSpPr>
          <p:cNvPr id="2055" name="Group 2054">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2056" name="Rectangle 2055">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6872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9" name="Rectangle 3085">
            <a:extLst>
              <a:ext uri="{FF2B5EF4-FFF2-40B4-BE49-F238E27FC236}">
                <a16:creationId xmlns:a16="http://schemas.microsoft.com/office/drawing/2014/main" id="{9B6A81E7-2A43-4366-8431-1FA7A780A2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7F4F0F86-EEA7-44EB-7F63-29DF4B091D0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3543" b="1382"/>
          <a:stretch/>
        </p:blipFill>
        <p:spPr bwMode="auto">
          <a:xfrm>
            <a:off x="20" y="10"/>
            <a:ext cx="5409897"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8" name="Rectangle 3087">
            <a:extLst>
              <a:ext uri="{FF2B5EF4-FFF2-40B4-BE49-F238E27FC236}">
                <a16:creationId xmlns:a16="http://schemas.microsoft.com/office/drawing/2014/main" id="{D09B7001-6C15-47E8-8C3B-A6EB53C98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1"/>
            <a:ext cx="6781801" cy="685799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7D3D7337-C310-4B2B-BE2D-98E9D6EC0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565" y="685800"/>
            <a:ext cx="5409636"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E518EB5F-EF78-ACE2-71AB-DB192E9864D4}"/>
              </a:ext>
            </a:extLst>
          </p:cNvPr>
          <p:cNvSpPr txBox="1"/>
          <p:nvPr/>
        </p:nvSpPr>
        <p:spPr>
          <a:xfrm>
            <a:off x="6746001" y="2458095"/>
            <a:ext cx="4110198" cy="3075480"/>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err="1">
                <a:solidFill>
                  <a:schemeClr val="tx1">
                    <a:lumMod val="65000"/>
                    <a:lumOff val="35000"/>
                  </a:schemeClr>
                </a:solidFill>
              </a:rPr>
              <a:t>Transcripción</a:t>
            </a:r>
            <a:r>
              <a:rPr lang="en-US" sz="2000" dirty="0">
                <a:solidFill>
                  <a:schemeClr val="tx1">
                    <a:lumMod val="65000"/>
                    <a:lumOff val="35000"/>
                  </a:schemeClr>
                </a:solidFill>
              </a:rPr>
              <a:t> y </a:t>
            </a:r>
            <a:r>
              <a:rPr lang="en-US" sz="2000" dirty="0" err="1">
                <a:solidFill>
                  <a:schemeClr val="tx1">
                    <a:lumMod val="65000"/>
                    <a:lumOff val="35000"/>
                  </a:schemeClr>
                </a:solidFill>
              </a:rPr>
              <a:t>reconstrucción</a:t>
            </a:r>
            <a:r>
              <a:rPr lang="en-US" sz="2000" dirty="0">
                <a:solidFill>
                  <a:schemeClr val="tx1">
                    <a:lumMod val="65000"/>
                    <a:lumOff val="35000"/>
                  </a:schemeClr>
                </a:solidFill>
              </a:rPr>
              <a:t> del </a:t>
            </a:r>
            <a:r>
              <a:rPr lang="en-US" sz="2000" dirty="0" err="1">
                <a:solidFill>
                  <a:schemeClr val="tx1">
                    <a:lumMod val="65000"/>
                    <a:lumOff val="35000"/>
                  </a:schemeClr>
                </a:solidFill>
              </a:rPr>
              <a:t>texto</a:t>
            </a:r>
            <a:r>
              <a:rPr lang="en-US" sz="2000" dirty="0">
                <a:solidFill>
                  <a:schemeClr val="tx1">
                    <a:lumMod val="65000"/>
                    <a:lumOff val="35000"/>
                  </a:schemeClr>
                </a:solidFill>
              </a:rPr>
              <a:t> original </a:t>
            </a:r>
          </a:p>
          <a:p>
            <a:pPr indent="-228600">
              <a:lnSpc>
                <a:spcPct val="90000"/>
              </a:lnSpc>
              <a:spcAft>
                <a:spcPts val="600"/>
              </a:spcAft>
              <a:buFont typeface="Arial" panose="020B0604020202020204" pitchFamily="34" charset="0"/>
              <a:buChar char="•"/>
            </a:pPr>
            <a:endParaRPr lang="en-US" sz="2000" dirty="0">
              <a:solidFill>
                <a:schemeClr val="tx1">
                  <a:lumMod val="65000"/>
                  <a:lumOff val="35000"/>
                </a:schemeClr>
              </a:solidFill>
            </a:endParaRPr>
          </a:p>
          <a:p>
            <a:pPr indent="-228600">
              <a:lnSpc>
                <a:spcPct val="90000"/>
              </a:lnSpc>
              <a:spcAft>
                <a:spcPts val="600"/>
              </a:spcAft>
              <a:buFont typeface="Arial" panose="020B0604020202020204" pitchFamily="34" charset="0"/>
              <a:buChar char="•"/>
            </a:pPr>
            <a:endParaRPr lang="en-US" sz="2000" dirty="0">
              <a:solidFill>
                <a:schemeClr val="tx1">
                  <a:lumMod val="65000"/>
                  <a:lumOff val="35000"/>
                </a:schemeClr>
              </a:solidFill>
            </a:endParaRPr>
          </a:p>
          <a:p>
            <a:pPr indent="-228600">
              <a:lnSpc>
                <a:spcPct val="90000"/>
              </a:lnSpc>
              <a:spcAft>
                <a:spcPts val="600"/>
              </a:spcAft>
              <a:buFont typeface="Arial" panose="020B0604020202020204" pitchFamily="34" charset="0"/>
              <a:buChar char="•"/>
            </a:pPr>
            <a:r>
              <a:rPr lang="en-US" sz="2000" dirty="0" err="1">
                <a:solidFill>
                  <a:schemeClr val="tx1">
                    <a:lumMod val="65000"/>
                    <a:lumOff val="35000"/>
                  </a:schemeClr>
                </a:solidFill>
              </a:rPr>
              <a:t>Fecha</a:t>
            </a:r>
            <a:r>
              <a:rPr lang="en-US" sz="2000" dirty="0">
                <a:solidFill>
                  <a:schemeClr val="tx1">
                    <a:lumMod val="65000"/>
                    <a:lumOff val="35000"/>
                  </a:schemeClr>
                </a:solidFill>
              </a:rPr>
              <a:t>: 15 de </a:t>
            </a:r>
            <a:r>
              <a:rPr lang="en-US" sz="2000" dirty="0" err="1">
                <a:solidFill>
                  <a:schemeClr val="tx1">
                    <a:lumMod val="65000"/>
                    <a:lumOff val="35000"/>
                  </a:schemeClr>
                </a:solidFill>
              </a:rPr>
              <a:t>febrero</a:t>
            </a:r>
            <a:r>
              <a:rPr lang="en-US" sz="2000" dirty="0">
                <a:solidFill>
                  <a:schemeClr val="tx1">
                    <a:lumMod val="65000"/>
                    <a:lumOff val="35000"/>
                  </a:schemeClr>
                </a:solidFill>
              </a:rPr>
              <a:t> - 14 de </a:t>
            </a:r>
            <a:r>
              <a:rPr lang="en-US" sz="2000" dirty="0" err="1">
                <a:solidFill>
                  <a:schemeClr val="tx1">
                    <a:lumMod val="65000"/>
                    <a:lumOff val="35000"/>
                  </a:schemeClr>
                </a:solidFill>
              </a:rPr>
              <a:t>marzo</a:t>
            </a:r>
            <a:r>
              <a:rPr lang="en-US" sz="2000" dirty="0">
                <a:solidFill>
                  <a:schemeClr val="tx1">
                    <a:lumMod val="65000"/>
                    <a:lumOff val="35000"/>
                  </a:schemeClr>
                </a:solidFill>
              </a:rPr>
              <a:t> de 1493</a:t>
            </a:r>
          </a:p>
        </p:txBody>
      </p:sp>
    </p:spTree>
    <p:extLst>
      <p:ext uri="{BB962C8B-B14F-4D97-AF65-F5344CB8AC3E}">
        <p14:creationId xmlns:p14="http://schemas.microsoft.com/office/powerpoint/2010/main" val="1667400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2326E8-9AE1-F5FA-CF68-A5014B4A7A23}"/>
              </a:ext>
            </a:extLst>
          </p:cNvPr>
          <p:cNvSpPr>
            <a:spLocks noGrp="1"/>
          </p:cNvSpPr>
          <p:nvPr>
            <p:ph type="title"/>
          </p:nvPr>
        </p:nvSpPr>
        <p:spPr>
          <a:xfrm>
            <a:off x="762000" y="1138036"/>
            <a:ext cx="4085665" cy="1402470"/>
          </a:xfrm>
        </p:spPr>
        <p:txBody>
          <a:bodyPr anchor="t">
            <a:normAutofit/>
          </a:bodyPr>
          <a:lstStyle/>
          <a:p>
            <a:r>
              <a:rPr lang="es-CL" sz="3200"/>
              <a:t>Crónica de Indias</a:t>
            </a:r>
          </a:p>
        </p:txBody>
      </p:sp>
      <p:cxnSp>
        <p:nvCxnSpPr>
          <p:cNvPr id="4103" name="Straight Connector 410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EDB2064-AA0E-F64F-AB39-B13E649B067F}"/>
              </a:ext>
            </a:extLst>
          </p:cNvPr>
          <p:cNvSpPr>
            <a:spLocks noGrp="1"/>
          </p:cNvSpPr>
          <p:nvPr>
            <p:ph idx="1"/>
          </p:nvPr>
        </p:nvSpPr>
        <p:spPr>
          <a:xfrm>
            <a:off x="762000" y="2551176"/>
            <a:ext cx="4085665" cy="3591207"/>
          </a:xfrm>
        </p:spPr>
        <p:txBody>
          <a:bodyPr>
            <a:normAutofit/>
          </a:bodyPr>
          <a:lstStyle/>
          <a:p>
            <a:r>
              <a:rPr lang="es-MX" sz="1700" dirty="0"/>
              <a:t>NARRACIONES ESCRITAS CON VALOR DOCUMENTAL. Actualmente se le han asignado un valor literario por el uso en la escritura de estrategias retóricas-literarias (Lo visto y lo vivido)</a:t>
            </a:r>
          </a:p>
          <a:p>
            <a:r>
              <a:rPr lang="es-MX" sz="1700" dirty="0"/>
              <a:t> AUTORES: CONQUISTADIORES Y EXPLORADORES. Escritas en primera persona. Voz: autor, narrador y protagonista </a:t>
            </a:r>
          </a:p>
          <a:p>
            <a:r>
              <a:rPr lang="es-MX" sz="1700" dirty="0"/>
              <a:t>REPRESENTATIVAS DEL TIEMPO DE CONQUISTA Y COLONIZACIÓN AMERICANA</a:t>
            </a:r>
            <a:endParaRPr lang="es-CL" sz="1700" dirty="0"/>
          </a:p>
        </p:txBody>
      </p:sp>
      <p:pic>
        <p:nvPicPr>
          <p:cNvPr id="4098" name="Picture 2" descr="1 Alvar Núñez Cabeza de Vaca">
            <a:extLst>
              <a:ext uri="{FF2B5EF4-FFF2-40B4-BE49-F238E27FC236}">
                <a16:creationId xmlns:a16="http://schemas.microsoft.com/office/drawing/2014/main" id="{67797E18-6D83-0E96-1F59-7788D36C8E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09" r="23741"/>
          <a:stretch/>
        </p:blipFill>
        <p:spPr bwMode="auto">
          <a:xfrm>
            <a:off x="5650992" y="10"/>
            <a:ext cx="6541008"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872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0C3D3F-804C-4A71-8E21-2B62A4081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6A56A92-F70C-04CB-30F3-169F2FCFEAFD}"/>
              </a:ext>
            </a:extLst>
          </p:cNvPr>
          <p:cNvSpPr>
            <a:spLocks noGrp="1"/>
          </p:cNvSpPr>
          <p:nvPr>
            <p:ph type="title"/>
          </p:nvPr>
        </p:nvSpPr>
        <p:spPr>
          <a:xfrm>
            <a:off x="841248" y="343429"/>
            <a:ext cx="10512552" cy="1328139"/>
          </a:xfrm>
        </p:spPr>
        <p:txBody>
          <a:bodyPr>
            <a:normAutofit/>
          </a:bodyPr>
          <a:lstStyle/>
          <a:p>
            <a:r>
              <a:rPr lang="es-CL" sz="4000"/>
              <a:t>Nos enfocaremos en</a:t>
            </a:r>
          </a:p>
        </p:txBody>
      </p:sp>
      <p:pic>
        <p:nvPicPr>
          <p:cNvPr id="9" name="Picture 5">
            <a:extLst>
              <a:ext uri="{FF2B5EF4-FFF2-40B4-BE49-F238E27FC236}">
                <a16:creationId xmlns:a16="http://schemas.microsoft.com/office/drawing/2014/main" id="{74D41BC1-7F22-312B-22C1-08FAD3D8D15B}"/>
              </a:ext>
            </a:extLst>
          </p:cNvPr>
          <p:cNvPicPr>
            <a:picLocks noChangeAspect="1"/>
          </p:cNvPicPr>
          <p:nvPr/>
        </p:nvPicPr>
        <p:blipFill>
          <a:blip r:embed="rId2"/>
          <a:srcRect l="33644" r="13795" b="2"/>
          <a:stretch/>
        </p:blipFill>
        <p:spPr>
          <a:xfrm>
            <a:off x="841248" y="1843286"/>
            <a:ext cx="3374810" cy="4285804"/>
          </a:xfrm>
          <a:prstGeom prst="rect">
            <a:avLst/>
          </a:prstGeom>
        </p:spPr>
      </p:pic>
      <p:sp>
        <p:nvSpPr>
          <p:cNvPr id="3" name="Marcador de contenido 2">
            <a:extLst>
              <a:ext uri="{FF2B5EF4-FFF2-40B4-BE49-F238E27FC236}">
                <a16:creationId xmlns:a16="http://schemas.microsoft.com/office/drawing/2014/main" id="{83834DB9-50C7-E995-CD8E-C4D9A9C65850}"/>
              </a:ext>
            </a:extLst>
          </p:cNvPr>
          <p:cNvSpPr>
            <a:spLocks noGrp="1"/>
          </p:cNvSpPr>
          <p:nvPr>
            <p:ph idx="1"/>
          </p:nvPr>
        </p:nvSpPr>
        <p:spPr>
          <a:xfrm>
            <a:off x="3174175" y="2132085"/>
            <a:ext cx="8549739" cy="3130477"/>
          </a:xfrm>
        </p:spPr>
        <p:txBody>
          <a:bodyPr>
            <a:normAutofit/>
          </a:bodyPr>
          <a:lstStyle/>
          <a:p>
            <a:endParaRPr lang="es-CL" dirty="0"/>
          </a:p>
          <a:p>
            <a:endParaRPr lang="es-CL" dirty="0"/>
          </a:p>
          <a:p>
            <a:endParaRPr lang="es-CL" dirty="0"/>
          </a:p>
          <a:p>
            <a:endParaRPr lang="es-CL" dirty="0"/>
          </a:p>
          <a:p>
            <a:endParaRPr lang="es-CL" dirty="0"/>
          </a:p>
          <a:p>
            <a:endParaRPr lang="es-CL" dirty="0"/>
          </a:p>
        </p:txBody>
      </p:sp>
      <p:graphicFrame>
        <p:nvGraphicFramePr>
          <p:cNvPr id="4" name="Diagrama 3">
            <a:extLst>
              <a:ext uri="{FF2B5EF4-FFF2-40B4-BE49-F238E27FC236}">
                <a16:creationId xmlns:a16="http://schemas.microsoft.com/office/drawing/2014/main" id="{0C67991E-9496-2ECC-B217-5A515F4B39F9}"/>
              </a:ext>
            </a:extLst>
          </p:cNvPr>
          <p:cNvGraphicFramePr/>
          <p:nvPr>
            <p:extLst>
              <p:ext uri="{D42A27DB-BD31-4B8C-83A1-F6EECF244321}">
                <p14:modId xmlns:p14="http://schemas.microsoft.com/office/powerpoint/2010/main" val="1058949281"/>
              </p:ext>
            </p:extLst>
          </p:nvPr>
        </p:nvGraphicFramePr>
        <p:xfrm>
          <a:off x="4636008" y="1843283"/>
          <a:ext cx="6717792" cy="4285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a:extLst>
              <a:ext uri="{FF2B5EF4-FFF2-40B4-BE49-F238E27FC236}">
                <a16:creationId xmlns:a16="http://schemas.microsoft.com/office/drawing/2014/main" id="{E86264F2-1872-FCFB-06F0-4C9F0795DC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3543" b="1382"/>
          <a:stretch/>
        </p:blipFill>
        <p:spPr bwMode="auto">
          <a:xfrm>
            <a:off x="802639" y="1843283"/>
            <a:ext cx="3452027" cy="4376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57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080B12B4-520A-6824-B411-718858BF3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059731"/>
          </a:xfrm>
          <a:prstGeom prst="rect">
            <a:avLst/>
          </a:prstGeom>
        </p:spPr>
      </p:pic>
      <p:sp>
        <p:nvSpPr>
          <p:cNvPr id="5" name="CuadroTexto 4">
            <a:extLst>
              <a:ext uri="{FF2B5EF4-FFF2-40B4-BE49-F238E27FC236}">
                <a16:creationId xmlns:a16="http://schemas.microsoft.com/office/drawing/2014/main" id="{10E54BCE-ACE4-C9D4-3704-8EDDC39BF8E4}"/>
              </a:ext>
            </a:extLst>
          </p:cNvPr>
          <p:cNvSpPr txBox="1"/>
          <p:nvPr/>
        </p:nvSpPr>
        <p:spPr>
          <a:xfrm>
            <a:off x="217714" y="1226008"/>
            <a:ext cx="11756571" cy="3949799"/>
          </a:xfrm>
          <a:prstGeom prst="rect">
            <a:avLst/>
          </a:prstGeom>
          <a:noFill/>
        </p:spPr>
        <p:txBody>
          <a:bodyPr wrap="square">
            <a:spAutoFit/>
          </a:bodyPr>
          <a:lstStyle/>
          <a:p>
            <a:pPr algn="l">
              <a:spcAft>
                <a:spcPts val="1950"/>
              </a:spcAft>
              <a:buNone/>
            </a:pPr>
            <a:r>
              <a:rPr lang="es-MX" b="0" i="0" dirty="0">
                <a:solidFill>
                  <a:srgbClr val="222222"/>
                </a:solidFill>
                <a:effectLst/>
                <a:latin typeface="Verdana" panose="020B0604030504040204" pitchFamily="34" charset="0"/>
              </a:rPr>
              <a:t>[Dirigida a Luis de Santángel, financista de Colón y Escribano de Ración (prestamista), la carta fue publicada en abril de 1493 y se convirtió en uno de los primeros “</a:t>
            </a:r>
            <a:r>
              <a:rPr lang="es-MX" b="0" i="0" dirty="0" err="1">
                <a:solidFill>
                  <a:srgbClr val="222222"/>
                </a:solidFill>
                <a:effectLst/>
                <a:latin typeface="Verdana" panose="020B0604030504040204" pitchFamily="34" charset="0"/>
              </a:rPr>
              <a:t>best</a:t>
            </a:r>
            <a:r>
              <a:rPr lang="es-MX" b="0" i="0" dirty="0">
                <a:solidFill>
                  <a:srgbClr val="222222"/>
                </a:solidFill>
                <a:effectLst/>
                <a:latin typeface="Verdana" panose="020B0604030504040204" pitchFamily="34" charset="0"/>
              </a:rPr>
              <a:t> </a:t>
            </a:r>
            <a:r>
              <a:rPr lang="es-MX" b="0" i="0" dirty="0" err="1">
                <a:solidFill>
                  <a:srgbClr val="222222"/>
                </a:solidFill>
                <a:effectLst/>
                <a:latin typeface="Verdana" panose="020B0604030504040204" pitchFamily="34" charset="0"/>
              </a:rPr>
              <a:t>sellers</a:t>
            </a:r>
            <a:r>
              <a:rPr lang="es-MX" b="0" i="0" dirty="0">
                <a:solidFill>
                  <a:srgbClr val="222222"/>
                </a:solidFill>
                <a:effectLst/>
                <a:latin typeface="Verdana" panose="020B0604030504040204" pitchFamily="34" charset="0"/>
              </a:rPr>
              <a:t>” en Europa. Al menos once ediciones salieron de las imprentas de Europa aquel año en España, Italia, Francia, Suiza y los Países Bajos.]</a:t>
            </a:r>
          </a:p>
          <a:p>
            <a:pPr algn="l">
              <a:spcAft>
                <a:spcPts val="1950"/>
              </a:spcAft>
            </a:pPr>
            <a:r>
              <a:rPr lang="es-MX" b="0" i="0" dirty="0">
                <a:solidFill>
                  <a:srgbClr val="222222"/>
                </a:solidFill>
                <a:effectLst/>
                <a:latin typeface="Verdana" panose="020B0604030504040204" pitchFamily="34" charset="0"/>
              </a:rPr>
              <a:t>Señor, porque sé que habréis placer de la gran victoria que Nuestro Señor me ha dado en mi viaje, os escribo ésta, por la cual sabréis cómo en 33 días pasé de las islas de Canaria a las Indias con la armada que los ilustrísimos rey y reina nuestros señores me dieron, donde yo hallé muy muchas islas pobladas con gente sin número; y de ellas todas he tomado posesión por Sus Altezas con pregón y bandera real extendida, y no me fue contradicho. A la primera que yo hallé puse nombre San Salvador a conmemoración de Su Alta Majestad, el cual maravillosamente todo esto ha dado; los Indios la llaman </a:t>
            </a:r>
            <a:r>
              <a:rPr lang="es-MX" b="0" i="0" dirty="0" err="1">
                <a:solidFill>
                  <a:srgbClr val="222222"/>
                </a:solidFill>
                <a:effectLst/>
                <a:latin typeface="Verdana" panose="020B0604030504040204" pitchFamily="34" charset="0"/>
              </a:rPr>
              <a:t>Guanahaní</a:t>
            </a:r>
            <a:r>
              <a:rPr lang="es-MX" b="0" i="0" dirty="0">
                <a:solidFill>
                  <a:srgbClr val="222222"/>
                </a:solidFill>
                <a:effectLst/>
                <a:latin typeface="Verdana" panose="020B0604030504040204" pitchFamily="34" charset="0"/>
              </a:rPr>
              <a:t>; a la segunda puse nombre la isla de Santa María de Concepción; a la tercera Fernandina; a la cuarta la Isabela; a la quinta la isla Juana, y así a cada una nombre nuevo.</a:t>
            </a:r>
          </a:p>
        </p:txBody>
      </p:sp>
      <p:sp>
        <p:nvSpPr>
          <p:cNvPr id="7" name="CuadroTexto 6">
            <a:extLst>
              <a:ext uri="{FF2B5EF4-FFF2-40B4-BE49-F238E27FC236}">
                <a16:creationId xmlns:a16="http://schemas.microsoft.com/office/drawing/2014/main" id="{D12D46BD-8C4E-069C-697E-101882DE7285}"/>
              </a:ext>
            </a:extLst>
          </p:cNvPr>
          <p:cNvSpPr txBox="1"/>
          <p:nvPr/>
        </p:nvSpPr>
        <p:spPr>
          <a:xfrm>
            <a:off x="3406299" y="250763"/>
            <a:ext cx="6094140" cy="523220"/>
          </a:xfrm>
          <a:prstGeom prst="rect">
            <a:avLst/>
          </a:prstGeom>
          <a:noFill/>
        </p:spPr>
        <p:txBody>
          <a:bodyPr wrap="square">
            <a:spAutoFit/>
          </a:bodyPr>
          <a:lstStyle/>
          <a:p>
            <a:r>
              <a:rPr lang="es-CL" sz="2800" b="1" dirty="0"/>
              <a:t>Primera carta de Colón (1493)</a:t>
            </a:r>
          </a:p>
        </p:txBody>
      </p:sp>
    </p:spTree>
    <p:extLst>
      <p:ext uri="{BB962C8B-B14F-4D97-AF65-F5344CB8AC3E}">
        <p14:creationId xmlns:p14="http://schemas.microsoft.com/office/powerpoint/2010/main" val="4128572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5099-E5AA-CE13-04C0-AFABCDFD3C9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8918EAB-5EA3-E299-90A4-E0EC71F2A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0743"/>
          </a:xfrm>
          <a:prstGeom prst="rect">
            <a:avLst/>
          </a:prstGeom>
        </p:spPr>
      </p:pic>
      <p:sp>
        <p:nvSpPr>
          <p:cNvPr id="5" name="CuadroTexto 4">
            <a:extLst>
              <a:ext uri="{FF2B5EF4-FFF2-40B4-BE49-F238E27FC236}">
                <a16:creationId xmlns:a16="http://schemas.microsoft.com/office/drawing/2014/main" id="{101F4487-CD9E-E63F-0120-2E977A82FA25}"/>
              </a:ext>
            </a:extLst>
          </p:cNvPr>
          <p:cNvSpPr txBox="1"/>
          <p:nvPr/>
        </p:nvSpPr>
        <p:spPr>
          <a:xfrm>
            <a:off x="217714" y="1226008"/>
            <a:ext cx="11756571" cy="2862322"/>
          </a:xfrm>
          <a:prstGeom prst="rect">
            <a:avLst/>
          </a:prstGeom>
          <a:noFill/>
        </p:spPr>
        <p:txBody>
          <a:bodyPr wrap="square">
            <a:spAutoFit/>
          </a:bodyPr>
          <a:lstStyle/>
          <a:p>
            <a:pPr algn="l">
              <a:spcAft>
                <a:spcPts val="1950"/>
              </a:spcAft>
              <a:buNone/>
            </a:pPr>
            <a:r>
              <a:rPr lang="es-MX" b="0" i="0" dirty="0">
                <a:solidFill>
                  <a:srgbClr val="222222"/>
                </a:solidFill>
                <a:effectLst/>
                <a:latin typeface="Verdana" panose="020B0604030504040204" pitchFamily="34" charset="0"/>
              </a:rPr>
              <a:t>Cuando yo llegué a la Juana, seguí yo la costa de ella al poniente, y la fallé tan grande que pensé que sería tierra firme, la provincia de </a:t>
            </a:r>
            <a:r>
              <a:rPr lang="es-MX" b="0" i="0" dirty="0" err="1">
                <a:solidFill>
                  <a:srgbClr val="222222"/>
                </a:solidFill>
                <a:effectLst/>
                <a:latin typeface="Verdana" panose="020B0604030504040204" pitchFamily="34" charset="0"/>
              </a:rPr>
              <a:t>Catayo</a:t>
            </a:r>
            <a:r>
              <a:rPr lang="es-MX" b="0" i="0" dirty="0">
                <a:solidFill>
                  <a:srgbClr val="222222"/>
                </a:solidFill>
                <a:effectLst/>
                <a:latin typeface="Verdana" panose="020B0604030504040204" pitchFamily="34" charset="0"/>
              </a:rPr>
              <a:t>. Y como no hallé así villas y lugares en la costa de la mar, salvo pequeñas poblaciones, con la gente de las cuales no podía haber habla, porque luego huían todos, andaba yo adelante por el dicho camino, pensando de no errar grandes ciudades o villas; y, al cabo de muchas leguas, visto que no había innovación, y que la costa me llevaba al septentrión, de adonde mi voluntad era contraria, porque el invierno era ya encarnado, y yo tenía propósito de hacer de él al austro, y también el viento me dio adelante, determiné de no aguardar otro tiempo, y volví atrás hasta un señalado puerto, de adonde envié dos hombres por la tierra, para saber si había rey o grandes ciudades. Anduvieron tres jornadas, y hallaron infinitas poblaciones pequeñas y gente sin número, mas no cosa de regimiento; por lo cual se volvieron.</a:t>
            </a:r>
          </a:p>
        </p:txBody>
      </p:sp>
    </p:spTree>
    <p:extLst>
      <p:ext uri="{BB962C8B-B14F-4D97-AF65-F5344CB8AC3E}">
        <p14:creationId xmlns:p14="http://schemas.microsoft.com/office/powerpoint/2010/main" val="3101500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0426D-13BB-43FF-DDCC-CFF7C9851DF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C118116-FB87-3E21-57DF-D394C9435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CuadroTexto 4">
            <a:extLst>
              <a:ext uri="{FF2B5EF4-FFF2-40B4-BE49-F238E27FC236}">
                <a16:creationId xmlns:a16="http://schemas.microsoft.com/office/drawing/2014/main" id="{E8AEBC42-9A67-15E8-8CFB-04AE46E573B8}"/>
              </a:ext>
            </a:extLst>
          </p:cNvPr>
          <p:cNvSpPr txBox="1"/>
          <p:nvPr/>
        </p:nvSpPr>
        <p:spPr>
          <a:xfrm>
            <a:off x="217714" y="1226008"/>
            <a:ext cx="11756571" cy="4247317"/>
          </a:xfrm>
          <a:prstGeom prst="rect">
            <a:avLst/>
          </a:prstGeom>
          <a:noFill/>
        </p:spPr>
        <p:txBody>
          <a:bodyPr wrap="square">
            <a:spAutoFit/>
          </a:bodyPr>
          <a:lstStyle/>
          <a:p>
            <a:pPr algn="l">
              <a:spcAft>
                <a:spcPts val="1950"/>
              </a:spcAft>
              <a:buNone/>
            </a:pPr>
            <a:r>
              <a:rPr lang="es-MX" b="0" i="0" dirty="0">
                <a:solidFill>
                  <a:srgbClr val="222222"/>
                </a:solidFill>
                <a:effectLst/>
                <a:latin typeface="Verdana" panose="020B0604030504040204" pitchFamily="34" charset="0"/>
              </a:rPr>
              <a:t>Yo entendía harto de otros Indios, que ya tenía tomados, cómo continuamente esta tierra era isla, y así seguí la costa de ella al oriente ciento y siete leguas hasta donde hacía fin. Del cual cabo vi otra isla al oriente, distante de ésta diez y ocho leguas, a la cual luego puse nombre la Española y fui allí, y seguí la parte del septentrión, así como de la Juana al oriente, 188 grandes leguas por línea recta; la cual y todas las otras son fertilísimas en demasiado grado, y ésta en extremo. En ella hay muchos puertos en la costa de la mar, </a:t>
            </a:r>
            <a:r>
              <a:rPr lang="es-MX" dirty="0">
                <a:solidFill>
                  <a:srgbClr val="222222"/>
                </a:solidFill>
                <a:latin typeface="Verdana" panose="020B0604030504040204" pitchFamily="34" charset="0"/>
              </a:rPr>
              <a:t>y </a:t>
            </a:r>
            <a:r>
              <a:rPr lang="es-MX" b="0" i="0" dirty="0">
                <a:solidFill>
                  <a:srgbClr val="222222"/>
                </a:solidFill>
                <a:effectLst/>
                <a:latin typeface="Verdana" panose="020B0604030504040204" pitchFamily="34" charset="0"/>
              </a:rPr>
              <a:t>montañas altísimas, sin comparación de la isla de Tenerife; todas hermosísimas, de mil hechuras, y todas </a:t>
            </a:r>
            <a:r>
              <a:rPr lang="es-MX" b="0" i="0" dirty="0" err="1">
                <a:solidFill>
                  <a:srgbClr val="222222"/>
                </a:solidFill>
                <a:effectLst/>
                <a:latin typeface="Verdana" panose="020B0604030504040204" pitchFamily="34" charset="0"/>
              </a:rPr>
              <a:t>andables</a:t>
            </a:r>
            <a:r>
              <a:rPr lang="es-MX" b="0" i="0" dirty="0">
                <a:solidFill>
                  <a:srgbClr val="222222"/>
                </a:solidFill>
                <a:effectLst/>
                <a:latin typeface="Verdana" panose="020B0604030504040204" pitchFamily="34" charset="0"/>
              </a:rPr>
              <a:t>, y llenas de árboles de mil maneras y altas, y parece que llegan al cielo; y tengo por dicho que jamás pierden la hoja, según lo puedo comprehender, que los vi tan verdes y tan hermosos como son por mayo en España, y de ellos estaban floridos, de ellos con fruto, y de ellos en otro término, según es su calidad; y cantaba el ruiseñor y otros pajaricos de mil maneras en el mes de noviembre por allí donde yo andaba. Hay palmas de seis o ocho maneras, que es admiración verlas, por la deformidad hermosa de ellas, mas así como los otros árboles y frutos e hierbas. En ella hay pinares a maravilla y hay campiñas grandísimas, y hay miel, y de muchas maneras de aves, y frutas muy diversas. En las tierras hay muchas minas de metales, y hay gente en estimable número.</a:t>
            </a:r>
          </a:p>
        </p:txBody>
      </p:sp>
    </p:spTree>
    <p:extLst>
      <p:ext uri="{BB962C8B-B14F-4D97-AF65-F5344CB8AC3E}">
        <p14:creationId xmlns:p14="http://schemas.microsoft.com/office/powerpoint/2010/main" val="2091899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A5D11-368A-82F3-4012-0B6D2C0F9C1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E34A669-84D7-D871-A74D-BB10E1FB2D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12653"/>
          </a:xfrm>
          <a:prstGeom prst="rect">
            <a:avLst/>
          </a:prstGeom>
        </p:spPr>
      </p:pic>
      <p:sp>
        <p:nvSpPr>
          <p:cNvPr id="5" name="CuadroTexto 4">
            <a:extLst>
              <a:ext uri="{FF2B5EF4-FFF2-40B4-BE49-F238E27FC236}">
                <a16:creationId xmlns:a16="http://schemas.microsoft.com/office/drawing/2014/main" id="{5FBF103C-1B1E-91C7-6B16-57FA468D4FE7}"/>
              </a:ext>
            </a:extLst>
          </p:cNvPr>
          <p:cNvSpPr txBox="1"/>
          <p:nvPr/>
        </p:nvSpPr>
        <p:spPr>
          <a:xfrm>
            <a:off x="217714" y="311608"/>
            <a:ext cx="11756571" cy="5355312"/>
          </a:xfrm>
          <a:prstGeom prst="rect">
            <a:avLst/>
          </a:prstGeom>
          <a:noFill/>
        </p:spPr>
        <p:txBody>
          <a:bodyPr wrap="square">
            <a:spAutoFit/>
          </a:bodyPr>
          <a:lstStyle/>
          <a:p>
            <a:pPr algn="just">
              <a:spcAft>
                <a:spcPts val="1950"/>
              </a:spcAft>
              <a:buNone/>
            </a:pPr>
            <a:r>
              <a:rPr lang="es-MX" b="0" i="0" dirty="0">
                <a:solidFill>
                  <a:srgbClr val="222222"/>
                </a:solidFill>
                <a:effectLst/>
                <a:latin typeface="Verdana" panose="020B0604030504040204" pitchFamily="34" charset="0"/>
              </a:rPr>
              <a:t>La gente de esta isla y de todas las otras que he hallado y he habido noticia, andan todos desnudos, hombres y mujeres, así como sus madres los paren, aunque algunas mujeres se cobijan un solo lugar con una hoja de hierba o una cofia de algodón que para ellos hacen. Ellos no tienen hierro, ni acero, ni armas, ni son para ello, no porque no sea gente bien dispuesta y de hermosa estatura, salvo que son muy temerosos a maravilla […] muchas veces me ha acaecido enviar a tierra dos o tres hombres a alguna villa, para haber habla, y salir a ellos de ellos sin número; y después que los veían llegar huían, a no aguardar padre a hijo; y esto no porque a ninguno se haya hecho mal, antes, a todo cabo adonde yo haya estado y podido haber fabla, les he dado de todo lo que tenía, así paño como otras cosas muchas, sin recibir por ello cosa alguna; mas son así temerosos sin remedio. Verdad es que, después que se aseguran y pierden este miedo, ellos son tanto sin engaño y tan liberales de lo que tienen, que no lo creería sino el que lo viese. Ellos de cosa que tengan, pidiéndosela, jamás dicen de no; antes, convidan la persona con ello, y muestran tanto amor que darían los corazones, y, quieren sea cosa de valor, quien sea de poco precio, luego por cualquiera </a:t>
            </a:r>
            <a:r>
              <a:rPr lang="es-MX" b="0" i="0" dirty="0" err="1">
                <a:solidFill>
                  <a:srgbClr val="222222"/>
                </a:solidFill>
                <a:effectLst/>
                <a:latin typeface="Verdana" panose="020B0604030504040204" pitchFamily="34" charset="0"/>
              </a:rPr>
              <a:t>cosica</a:t>
            </a:r>
            <a:r>
              <a:rPr lang="es-MX" b="0" i="0" dirty="0">
                <a:solidFill>
                  <a:srgbClr val="222222"/>
                </a:solidFill>
                <a:effectLst/>
                <a:latin typeface="Verdana" panose="020B0604030504040204" pitchFamily="34" charset="0"/>
              </a:rPr>
              <a:t>, de cualquiera manera que sea que se le dé, por ello se van contentos. Yo defendí que no se les diesen cosas tan civiles como pedazos de escudillas rotas, y pedazos de vidrio roto, y cabos de agujetas aunque, cuando ellos esto podían llegar, les parecía haber la mejor joya del mundo […] así que me pareció mal, y yo lo defendí, y daba yo graciosas mil cosas buenas, que yo llevaba, porque tomen amor, y allende de esto se hagan cristianos, y se inclinen al amor y servicio de Sus Altezas y de toda la nación castellana [...]</a:t>
            </a:r>
          </a:p>
        </p:txBody>
      </p:sp>
    </p:spTree>
    <p:extLst>
      <p:ext uri="{BB962C8B-B14F-4D97-AF65-F5344CB8AC3E}">
        <p14:creationId xmlns:p14="http://schemas.microsoft.com/office/powerpoint/2010/main" val="3676166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ECB49-327D-A206-5E8E-16B6E85EC7E2}"/>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16FD24-AE56-EC2F-81B8-6B1D26748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0743"/>
          </a:xfrm>
          <a:prstGeom prst="rect">
            <a:avLst/>
          </a:prstGeom>
        </p:spPr>
      </p:pic>
      <p:sp>
        <p:nvSpPr>
          <p:cNvPr id="5" name="CuadroTexto 4">
            <a:extLst>
              <a:ext uri="{FF2B5EF4-FFF2-40B4-BE49-F238E27FC236}">
                <a16:creationId xmlns:a16="http://schemas.microsoft.com/office/drawing/2014/main" id="{63F65874-9720-5851-A1B2-22841D5962B1}"/>
              </a:ext>
            </a:extLst>
          </p:cNvPr>
          <p:cNvSpPr txBox="1"/>
          <p:nvPr/>
        </p:nvSpPr>
        <p:spPr>
          <a:xfrm>
            <a:off x="217714" y="311608"/>
            <a:ext cx="11756571" cy="4483279"/>
          </a:xfrm>
          <a:prstGeom prst="rect">
            <a:avLst/>
          </a:prstGeom>
          <a:noFill/>
        </p:spPr>
        <p:txBody>
          <a:bodyPr wrap="square">
            <a:spAutoFit/>
          </a:bodyPr>
          <a:lstStyle/>
          <a:p>
            <a:pPr algn="just">
              <a:spcAft>
                <a:spcPts val="1950"/>
              </a:spcAft>
              <a:buNone/>
            </a:pPr>
            <a:r>
              <a:rPr lang="es-MX" b="0" i="0" dirty="0">
                <a:solidFill>
                  <a:srgbClr val="222222"/>
                </a:solidFill>
                <a:effectLst/>
                <a:latin typeface="Verdana" panose="020B0604030504040204" pitchFamily="34" charset="0"/>
              </a:rPr>
              <a:t>Y luego que llegué a Indias, en la primera isla que hallé tomé por fuerza algunos de ellos, para que deprendiesen y me diesen noticia de lo que había en aquellas partes, así fue que luego entendieron, y nos a ellos, cuando por lengua o señas; y estos han aprovechado mucho. Hoy en día los traigo que siempre están de propósito que vengo del cielo, por mucha conversación que hayan habido conmigo; y éstos eran los primeros a pronunciarlo adonde yo llegaba, y los otros andaban corriendo de casa en casa y a las villas cercanas con voces altas: venid, venid a ver la gente del cielo; así, todos, hombres como mujeres, después de haber el corazón seguro de nos, venían que no quedaban grande ni pequeño, y todos traían algo de comer y de beber, que daban con un amor maravilloso […]</a:t>
            </a:r>
          </a:p>
          <a:p>
            <a:pPr algn="just">
              <a:spcAft>
                <a:spcPts val="1950"/>
              </a:spcAft>
              <a:buNone/>
            </a:pPr>
            <a:endParaRPr lang="es-MX" dirty="0">
              <a:solidFill>
                <a:srgbClr val="222222"/>
              </a:solidFill>
              <a:latin typeface="Verdana" panose="020B0604030504040204" pitchFamily="34" charset="0"/>
            </a:endParaRPr>
          </a:p>
          <a:p>
            <a:pPr algn="just">
              <a:spcAft>
                <a:spcPts val="1950"/>
              </a:spcAft>
              <a:buNone/>
            </a:pPr>
            <a:r>
              <a:rPr lang="es-MX" b="0" i="0" dirty="0">
                <a:solidFill>
                  <a:srgbClr val="222222"/>
                </a:solidFill>
                <a:effectLst/>
                <a:latin typeface="Verdana" panose="020B0604030504040204" pitchFamily="34" charset="0"/>
              </a:rPr>
              <a:t>En todas estas islas no vi mucha diversidad de la hechura de la gente, ni en las costumbres ni en la lengua; salvo que todos se entienden, que es cosa muy singular para lo que espero que determinaran Sus Altezas para la conversión de ellos a nuestra santa fe, a la cual son muy dispuestos</a:t>
            </a:r>
          </a:p>
        </p:txBody>
      </p:sp>
    </p:spTree>
    <p:extLst>
      <p:ext uri="{BB962C8B-B14F-4D97-AF65-F5344CB8AC3E}">
        <p14:creationId xmlns:p14="http://schemas.microsoft.com/office/powerpoint/2010/main" val="556641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3313F-B897-D0F0-0471-313490C6F6D5}"/>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B7EDB99B-00E0-B7D9-A158-2AB0A68E38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12653"/>
          </a:xfrm>
          <a:prstGeom prst="rect">
            <a:avLst/>
          </a:prstGeom>
        </p:spPr>
      </p:pic>
      <p:sp>
        <p:nvSpPr>
          <p:cNvPr id="5" name="CuadroTexto 4">
            <a:extLst>
              <a:ext uri="{FF2B5EF4-FFF2-40B4-BE49-F238E27FC236}">
                <a16:creationId xmlns:a16="http://schemas.microsoft.com/office/drawing/2014/main" id="{125A05B9-00CA-C6DD-5E61-738E05BE590D}"/>
              </a:ext>
            </a:extLst>
          </p:cNvPr>
          <p:cNvSpPr txBox="1"/>
          <p:nvPr/>
        </p:nvSpPr>
        <p:spPr>
          <a:xfrm>
            <a:off x="217714" y="311608"/>
            <a:ext cx="11756571" cy="5334794"/>
          </a:xfrm>
          <a:prstGeom prst="rect">
            <a:avLst/>
          </a:prstGeom>
          <a:noFill/>
        </p:spPr>
        <p:txBody>
          <a:bodyPr wrap="square">
            <a:spAutoFit/>
          </a:bodyPr>
          <a:lstStyle/>
          <a:p>
            <a:pPr algn="just">
              <a:spcAft>
                <a:spcPts val="1950"/>
              </a:spcAft>
              <a:buNone/>
            </a:pPr>
            <a:r>
              <a:rPr lang="es-MX" b="0" i="0" dirty="0">
                <a:solidFill>
                  <a:srgbClr val="222222"/>
                </a:solidFill>
                <a:effectLst/>
                <a:latin typeface="Verdana" panose="020B0604030504040204" pitchFamily="34" charset="0"/>
              </a:rPr>
              <a:t>Esta otra Española en </a:t>
            </a:r>
            <a:r>
              <a:rPr lang="es-MX" b="0" i="0" dirty="0" err="1">
                <a:solidFill>
                  <a:srgbClr val="222222"/>
                </a:solidFill>
                <a:effectLst/>
                <a:latin typeface="Verdana" panose="020B0604030504040204" pitchFamily="34" charset="0"/>
              </a:rPr>
              <a:t>cierco</a:t>
            </a:r>
            <a:r>
              <a:rPr lang="es-MX" b="0" i="0" dirty="0">
                <a:solidFill>
                  <a:srgbClr val="222222"/>
                </a:solidFill>
                <a:effectLst/>
                <a:latin typeface="Verdana" panose="020B0604030504040204" pitchFamily="34" charset="0"/>
              </a:rPr>
              <a:t> tiene más que la España toda, desde </a:t>
            </a:r>
            <a:r>
              <a:rPr lang="es-MX" b="0" i="0" dirty="0" err="1">
                <a:solidFill>
                  <a:srgbClr val="222222"/>
                </a:solidFill>
                <a:effectLst/>
                <a:latin typeface="Verdana" panose="020B0604030504040204" pitchFamily="34" charset="0"/>
              </a:rPr>
              <a:t>Colibre</a:t>
            </a:r>
            <a:r>
              <a:rPr lang="es-MX" b="0" i="0" dirty="0">
                <a:solidFill>
                  <a:srgbClr val="222222"/>
                </a:solidFill>
                <a:effectLst/>
                <a:latin typeface="Verdana" panose="020B0604030504040204" pitchFamily="34" charset="0"/>
              </a:rPr>
              <a:t>, por costa de mar, hasta Fuenterrabía en Vizcaya, pues en una cuadra anduve 188 grandes leguas por recta línea de occidente a oriente. Esta es para desear, y vista, para nunca dejar; en la cual, puesto que de todas tenga tomada posesión por Sus Altezas, y todas sean más abastadas de lo que yo sé y puedo decir, y todas las tengo por de Sus Altezas, cual de ellas pueden disponer como y tan cumplidamente como de los reinos de Castilla, en esta Española, en el lugar más convenible y mejor comarca para las minas del oro y de todo trato así de la tierra firme de aquí como de aquella de allá del Gran Can, adonde habrá gran trato y ganancia, he tomado posesión de una villa grande, a la cual puse nombre la villa de Navidad […]</a:t>
            </a:r>
          </a:p>
          <a:p>
            <a:pPr algn="just">
              <a:spcAft>
                <a:spcPts val="1950"/>
              </a:spcAft>
              <a:buNone/>
            </a:pPr>
            <a:r>
              <a:rPr lang="es-MX" b="0" i="0" dirty="0">
                <a:solidFill>
                  <a:srgbClr val="222222"/>
                </a:solidFill>
                <a:effectLst/>
                <a:latin typeface="Verdana" panose="020B0604030504040204" pitchFamily="34" charset="0"/>
              </a:rPr>
              <a:t>En estas islas hasta aquí no he hallado hombres monstruosos, como muchos pensaban, mas antes es toda gente de muy lindo acatamiento, ni son negros como en Guinea, salvo con sus cabellos </a:t>
            </a:r>
            <a:r>
              <a:rPr lang="es-MX" b="0" i="0" dirty="0" err="1">
                <a:solidFill>
                  <a:srgbClr val="222222"/>
                </a:solidFill>
                <a:effectLst/>
                <a:latin typeface="Verdana" panose="020B0604030504040204" pitchFamily="34" charset="0"/>
              </a:rPr>
              <a:t>correndíos</a:t>
            </a:r>
            <a:r>
              <a:rPr lang="es-MX" b="0" i="0" dirty="0">
                <a:solidFill>
                  <a:srgbClr val="222222"/>
                </a:solidFill>
                <a:effectLst/>
                <a:latin typeface="Verdana" panose="020B0604030504040204" pitchFamily="34" charset="0"/>
              </a:rPr>
              <a:t>, y no se crían adonde hay ímpeto demasiado de los rayos solares; es verdad que el sol tiene allí gran fuerza, puesto que es distante de la línea equinoccial veinte y seis grados. En estas islas, adonde hay montañas grandes, allí tenía fuerza el frío este invierno; mas ellos lo sufren por la costumbre, y con la ayuda de las viandas que comen con especias muchas y muy calientes en demasía. Así que monstruos no he hallado, ni noticia, salvo de una isla </a:t>
            </a:r>
            <a:r>
              <a:rPr lang="es-MX" b="0" i="0" dirty="0" err="1">
                <a:solidFill>
                  <a:srgbClr val="222222"/>
                </a:solidFill>
                <a:effectLst/>
                <a:latin typeface="Verdana" panose="020B0604030504040204" pitchFamily="34" charset="0"/>
              </a:rPr>
              <a:t>Quaris</a:t>
            </a:r>
            <a:r>
              <a:rPr lang="es-MX" b="0" i="0" dirty="0">
                <a:solidFill>
                  <a:srgbClr val="222222"/>
                </a:solidFill>
                <a:effectLst/>
                <a:latin typeface="Verdana" panose="020B0604030504040204" pitchFamily="34" charset="0"/>
              </a:rPr>
              <a:t>, la segunda a la entrada de las Indias, que es poblada de una gente que tienen en todas las islas por muy feroces, los cuales comen carne humana.</a:t>
            </a:r>
            <a:endParaRPr lang="es-MX" dirty="0">
              <a:solidFill>
                <a:srgbClr val="222222"/>
              </a:solidFill>
              <a:latin typeface="Verdana" panose="020B0604030504040204" pitchFamily="34" charset="0"/>
            </a:endParaRPr>
          </a:p>
        </p:txBody>
      </p:sp>
    </p:spTree>
    <p:extLst>
      <p:ext uri="{BB962C8B-B14F-4D97-AF65-F5344CB8AC3E}">
        <p14:creationId xmlns:p14="http://schemas.microsoft.com/office/powerpoint/2010/main" val="3203820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18E0D-6439-D6A4-155F-253DA7ED6167}"/>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935EB81-3B73-3B53-5D29-A6EE34545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12653"/>
          </a:xfrm>
          <a:prstGeom prst="rect">
            <a:avLst/>
          </a:prstGeom>
        </p:spPr>
      </p:pic>
      <p:sp>
        <p:nvSpPr>
          <p:cNvPr id="5" name="CuadroTexto 4">
            <a:extLst>
              <a:ext uri="{FF2B5EF4-FFF2-40B4-BE49-F238E27FC236}">
                <a16:creationId xmlns:a16="http://schemas.microsoft.com/office/drawing/2014/main" id="{D46E6BE7-3A25-EA9A-9E44-50D40BD66E95}"/>
              </a:ext>
            </a:extLst>
          </p:cNvPr>
          <p:cNvSpPr txBox="1"/>
          <p:nvPr/>
        </p:nvSpPr>
        <p:spPr>
          <a:xfrm>
            <a:off x="217714" y="311608"/>
            <a:ext cx="11756571" cy="2862322"/>
          </a:xfrm>
          <a:prstGeom prst="rect">
            <a:avLst/>
          </a:prstGeom>
          <a:noFill/>
        </p:spPr>
        <p:txBody>
          <a:bodyPr wrap="square">
            <a:spAutoFit/>
          </a:bodyPr>
          <a:lstStyle/>
          <a:p>
            <a:pPr algn="just">
              <a:spcAft>
                <a:spcPts val="1950"/>
              </a:spcAft>
              <a:buNone/>
            </a:pPr>
            <a:r>
              <a:rPr lang="es-MX" b="0" i="0" dirty="0">
                <a:solidFill>
                  <a:srgbClr val="222222"/>
                </a:solidFill>
                <a:effectLst/>
                <a:latin typeface="Verdana" panose="020B0604030504040204" pitchFamily="34" charset="0"/>
              </a:rPr>
              <a:t>En conclusión, a hablar de esto solamente que se ha hecho este viaje, que fue así de corrida, pueden ver Sus Altezas que yo les daré oro cuanto hubieren menester, con muy poquita ayuda que Sus Altezas me darán; ahora, especiería y algodón cuanto Sus Altezas mandarán, y almástiga cuanta mandarán cargar, y de la cual hasta hoy no se ha hallado salvo en Grecia en la isla de </a:t>
            </a:r>
            <a:r>
              <a:rPr lang="es-MX" b="0" i="0" dirty="0" err="1">
                <a:solidFill>
                  <a:srgbClr val="222222"/>
                </a:solidFill>
                <a:effectLst/>
                <a:latin typeface="Verdana" panose="020B0604030504040204" pitchFamily="34" charset="0"/>
              </a:rPr>
              <a:t>Xío</a:t>
            </a:r>
            <a:r>
              <a:rPr lang="es-MX" b="0" i="0" dirty="0">
                <a:solidFill>
                  <a:srgbClr val="222222"/>
                </a:solidFill>
                <a:effectLst/>
                <a:latin typeface="Verdana" panose="020B0604030504040204" pitchFamily="34" charset="0"/>
              </a:rPr>
              <a:t>, y el Señorío la vende como quiere, y lignáloe cuanto mandarán cargar, y esclavos cuantos mandarán cargar, y serán de los idólatras; y creo haber hallado ruibarbo y canela, y otras mil cosas de sustancia hallaré, que habrán hallado la gente que yo allá dejo; porque yo no me he detenido ningún cabo, en cuanto el viento me haya dado lugar de navegar; solamente en la villa de Navidad, en cuanto dejé asegurado y bien asentado. Y a la verdad, mucho más hiciera, si los navíos me sirvieran como razón demandaba.</a:t>
            </a:r>
            <a:endParaRPr lang="es-MX" dirty="0">
              <a:solidFill>
                <a:srgbClr val="222222"/>
              </a:solidFill>
              <a:latin typeface="Verdana" panose="020B0604030504040204" pitchFamily="34" charset="0"/>
            </a:endParaRPr>
          </a:p>
        </p:txBody>
      </p:sp>
      <p:sp>
        <p:nvSpPr>
          <p:cNvPr id="2" name="Bocadillo: rectángulo 1">
            <a:extLst>
              <a:ext uri="{FF2B5EF4-FFF2-40B4-BE49-F238E27FC236}">
                <a16:creationId xmlns:a16="http://schemas.microsoft.com/office/drawing/2014/main" id="{DA0A9CA2-7FF1-EC96-1F09-3F7581F4D257}"/>
              </a:ext>
            </a:extLst>
          </p:cNvPr>
          <p:cNvSpPr/>
          <p:nvPr/>
        </p:nvSpPr>
        <p:spPr>
          <a:xfrm>
            <a:off x="838200" y="3831771"/>
            <a:ext cx="2612571" cy="1556658"/>
          </a:xfrm>
          <a:prstGeom prst="wedgeRectCallout">
            <a:avLst>
              <a:gd name="adj1" fmla="val 87500"/>
              <a:gd name="adj2" fmla="val 16346"/>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dirty="0" err="1">
                <a:solidFill>
                  <a:schemeClr val="tx1"/>
                </a:solidFill>
              </a:rPr>
              <a:t>Christum</a:t>
            </a:r>
            <a:r>
              <a:rPr lang="es-CL" dirty="0">
                <a:solidFill>
                  <a:schemeClr val="tx1"/>
                </a:solidFill>
              </a:rPr>
              <a:t> </a:t>
            </a:r>
            <a:r>
              <a:rPr lang="es-CL" dirty="0" err="1">
                <a:solidFill>
                  <a:schemeClr val="tx1"/>
                </a:solidFill>
              </a:rPr>
              <a:t>ferens</a:t>
            </a:r>
            <a:r>
              <a:rPr lang="es-CL" dirty="0">
                <a:solidFill>
                  <a:schemeClr val="tx1"/>
                </a:solidFill>
              </a:rPr>
              <a:t> </a:t>
            </a:r>
          </a:p>
        </p:txBody>
      </p:sp>
      <p:pic>
        <p:nvPicPr>
          <p:cNvPr id="7" name="Imagen 6">
            <a:extLst>
              <a:ext uri="{FF2B5EF4-FFF2-40B4-BE49-F238E27FC236}">
                <a16:creationId xmlns:a16="http://schemas.microsoft.com/office/drawing/2014/main" id="{64874A43-2027-1D23-F67B-D7DFA6ACEA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2924" y="3167062"/>
            <a:ext cx="7839075" cy="2886075"/>
          </a:xfrm>
          <a:prstGeom prst="rect">
            <a:avLst/>
          </a:prstGeom>
        </p:spPr>
      </p:pic>
    </p:spTree>
    <p:extLst>
      <p:ext uri="{BB962C8B-B14F-4D97-AF65-F5344CB8AC3E}">
        <p14:creationId xmlns:p14="http://schemas.microsoft.com/office/powerpoint/2010/main" val="1892865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F95A62D5-6CAA-29F1-B3DB-EC6555334CF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4282" b="14282"/>
          <a:stretch/>
        </p:blipFill>
        <p:spPr>
          <a:xfrm>
            <a:off x="-6588" y="10"/>
            <a:ext cx="12198588" cy="6857990"/>
          </a:xfrm>
          <a:prstGeom prst="rect">
            <a:avLst/>
          </a:prstGeom>
        </p:spPr>
      </p:pic>
      <p:sp>
        <p:nvSpPr>
          <p:cNvPr id="9" name="CuadroTexto 8">
            <a:extLst>
              <a:ext uri="{FF2B5EF4-FFF2-40B4-BE49-F238E27FC236}">
                <a16:creationId xmlns:a16="http://schemas.microsoft.com/office/drawing/2014/main" id="{0B9A804E-C5DE-A6EA-48C3-C1BB9663C88A}"/>
              </a:ext>
            </a:extLst>
          </p:cNvPr>
          <p:cNvSpPr txBox="1"/>
          <p:nvPr/>
        </p:nvSpPr>
        <p:spPr>
          <a:xfrm>
            <a:off x="4422321" y="6488668"/>
            <a:ext cx="7867650" cy="369332"/>
          </a:xfrm>
          <a:prstGeom prst="rect">
            <a:avLst/>
          </a:prstGeom>
          <a:solidFill>
            <a:schemeClr val="tx1">
              <a:alpha val="78000"/>
            </a:schemeClr>
          </a:solidFill>
        </p:spPr>
        <p:txBody>
          <a:bodyPr wrap="square">
            <a:spAutoFit/>
          </a:bodyPr>
          <a:lstStyle/>
          <a:p>
            <a:r>
              <a:rPr lang="es-CL" b="0" i="0" dirty="0">
                <a:solidFill>
                  <a:schemeClr val="bg1"/>
                </a:solidFill>
                <a:effectLst/>
                <a:latin typeface="Times New Roman" panose="02020603050405020304" pitchFamily="18" charset="0"/>
              </a:rPr>
              <a:t>“La llegada de Cortés”  Diego Rivera 1951. Mural Palacio Nacional de México</a:t>
            </a:r>
            <a:endParaRPr lang="es-CL" dirty="0">
              <a:solidFill>
                <a:schemeClr val="bg1"/>
              </a:solidFill>
            </a:endParaRPr>
          </a:p>
        </p:txBody>
      </p:sp>
    </p:spTree>
    <p:extLst>
      <p:ext uri="{BB962C8B-B14F-4D97-AF65-F5344CB8AC3E}">
        <p14:creationId xmlns:p14="http://schemas.microsoft.com/office/powerpoint/2010/main" val="2058152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undefined">
            <a:extLst>
              <a:ext uri="{FF2B5EF4-FFF2-40B4-BE49-F238E27FC236}">
                <a16:creationId xmlns:a16="http://schemas.microsoft.com/office/drawing/2014/main" id="{065EDABD-5EA2-E74B-9899-F46098D016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7833"/>
          <a:stretch/>
        </p:blipFill>
        <p:spPr bwMode="auto">
          <a:xfrm>
            <a:off x="5101771" y="10"/>
            <a:ext cx="7094361" cy="6857989"/>
          </a:xfrm>
          <a:prstGeom prst="rect">
            <a:avLst/>
          </a:prstGeom>
          <a:noFill/>
          <a:extLst>
            <a:ext uri="{909E8E84-426E-40DD-AFC4-6F175D3DCCD1}">
              <a14:hiddenFill xmlns:a14="http://schemas.microsoft.com/office/drawing/2010/main">
                <a:solidFill>
                  <a:srgbClr val="FFFFFF"/>
                </a:solidFill>
              </a14:hiddenFill>
            </a:ext>
          </a:extLst>
        </p:spPr>
      </p:pic>
      <p:sp>
        <p:nvSpPr>
          <p:cNvPr id="6151" name="Rectangle 6150">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Arc 6152">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BFA4F5F-6ED4-E9F2-39D0-17DBC45AA4B8}"/>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2900" dirty="0">
                <a:solidFill>
                  <a:srgbClr val="FFFFFF"/>
                </a:solidFill>
              </a:rPr>
              <a:t>Clase 3:</a:t>
            </a:r>
            <a:br>
              <a:rPr lang="en-US" sz="2900" dirty="0">
                <a:solidFill>
                  <a:srgbClr val="FFFFFF"/>
                </a:solidFill>
              </a:rPr>
            </a:br>
            <a:br>
              <a:rPr lang="en-US" sz="2900" dirty="0">
                <a:solidFill>
                  <a:srgbClr val="FFFFFF"/>
                </a:solidFill>
              </a:rPr>
            </a:br>
            <a:r>
              <a:rPr lang="en-US" sz="2900" dirty="0">
                <a:solidFill>
                  <a:srgbClr val="FFFFFF"/>
                </a:solidFill>
              </a:rPr>
              <a:t>La </a:t>
            </a:r>
            <a:r>
              <a:rPr lang="en-US" sz="2900" dirty="0" err="1">
                <a:solidFill>
                  <a:srgbClr val="FFFFFF"/>
                </a:solidFill>
              </a:rPr>
              <a:t>conquista</a:t>
            </a:r>
            <a:r>
              <a:rPr lang="en-US" sz="2900" dirty="0">
                <a:solidFill>
                  <a:srgbClr val="FFFFFF"/>
                </a:solidFill>
              </a:rPr>
              <a:t> de Mexico-Tenochtitlán (1519-1521)</a:t>
            </a:r>
          </a:p>
        </p:txBody>
      </p:sp>
      <p:sp>
        <p:nvSpPr>
          <p:cNvPr id="6155" name="Oval 6154">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57" name="Rectangle 6156">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21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6C3753-0A96-007E-4AB4-72CAA5210AB5}"/>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B4F62FCE-5647-C3C1-4CC8-FB8C62261809}"/>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EFC29149-F87B-80B3-CA86-E5B82685DBF9}"/>
              </a:ext>
            </a:extLst>
          </p:cNvPr>
          <p:cNvPicPr>
            <a:picLocks noChangeAspect="1"/>
          </p:cNvPicPr>
          <p:nvPr/>
        </p:nvPicPr>
        <p:blipFill>
          <a:blip r:embed="rId2"/>
          <a:srcRect r="807"/>
          <a:stretch/>
        </p:blipFill>
        <p:spPr>
          <a:xfrm>
            <a:off x="585448" y="0"/>
            <a:ext cx="10932102" cy="6858000"/>
          </a:xfrm>
          <a:prstGeom prst="rect">
            <a:avLst/>
          </a:prstGeom>
        </p:spPr>
      </p:pic>
      <p:sp>
        <p:nvSpPr>
          <p:cNvPr id="6" name="Rectángulo 5">
            <a:extLst>
              <a:ext uri="{FF2B5EF4-FFF2-40B4-BE49-F238E27FC236}">
                <a16:creationId xmlns:a16="http://schemas.microsoft.com/office/drawing/2014/main" id="{DA72C7BD-D675-A8C4-3C89-5C5D2B493E42}"/>
              </a:ext>
            </a:extLst>
          </p:cNvPr>
          <p:cNvSpPr/>
          <p:nvPr/>
        </p:nvSpPr>
        <p:spPr>
          <a:xfrm>
            <a:off x="9621157" y="-1"/>
            <a:ext cx="2038009" cy="1058107"/>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CL"/>
          </a:p>
        </p:txBody>
      </p:sp>
      <p:sp>
        <p:nvSpPr>
          <p:cNvPr id="7" name="Rectángulo 6">
            <a:extLst>
              <a:ext uri="{FF2B5EF4-FFF2-40B4-BE49-F238E27FC236}">
                <a16:creationId xmlns:a16="http://schemas.microsoft.com/office/drawing/2014/main" id="{D6BF4FE0-B69D-1EC8-651C-51F337B18823}"/>
              </a:ext>
            </a:extLst>
          </p:cNvPr>
          <p:cNvSpPr/>
          <p:nvPr/>
        </p:nvSpPr>
        <p:spPr>
          <a:xfrm>
            <a:off x="9595759" y="697969"/>
            <a:ext cx="217109" cy="377070"/>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278198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3573F1-1610-7655-C1C4-3D5FBAE19C3F}"/>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96DA45A2-624D-C112-76C3-CA767AEEB2B6}"/>
              </a:ext>
            </a:extLst>
          </p:cNvPr>
          <p:cNvSpPr>
            <a:spLocks noGrp="1"/>
          </p:cNvSpPr>
          <p:nvPr>
            <p:ph idx="1"/>
          </p:nvPr>
        </p:nvSpPr>
        <p:spPr/>
        <p:txBody>
          <a:bodyPr/>
          <a:lstStyle/>
          <a:p>
            <a:endParaRPr lang="es-CL" dirty="0"/>
          </a:p>
        </p:txBody>
      </p:sp>
      <p:pic>
        <p:nvPicPr>
          <p:cNvPr id="5" name="Imagen 4">
            <a:extLst>
              <a:ext uri="{FF2B5EF4-FFF2-40B4-BE49-F238E27FC236}">
                <a16:creationId xmlns:a16="http://schemas.microsoft.com/office/drawing/2014/main" id="{14E406F9-C13F-F262-B1DF-8E0836E36ABD}"/>
              </a:ext>
            </a:extLst>
          </p:cNvPr>
          <p:cNvPicPr>
            <a:picLocks noChangeAspect="1"/>
          </p:cNvPicPr>
          <p:nvPr/>
        </p:nvPicPr>
        <p:blipFill>
          <a:blip r:embed="rId2"/>
          <a:stretch>
            <a:fillRect/>
          </a:stretch>
        </p:blipFill>
        <p:spPr>
          <a:xfrm>
            <a:off x="-169450" y="0"/>
            <a:ext cx="6071733" cy="6858000"/>
          </a:xfrm>
          <a:prstGeom prst="rect">
            <a:avLst/>
          </a:prstGeom>
        </p:spPr>
      </p:pic>
      <p:pic>
        <p:nvPicPr>
          <p:cNvPr id="7170" name="Picture 2" descr="Calendario Azteca">
            <a:extLst>
              <a:ext uri="{FF2B5EF4-FFF2-40B4-BE49-F238E27FC236}">
                <a16:creationId xmlns:a16="http://schemas.microsoft.com/office/drawing/2014/main" id="{177404F7-1A90-63EA-EF8B-DD39BF479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2282" y="0"/>
            <a:ext cx="6289718" cy="4572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0AD0255E-E308-C7A6-34DB-9FA40BB62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6296" y="4572000"/>
            <a:ext cx="3433906"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348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1" name="Rectangle 8200">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3" name="Rectangle 8202">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4A84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885B6534-55A4-B295-8A31-B68EDDB238D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2" b="495"/>
          <a:stretch/>
        </p:blipFill>
        <p:spPr>
          <a:xfrm>
            <a:off x="622549" y="797684"/>
            <a:ext cx="3854945" cy="2167218"/>
          </a:xfrm>
          <a:prstGeom prst="rect">
            <a:avLst/>
          </a:prstGeom>
        </p:spPr>
      </p:pic>
      <p:sp>
        <p:nvSpPr>
          <p:cNvPr id="8205" name="Rectangle 8204">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4A84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6" name="Picture 4" descr="Tenochtitlan and Lake Texcoco in 1519">
            <a:extLst>
              <a:ext uri="{FF2B5EF4-FFF2-40B4-BE49-F238E27FC236}">
                <a16:creationId xmlns:a16="http://schemas.microsoft.com/office/drawing/2014/main" id="{1FD21BD4-8DC5-A9E5-D003-9861508E9E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2549" y="3972086"/>
            <a:ext cx="3854945" cy="2023846"/>
          </a:xfrm>
          <a:prstGeom prst="rect">
            <a:avLst/>
          </a:prstGeom>
          <a:noFill/>
          <a:extLst>
            <a:ext uri="{909E8E84-426E-40DD-AFC4-6F175D3DCCD1}">
              <a14:hiddenFill xmlns:a14="http://schemas.microsoft.com/office/drawing/2010/main">
                <a:solidFill>
                  <a:srgbClr val="FFFFFF"/>
                </a:solidFill>
              </a14:hiddenFill>
            </a:ext>
          </a:extLst>
        </p:spPr>
      </p:pic>
      <p:sp>
        <p:nvSpPr>
          <p:cNvPr id="8207" name="Rectangle 8206">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undefined">
            <a:extLst>
              <a:ext uri="{FF2B5EF4-FFF2-40B4-BE49-F238E27FC236}">
                <a16:creationId xmlns:a16="http://schemas.microsoft.com/office/drawing/2014/main" id="{63D733B5-070B-4EC0-9025-9746DFACA94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144764" y="1200514"/>
            <a:ext cx="6410084" cy="4471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834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4629F6-E3D1-EEDA-4E25-EEDCAC80FAAE}"/>
              </a:ext>
            </a:extLst>
          </p:cNvPr>
          <p:cNvSpPr>
            <a:spLocks noGrp="1"/>
          </p:cNvSpPr>
          <p:nvPr>
            <p:ph type="title"/>
          </p:nvPr>
        </p:nvSpPr>
        <p:spPr>
          <a:xfrm>
            <a:off x="7558186" y="18255"/>
            <a:ext cx="4321514" cy="1325563"/>
          </a:xfrm>
        </p:spPr>
        <p:txBody>
          <a:bodyPr/>
          <a:lstStyle/>
          <a:p>
            <a:r>
              <a:rPr lang="es-CL" b="1">
                <a:solidFill>
                  <a:schemeClr val="bg1"/>
                </a:solidFill>
              </a:rPr>
              <a:t>Algo de contexto</a:t>
            </a:r>
            <a:endParaRPr lang="es-CL" b="1" dirty="0">
              <a:solidFill>
                <a:schemeClr val="bg1"/>
              </a:solidFill>
            </a:endParaRPr>
          </a:p>
        </p:txBody>
      </p:sp>
      <p:sp>
        <p:nvSpPr>
          <p:cNvPr id="3" name="Marcador de contenido 2">
            <a:extLst>
              <a:ext uri="{FF2B5EF4-FFF2-40B4-BE49-F238E27FC236}">
                <a16:creationId xmlns:a16="http://schemas.microsoft.com/office/drawing/2014/main" id="{03C522D7-92B0-0E48-1E8F-3FDDD596B701}"/>
              </a:ext>
            </a:extLst>
          </p:cNvPr>
          <p:cNvSpPr>
            <a:spLocks noGrp="1"/>
          </p:cNvSpPr>
          <p:nvPr>
            <p:ph idx="1"/>
          </p:nvPr>
        </p:nvSpPr>
        <p:spPr>
          <a:xfrm>
            <a:off x="7139086" y="1253331"/>
            <a:ext cx="4740614" cy="5319414"/>
          </a:xfrm>
        </p:spPr>
        <p:txBody>
          <a:bodyPr>
            <a:normAutofit fontScale="77500" lnSpcReduction="20000"/>
          </a:bodyPr>
          <a:lstStyle/>
          <a:p>
            <a:pPr>
              <a:lnSpc>
                <a:spcPct val="120000"/>
              </a:lnSpc>
            </a:pPr>
            <a:r>
              <a:rPr lang="es-CL" b="1" dirty="0">
                <a:solidFill>
                  <a:srgbClr val="FFC000"/>
                </a:solidFill>
              </a:rPr>
              <a:t>1511: </a:t>
            </a:r>
            <a:r>
              <a:rPr lang="es-CL" dirty="0">
                <a:solidFill>
                  <a:schemeClr val="bg1"/>
                </a:solidFill>
              </a:rPr>
              <a:t>Naufragio frente a la península de Yucatán. Dos sobreviven: Gerónimo de Aguilar y Gonzalo Guerrero</a:t>
            </a:r>
          </a:p>
          <a:p>
            <a:pPr>
              <a:lnSpc>
                <a:spcPct val="120000"/>
              </a:lnSpc>
            </a:pPr>
            <a:r>
              <a:rPr lang="es-CL" dirty="0">
                <a:solidFill>
                  <a:schemeClr val="bg1"/>
                </a:solidFill>
              </a:rPr>
              <a:t>Gonzalo Guerrero asimilado por los mayas. Gerónimo de Aguilar se transforma en esclavo</a:t>
            </a:r>
          </a:p>
          <a:p>
            <a:pPr>
              <a:lnSpc>
                <a:spcPct val="120000"/>
              </a:lnSpc>
            </a:pPr>
            <a:r>
              <a:rPr lang="es-CL" dirty="0">
                <a:solidFill>
                  <a:srgbClr val="FFC000"/>
                </a:solidFill>
              </a:rPr>
              <a:t>1519: </a:t>
            </a:r>
            <a:r>
              <a:rPr lang="es-CL" dirty="0">
                <a:solidFill>
                  <a:schemeClr val="bg1"/>
                </a:solidFill>
              </a:rPr>
              <a:t>Llegada de Cortés. Encuentro con </a:t>
            </a:r>
            <a:r>
              <a:rPr lang="es-CL" b="1" dirty="0">
                <a:solidFill>
                  <a:schemeClr val="bg1"/>
                </a:solidFill>
              </a:rPr>
              <a:t>Gerónimo de Aguilar (bilingüe, castellano/maya)</a:t>
            </a:r>
            <a:r>
              <a:rPr lang="es-CL" dirty="0">
                <a:solidFill>
                  <a:schemeClr val="bg1"/>
                </a:solidFill>
              </a:rPr>
              <a:t>. Encuentro con la </a:t>
            </a:r>
            <a:r>
              <a:rPr lang="es-CL" b="1" dirty="0">
                <a:solidFill>
                  <a:schemeClr val="bg1"/>
                </a:solidFill>
              </a:rPr>
              <a:t>Malinche (bilingüe, náhuatl/maya)</a:t>
            </a:r>
          </a:p>
          <a:p>
            <a:pPr>
              <a:lnSpc>
                <a:spcPct val="120000"/>
              </a:lnSpc>
            </a:pPr>
            <a:r>
              <a:rPr lang="es-CL" b="1" dirty="0">
                <a:solidFill>
                  <a:schemeClr val="bg1"/>
                </a:solidFill>
              </a:rPr>
              <a:t>Cadena traductora fundamental para la conquista</a:t>
            </a:r>
          </a:p>
        </p:txBody>
      </p:sp>
      <p:pic>
        <p:nvPicPr>
          <p:cNvPr id="5" name="Imagen 4">
            <a:extLst>
              <a:ext uri="{FF2B5EF4-FFF2-40B4-BE49-F238E27FC236}">
                <a16:creationId xmlns:a16="http://schemas.microsoft.com/office/drawing/2014/main" id="{9826E7C3-3CEF-1587-A59F-B4935B2EB7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2300" y="681037"/>
            <a:ext cx="6769436" cy="5319414"/>
          </a:xfrm>
          <a:prstGeom prst="rect">
            <a:avLst/>
          </a:prstGeom>
        </p:spPr>
      </p:pic>
    </p:spTree>
    <p:extLst>
      <p:ext uri="{BB962C8B-B14F-4D97-AF65-F5344CB8AC3E}">
        <p14:creationId xmlns:p14="http://schemas.microsoft.com/office/powerpoint/2010/main" val="3729528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CABB51-991E-D66F-0D86-BE2F9B0227F1}"/>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6199DB77-A270-3C78-7EE9-DBFD8BAB6DEF}"/>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2380C382-18C8-9005-1CC9-71647F3DEFD8}"/>
              </a:ext>
            </a:extLst>
          </p:cNvPr>
          <p:cNvPicPr>
            <a:picLocks noChangeAspect="1"/>
          </p:cNvPicPr>
          <p:nvPr/>
        </p:nvPicPr>
        <p:blipFill>
          <a:blip r:embed="rId2"/>
          <a:stretch>
            <a:fillRect/>
          </a:stretch>
        </p:blipFill>
        <p:spPr>
          <a:xfrm>
            <a:off x="58365" y="0"/>
            <a:ext cx="7126093" cy="6858000"/>
          </a:xfrm>
          <a:prstGeom prst="rect">
            <a:avLst/>
          </a:prstGeom>
        </p:spPr>
      </p:pic>
      <p:pic>
        <p:nvPicPr>
          <p:cNvPr id="9218" name="Picture 2">
            <a:extLst>
              <a:ext uri="{FF2B5EF4-FFF2-40B4-BE49-F238E27FC236}">
                <a16:creationId xmlns:a16="http://schemas.microsoft.com/office/drawing/2014/main" id="{BEB3555B-A083-005B-5C78-3E5534A46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7728" y="-169848"/>
            <a:ext cx="5065907" cy="7027848"/>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25EBE4A4-FD09-9ABF-1EE7-B34F86F4556D}"/>
              </a:ext>
            </a:extLst>
          </p:cNvPr>
          <p:cNvSpPr txBox="1"/>
          <p:nvPr/>
        </p:nvSpPr>
        <p:spPr>
          <a:xfrm>
            <a:off x="3912839" y="526406"/>
            <a:ext cx="2764971" cy="461665"/>
          </a:xfrm>
          <a:prstGeom prst="rect">
            <a:avLst/>
          </a:prstGeom>
          <a:noFill/>
        </p:spPr>
        <p:txBody>
          <a:bodyPr wrap="square" rtlCol="0">
            <a:spAutoFit/>
          </a:bodyPr>
          <a:lstStyle/>
          <a:p>
            <a:r>
              <a:rPr lang="es-CL" sz="2400" dirty="0">
                <a:solidFill>
                  <a:schemeClr val="bg1"/>
                </a:solidFill>
              </a:rPr>
              <a:t>(</a:t>
            </a:r>
            <a:r>
              <a:rPr lang="es-CL" sz="2400" dirty="0" err="1">
                <a:solidFill>
                  <a:schemeClr val="bg1"/>
                </a:solidFill>
              </a:rPr>
              <a:t>Malintzin</a:t>
            </a:r>
            <a:r>
              <a:rPr lang="es-CL" sz="2400" dirty="0">
                <a:solidFill>
                  <a:schemeClr val="bg1"/>
                </a:solidFill>
              </a:rPr>
              <a:t>/ Marina)</a:t>
            </a:r>
          </a:p>
        </p:txBody>
      </p:sp>
    </p:spTree>
    <p:extLst>
      <p:ext uri="{BB962C8B-B14F-4D97-AF65-F5344CB8AC3E}">
        <p14:creationId xmlns:p14="http://schemas.microsoft.com/office/powerpoint/2010/main" val="3493286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1">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15">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0" name="Rectangle 19">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Imagen 6">
            <a:extLst>
              <a:ext uri="{FF2B5EF4-FFF2-40B4-BE49-F238E27FC236}">
                <a16:creationId xmlns:a16="http://schemas.microsoft.com/office/drawing/2014/main" id="{BE72E1C5-52C4-5C39-7221-A5C6927A7A19}"/>
              </a:ext>
            </a:extLst>
          </p:cNvPr>
          <p:cNvPicPr>
            <a:picLocks noChangeAspect="1"/>
          </p:cNvPicPr>
          <p:nvPr/>
        </p:nvPicPr>
        <p:blipFill>
          <a:blip r:embed="rId3">
            <a:alphaModFix/>
          </a:blip>
          <a:srcRect l="6678"/>
          <a:stretch/>
        </p:blipFill>
        <p:spPr>
          <a:xfrm>
            <a:off x="20" y="10"/>
            <a:ext cx="6095980" cy="6857990"/>
          </a:xfrm>
          <a:prstGeom prst="rect">
            <a:avLst/>
          </a:prstGeom>
        </p:spPr>
      </p:pic>
      <p:pic>
        <p:nvPicPr>
          <p:cNvPr id="5" name="Imagen 4">
            <a:extLst>
              <a:ext uri="{FF2B5EF4-FFF2-40B4-BE49-F238E27FC236}">
                <a16:creationId xmlns:a16="http://schemas.microsoft.com/office/drawing/2014/main" id="{A578D3DC-EFBF-1124-DABD-0F39FB9F3F60}"/>
              </a:ext>
            </a:extLst>
          </p:cNvPr>
          <p:cNvPicPr>
            <a:picLocks noChangeAspect="1"/>
          </p:cNvPicPr>
          <p:nvPr/>
        </p:nvPicPr>
        <p:blipFill>
          <a:blip r:embed="rId4">
            <a:alphaModFix/>
          </a:blip>
          <a:srcRect l="4942" r="8393" b="2"/>
          <a:stretch/>
        </p:blipFill>
        <p:spPr>
          <a:xfrm>
            <a:off x="6096000" y="10"/>
            <a:ext cx="6096000" cy="6857990"/>
          </a:xfrm>
          <a:prstGeom prst="rect">
            <a:avLst/>
          </a:prstGeom>
        </p:spPr>
      </p:pic>
      <p:sp>
        <p:nvSpPr>
          <p:cNvPr id="9" name="CuadroTexto 8">
            <a:extLst>
              <a:ext uri="{FF2B5EF4-FFF2-40B4-BE49-F238E27FC236}">
                <a16:creationId xmlns:a16="http://schemas.microsoft.com/office/drawing/2014/main" id="{1B5D4A30-B332-D089-E039-E98DA575105D}"/>
              </a:ext>
            </a:extLst>
          </p:cNvPr>
          <p:cNvSpPr txBox="1"/>
          <p:nvPr/>
        </p:nvSpPr>
        <p:spPr>
          <a:xfrm>
            <a:off x="-3048" y="-2"/>
            <a:ext cx="6095980" cy="7171194"/>
          </a:xfrm>
          <a:prstGeom prst="rect">
            <a:avLst/>
          </a:prstGeom>
          <a:solidFill>
            <a:srgbClr val="0B0E0D">
              <a:alpha val="87000"/>
            </a:srgbClr>
          </a:solidFill>
        </p:spPr>
        <p:txBody>
          <a:bodyPr wrap="square">
            <a:spAutoFit/>
          </a:bodyPr>
          <a:lstStyle/>
          <a:p>
            <a:pPr algn="just"/>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quiero decir lo de doña Marina, cómo desde su niñez fue gran señora y cacica de pueblos y vasallos. Es de esta manera: que su padre y madre eran señores y caciques de un pueblo que se dice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Painala</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algn="just"/>
            <a:endParaRPr lang="es-MX" sz="2000" dirty="0">
              <a:solidFill>
                <a:schemeClr val="bg1"/>
              </a:solidFill>
              <a:latin typeface="ReithSans"/>
            </a:endParaRPr>
          </a:p>
          <a:p>
            <a:pPr algn="just"/>
            <a:endParaRPr lang="es-MX" sz="2000" b="0" i="0" dirty="0">
              <a:solidFill>
                <a:schemeClr val="bg1"/>
              </a:solidFill>
              <a:effectLst/>
              <a:latin typeface="ReithSans"/>
            </a:endParaRPr>
          </a:p>
          <a:p>
            <a:pPr algn="just"/>
            <a:r>
              <a:rPr lang="es-MX" sz="2000" b="0" i="0" dirty="0">
                <a:solidFill>
                  <a:schemeClr val="bg1"/>
                </a:solidFill>
                <a:effectLst/>
                <a:latin typeface="ReithSans"/>
              </a:rPr>
              <a:t>"Doña Marina tenía mucho ser y </a:t>
            </a:r>
            <a:r>
              <a:rPr lang="es-MX" sz="2000" b="1" i="0" dirty="0">
                <a:solidFill>
                  <a:schemeClr val="bg1"/>
                </a:solidFill>
                <a:effectLst/>
                <a:latin typeface="ReithSans"/>
              </a:rPr>
              <a:t>mandaba absolutamente entre los indios en toda la Nueva España </a:t>
            </a:r>
            <a:r>
              <a:rPr lang="es-MX" sz="2000" b="0" i="0" dirty="0">
                <a:solidFill>
                  <a:schemeClr val="bg1"/>
                </a:solidFill>
                <a:effectLst/>
                <a:latin typeface="ReithSans"/>
              </a:rPr>
              <a:t>(…). Sin doña Marina no podíamos entender la lengua de Nueva España y México", decía el cronista Díaz del Castillo, quien la veía como una mujer "entrometida y desenvuelta".</a:t>
            </a:r>
          </a:p>
          <a:p>
            <a:pPr algn="just"/>
            <a:endParaRPr lang="es-CL" sz="2000" dirty="0">
              <a:solidFill>
                <a:schemeClr val="bg1"/>
              </a:solidFill>
            </a:endParaRPr>
          </a:p>
          <a:p>
            <a:pPr algn="just"/>
            <a:endParaRPr lang="es-CL" sz="2000" dirty="0">
              <a:solidFill>
                <a:schemeClr val="bg1"/>
              </a:solidFill>
            </a:endParaRPr>
          </a:p>
          <a:p>
            <a:pPr algn="just"/>
            <a:endParaRPr lang="es-CL" sz="2000" dirty="0">
              <a:solidFill>
                <a:schemeClr val="bg1"/>
              </a:solidFill>
            </a:endParaRPr>
          </a:p>
          <a:p>
            <a:pPr algn="just"/>
            <a:endParaRPr lang="es-CL" sz="2000" dirty="0">
              <a:solidFill>
                <a:schemeClr val="bg1"/>
              </a:solidFill>
            </a:endParaRPr>
          </a:p>
          <a:p>
            <a:pPr algn="just"/>
            <a:endParaRPr lang="es-CL" sz="2000" dirty="0">
              <a:solidFill>
                <a:schemeClr val="bg1"/>
              </a:solidFill>
            </a:endParaRPr>
          </a:p>
          <a:p>
            <a:pPr algn="just"/>
            <a:endParaRPr lang="es-CL" sz="2000" dirty="0">
              <a:solidFill>
                <a:schemeClr val="bg1"/>
              </a:solidFill>
            </a:endParaRPr>
          </a:p>
          <a:p>
            <a:pPr algn="r"/>
            <a:r>
              <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rPr>
              <a:t>Bernal Díaz del Castillo, </a:t>
            </a:r>
            <a:r>
              <a:rPr lang="es-MX" sz="2000" i="1" dirty="0">
                <a:solidFill>
                  <a:schemeClr val="bg1"/>
                </a:solidFill>
                <a:latin typeface="Calibri" panose="020F0502020204030204" pitchFamily="34" charset="0"/>
                <a:ea typeface="Calibri" panose="020F0502020204030204" pitchFamily="34" charset="0"/>
                <a:cs typeface="Calibri" panose="020F0502020204030204" pitchFamily="34" charset="0"/>
              </a:rPr>
              <a:t> Historia verdadera de la conquista de la Nueva España</a:t>
            </a:r>
            <a:endParaRPr lang="es-CL" sz="20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CL" sz="2000" dirty="0">
              <a:solidFill>
                <a:schemeClr val="bg1"/>
              </a:solidFill>
            </a:endParaRPr>
          </a:p>
          <a:p>
            <a:pPr algn="just"/>
            <a:endParaRPr lang="es-CL" sz="2000" dirty="0">
              <a:solidFill>
                <a:schemeClr val="bg1"/>
              </a:solidFill>
            </a:endParaRPr>
          </a:p>
        </p:txBody>
      </p:sp>
    </p:spTree>
    <p:extLst>
      <p:ext uri="{BB962C8B-B14F-4D97-AF65-F5344CB8AC3E}">
        <p14:creationId xmlns:p14="http://schemas.microsoft.com/office/powerpoint/2010/main" val="317144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1" name="Rectangle 112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6" name="Picture 2" descr="Lienzo de Malitzin con Hernán Cortés">
            <a:extLst>
              <a:ext uri="{FF2B5EF4-FFF2-40B4-BE49-F238E27FC236}">
                <a16:creationId xmlns:a16="http://schemas.microsoft.com/office/drawing/2014/main" id="{1A7D98B5-16DC-3D0B-CE69-9FFD49E491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8A0757B9-A9E3-48A6-1122-3B1A745F66E4}"/>
              </a:ext>
            </a:extLst>
          </p:cNvPr>
          <p:cNvSpPr txBox="1"/>
          <p:nvPr/>
        </p:nvSpPr>
        <p:spPr>
          <a:xfrm>
            <a:off x="0" y="0"/>
            <a:ext cx="12190476" cy="7478970"/>
          </a:xfrm>
          <a:prstGeom prst="rect">
            <a:avLst/>
          </a:prstGeom>
          <a:solidFill>
            <a:srgbClr val="0D0D0D">
              <a:alpha val="68000"/>
            </a:srgbClr>
          </a:solidFill>
        </p:spPr>
        <p:txBody>
          <a:bodyPr wrap="square">
            <a:spAutoFit/>
          </a:bodyPr>
          <a:lstStyle/>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r>
              <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rPr>
              <a:t>Es significativo que el “Viva México, hijos de la Chingada” sea un grito patriótico, que afirma a México negando a la Chingada y a sus hijos. Si la Chingada es una representación de la Madre violada, no me parece forzado asociarla a la Conquista que fue también una violación, no solamente en el sentido histórico, sino en la carne misma de las indias. El símbolo de la entrega es doña Malinche, la amante de Cortés. Es verdad que ella se da voluntariamente al Conquistador, pero éste, apenas deja de serle útil, la olvida. Doña Marina se ha convertido en una figura que representa a las indias, fascinadas, violadas o seducidas por los españoles. Y del mismo modo que e1 niño no perdona a su madre que lo abandone para ir en busca de su padre, el pueblo mexicano no perdona su traición a la Malinche. Ella encarna lo abierto, lo chingado, frente a nuestros indios, estoicos, impasibles y cerrados.</a:t>
            </a: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r"/>
            <a:r>
              <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rPr>
              <a:t>Octavio Paz, </a:t>
            </a:r>
            <a:r>
              <a:rPr lang="es-CL" sz="2400" i="1" dirty="0">
                <a:solidFill>
                  <a:schemeClr val="bg1"/>
                </a:solidFill>
                <a:latin typeface="Calibri" panose="020F0502020204030204" pitchFamily="34" charset="0"/>
                <a:ea typeface="Calibri" panose="020F0502020204030204" pitchFamily="34" charset="0"/>
                <a:cs typeface="Calibri" panose="020F0502020204030204" pitchFamily="34" charset="0"/>
              </a:rPr>
              <a:t>El laberinto de la soledad</a:t>
            </a:r>
            <a:r>
              <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rPr>
              <a:t>, capítulo VI “Los hijos de la Malinche”</a:t>
            </a: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871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mparo Ochoa - La Maldición de Malinche [Lyrics Video] (1)">
            <a:hlinkClick r:id="" action="ppaction://media"/>
            <a:extLst>
              <a:ext uri="{FF2B5EF4-FFF2-40B4-BE49-F238E27FC236}">
                <a16:creationId xmlns:a16="http://schemas.microsoft.com/office/drawing/2014/main" id="{4750C951-2D37-61A5-A097-7294C538902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2800" y="457200"/>
            <a:ext cx="10566399" cy="5943600"/>
          </a:xfrm>
          <a:prstGeom prst="rect">
            <a:avLst/>
          </a:prstGeom>
        </p:spPr>
      </p:pic>
    </p:spTree>
    <p:extLst>
      <p:ext uri="{BB962C8B-B14F-4D97-AF65-F5344CB8AC3E}">
        <p14:creationId xmlns:p14="http://schemas.microsoft.com/office/powerpoint/2010/main" val="227306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9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6" name="Picture 2" descr="Malinche en el Lienzo de Tlaxcala, copia siglo XVIII">
            <a:extLst>
              <a:ext uri="{FF2B5EF4-FFF2-40B4-BE49-F238E27FC236}">
                <a16:creationId xmlns:a16="http://schemas.microsoft.com/office/drawing/2014/main" id="{A360707E-AA3B-4D91-1B00-FBCC91595F0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2308" r="-2" b="16974"/>
          <a:stretch/>
        </p:blipFill>
        <p:spPr bwMode="auto">
          <a:xfrm>
            <a:off x="-6588" y="10"/>
            <a:ext cx="12198588"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A9528EE2-DBC1-348B-2012-B89B990213D2}"/>
              </a:ext>
            </a:extLst>
          </p:cNvPr>
          <p:cNvSpPr txBox="1"/>
          <p:nvPr/>
        </p:nvSpPr>
        <p:spPr>
          <a:xfrm>
            <a:off x="3549010" y="6488668"/>
            <a:ext cx="9209048" cy="369332"/>
          </a:xfrm>
          <a:prstGeom prst="rect">
            <a:avLst/>
          </a:prstGeom>
          <a:solidFill>
            <a:srgbClr val="0B0E0D">
              <a:alpha val="71000"/>
            </a:srgbClr>
          </a:solidFill>
        </p:spPr>
        <p:txBody>
          <a:bodyPr wrap="square">
            <a:spAutoFit/>
          </a:bodyPr>
          <a:lstStyle/>
          <a:p>
            <a:r>
              <a:rPr lang="es-MX" b="0" i="0" dirty="0">
                <a:solidFill>
                  <a:schemeClr val="bg1"/>
                </a:solidFill>
                <a:effectLst/>
                <a:latin typeface="merriweather" panose="00000500000000000000" pitchFamily="2" charset="0"/>
              </a:rPr>
              <a:t>Malinche y Hernán Cortés en una copia del Lienzo de Tlaxcala, siglo XVIII</a:t>
            </a:r>
            <a:endParaRPr lang="es-CL" dirty="0">
              <a:solidFill>
                <a:schemeClr val="bg1"/>
              </a:solidFill>
            </a:endParaRPr>
          </a:p>
        </p:txBody>
      </p:sp>
      <p:sp>
        <p:nvSpPr>
          <p:cNvPr id="6" name="CuadroTexto 5">
            <a:extLst>
              <a:ext uri="{FF2B5EF4-FFF2-40B4-BE49-F238E27FC236}">
                <a16:creationId xmlns:a16="http://schemas.microsoft.com/office/drawing/2014/main" id="{09660135-EC59-3FBF-FDBB-4F9C3592DED9}"/>
              </a:ext>
            </a:extLst>
          </p:cNvPr>
          <p:cNvSpPr txBox="1"/>
          <p:nvPr/>
        </p:nvSpPr>
        <p:spPr>
          <a:xfrm>
            <a:off x="0" y="0"/>
            <a:ext cx="5363737" cy="4893647"/>
          </a:xfrm>
          <a:prstGeom prst="rect">
            <a:avLst/>
          </a:prstGeom>
          <a:solidFill>
            <a:schemeClr val="bg1"/>
          </a:solidFill>
        </p:spPr>
        <p:txBody>
          <a:bodyPr wrap="square" rtlCol="0">
            <a:spAutoFit/>
          </a:bodyPr>
          <a:lstStyle/>
          <a:p>
            <a:pPr marL="342900" indent="-342900" algn="just">
              <a:buFont typeface="Arial" panose="020B0604020202020204" pitchFamily="34" charset="0"/>
              <a:buChar char="•"/>
            </a:pPr>
            <a:r>
              <a:rPr lang="es-CL" sz="2400" dirty="0" err="1"/>
              <a:t>Maliche</a:t>
            </a:r>
            <a:r>
              <a:rPr lang="es-CL" sz="2400" dirty="0"/>
              <a:t>/</a:t>
            </a:r>
            <a:r>
              <a:rPr lang="es-CL" sz="2400" dirty="0" err="1"/>
              <a:t>Malintzin</a:t>
            </a:r>
            <a:r>
              <a:rPr lang="es-CL" sz="2400" dirty="0"/>
              <a:t>/Marina ocupa el lugar central de varias escenas en los códices</a:t>
            </a:r>
          </a:p>
          <a:p>
            <a:pPr marL="342900" indent="-342900" algn="just">
              <a:buFont typeface="Arial" panose="020B0604020202020204" pitchFamily="34" charset="0"/>
              <a:buChar char="•"/>
            </a:pPr>
            <a:endParaRPr lang="es-CL" sz="2400" dirty="0"/>
          </a:p>
          <a:p>
            <a:pPr marL="342900" indent="-342900" algn="just">
              <a:buFont typeface="Arial" panose="020B0604020202020204" pitchFamily="34" charset="0"/>
              <a:buChar char="•"/>
            </a:pPr>
            <a:r>
              <a:rPr lang="es-CL" sz="2400" dirty="0"/>
              <a:t>Cortés identificado con Malinche </a:t>
            </a:r>
          </a:p>
          <a:p>
            <a:pPr marL="342900" indent="-342900" algn="just">
              <a:buFont typeface="Arial" panose="020B0604020202020204" pitchFamily="34" charset="0"/>
              <a:buChar char="•"/>
            </a:pPr>
            <a:endParaRPr lang="es-CL" sz="2400" dirty="0"/>
          </a:p>
          <a:p>
            <a:pPr marL="342900" indent="-342900" algn="just">
              <a:buFont typeface="Arial" panose="020B0604020202020204" pitchFamily="34" charset="0"/>
              <a:buChar char="•"/>
            </a:pPr>
            <a:r>
              <a:rPr lang="es-CL" sz="2400" dirty="0" err="1"/>
              <a:t>Nahuals</a:t>
            </a:r>
            <a:r>
              <a:rPr lang="es-CL" sz="2400" dirty="0"/>
              <a:t>/mexicas daban una gran importancia a la palabra hablada, símbolo de poder y conocimiento</a:t>
            </a:r>
          </a:p>
          <a:p>
            <a:pPr marL="342900" indent="-342900" algn="just">
              <a:buFont typeface="Arial" panose="020B0604020202020204" pitchFamily="34" charset="0"/>
              <a:buChar char="•"/>
            </a:pPr>
            <a:endParaRPr lang="es-CL" sz="2400" dirty="0"/>
          </a:p>
          <a:p>
            <a:pPr marL="342900" indent="-342900" algn="just">
              <a:buFont typeface="Arial" panose="020B0604020202020204" pitchFamily="34" charset="0"/>
              <a:buChar char="•"/>
            </a:pPr>
            <a:r>
              <a:rPr lang="es-CL" sz="2400" dirty="0"/>
              <a:t>Gobernante de Tenochtitlán: el que tiene la capacidad de hablar </a:t>
            </a:r>
            <a:r>
              <a:rPr lang="es-CL" sz="2400" dirty="0">
                <a:latin typeface="Calibri" panose="020F0502020204030204" pitchFamily="34" charset="0"/>
                <a:ea typeface="Calibri" panose="020F0502020204030204" pitchFamily="34" charset="0"/>
                <a:cs typeface="Calibri" panose="020F0502020204030204" pitchFamily="34" charset="0"/>
              </a:rPr>
              <a:t>(Wei </a:t>
            </a:r>
            <a:r>
              <a:rPr lang="es-CL" sz="2400" dirty="0" err="1">
                <a:latin typeface="Calibri" panose="020F0502020204030204" pitchFamily="34" charset="0"/>
                <a:ea typeface="Calibri" panose="020F0502020204030204" pitchFamily="34" charset="0"/>
                <a:cs typeface="Calibri" panose="020F0502020204030204" pitchFamily="34" charset="0"/>
              </a:rPr>
              <a:t>Tlahtoani</a:t>
            </a:r>
            <a:r>
              <a:rPr lang="es-CL" sz="24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67299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descr="Malinche en el Lienzo de Tlaxcala">
            <a:extLst>
              <a:ext uri="{FF2B5EF4-FFF2-40B4-BE49-F238E27FC236}">
                <a16:creationId xmlns:a16="http://schemas.microsoft.com/office/drawing/2014/main" id="{D343593D-8E76-5B4C-8215-21EA6EFB034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2" b="39221"/>
          <a:stretch/>
        </p:blipFill>
        <p:spPr bwMode="auto">
          <a:xfrm>
            <a:off x="-6588" y="10"/>
            <a:ext cx="12198588"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001BFCC3-25A9-7DCB-1E87-9ABCE038897F}"/>
              </a:ext>
            </a:extLst>
          </p:cNvPr>
          <p:cNvSpPr txBox="1"/>
          <p:nvPr/>
        </p:nvSpPr>
        <p:spPr>
          <a:xfrm>
            <a:off x="2188295" y="6488668"/>
            <a:ext cx="10003706" cy="369332"/>
          </a:xfrm>
          <a:prstGeom prst="rect">
            <a:avLst/>
          </a:prstGeom>
          <a:solidFill>
            <a:srgbClr val="0B0E0D">
              <a:alpha val="69000"/>
            </a:srgbClr>
          </a:solidFill>
        </p:spPr>
        <p:txBody>
          <a:bodyPr wrap="square">
            <a:spAutoFit/>
          </a:bodyPr>
          <a:lstStyle/>
          <a:p>
            <a:r>
              <a:rPr lang="es-MX" b="0" i="0" dirty="0">
                <a:solidFill>
                  <a:schemeClr val="bg1"/>
                </a:solidFill>
                <a:effectLst/>
                <a:latin typeface="merriweather" panose="00000500000000000000" pitchFamily="2" charset="0"/>
              </a:rPr>
              <a:t>Malinche y Hernán Cortés reciben regalos de los tlaxcaltecas, Lienzo de Tlaxcala (1550)</a:t>
            </a:r>
            <a:endParaRPr lang="es-CL" dirty="0">
              <a:solidFill>
                <a:schemeClr val="bg1"/>
              </a:solidFill>
            </a:endParaRPr>
          </a:p>
        </p:txBody>
      </p:sp>
    </p:spTree>
    <p:extLst>
      <p:ext uri="{BB962C8B-B14F-4D97-AF65-F5344CB8AC3E}">
        <p14:creationId xmlns:p14="http://schemas.microsoft.com/office/powerpoint/2010/main" val="3915648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CF9C695-4660-7760-B799-09EDD60691F1}"/>
              </a:ext>
            </a:extLst>
          </p:cNvPr>
          <p:cNvSpPr>
            <a:spLocks noGrp="1"/>
          </p:cNvSpPr>
          <p:nvPr>
            <p:ph idx="1"/>
          </p:nvPr>
        </p:nvSpPr>
        <p:spPr>
          <a:xfrm>
            <a:off x="434898" y="1516566"/>
            <a:ext cx="4797503" cy="4084134"/>
          </a:xfrm>
        </p:spPr>
        <p:txBody>
          <a:bodyPr>
            <a:normAutofit/>
          </a:bodyPr>
          <a:lstStyle/>
          <a:p>
            <a:pPr marL="0" indent="0">
              <a:buNone/>
            </a:pPr>
            <a:r>
              <a:rPr lang="es-CL" dirty="0" err="1">
                <a:solidFill>
                  <a:schemeClr val="bg1">
                    <a:alpha val="80000"/>
                  </a:schemeClr>
                </a:solidFill>
              </a:rPr>
              <a:t>Malintzin</a:t>
            </a:r>
            <a:r>
              <a:rPr lang="es-CL" dirty="0">
                <a:solidFill>
                  <a:schemeClr val="bg1">
                    <a:alpha val="80000"/>
                  </a:schemeClr>
                </a:solidFill>
              </a:rPr>
              <a:t> en Tenochtitlan, hablando desde el techo de una estructura</a:t>
            </a:r>
          </a:p>
          <a:p>
            <a:endParaRPr lang="es-CL" sz="1900" dirty="0">
              <a:solidFill>
                <a:schemeClr val="bg1">
                  <a:alpha val="80000"/>
                </a:schemeClr>
              </a:solidFill>
            </a:endParaRPr>
          </a:p>
          <a:p>
            <a:endParaRPr lang="es-CL" sz="1900" dirty="0">
              <a:solidFill>
                <a:schemeClr val="bg1">
                  <a:alpha val="80000"/>
                </a:schemeClr>
              </a:solidFill>
            </a:endParaRPr>
          </a:p>
          <a:p>
            <a:endParaRPr lang="es-CL"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CL" sz="19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Bernardino de Sahagún,  </a:t>
            </a:r>
            <a:r>
              <a:rPr lang="es-CL"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Códice Florentino</a:t>
            </a:r>
          </a:p>
        </p:txBody>
      </p:sp>
      <p:pic>
        <p:nvPicPr>
          <p:cNvPr id="19458" name="Picture 2" descr="Malinche Translating from Palace Roof Top">
            <a:extLst>
              <a:ext uri="{FF2B5EF4-FFF2-40B4-BE49-F238E27FC236}">
                <a16:creationId xmlns:a16="http://schemas.microsoft.com/office/drawing/2014/main" id="{41F5BE0E-08C9-42DD-C538-9FAED19190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863"/>
          <a:stretch/>
        </p:blipFill>
        <p:spPr bwMode="auto">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noFill/>
          <a:effectLst>
            <a:outerShdw blurRad="381000" dist="152400" dir="10800000" algn="t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9465" name="Group 19464">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9466" name="Freeform: Shape 19465">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467" name="Freeform: Shape 19466">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031241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FF6A467A-3905-6BAC-3029-B3E96C535E3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11063"/>
          <a:stretch/>
        </p:blipFill>
        <p:spPr bwMode="auto">
          <a:xfrm>
            <a:off x="-6588" y="0"/>
            <a:ext cx="12198588"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a:extLst>
              <a:ext uri="{FF2B5EF4-FFF2-40B4-BE49-F238E27FC236}">
                <a16:creationId xmlns:a16="http://schemas.microsoft.com/office/drawing/2014/main" id="{B4FC1615-F39E-FB18-EE3E-D86FCC35473D}"/>
              </a:ext>
            </a:extLst>
          </p:cNvPr>
          <p:cNvSpPr txBox="1">
            <a:spLocks/>
          </p:cNvSpPr>
          <p:nvPr/>
        </p:nvSpPr>
        <p:spPr>
          <a:xfrm>
            <a:off x="202580" y="454545"/>
            <a:ext cx="5388429" cy="56109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dirty="0">
                <a:solidFill>
                  <a:schemeClr val="bg1"/>
                </a:solidFill>
              </a:rPr>
              <a:t>Cortés no tardó en beneficiarse de las habilidades de </a:t>
            </a:r>
            <a:r>
              <a:rPr lang="es-CL" dirty="0" err="1">
                <a:solidFill>
                  <a:schemeClr val="bg1"/>
                </a:solidFill>
              </a:rPr>
              <a:t>Malintzin</a:t>
            </a:r>
            <a:r>
              <a:rPr lang="es-CL" dirty="0">
                <a:solidFill>
                  <a:schemeClr val="bg1"/>
                </a:solidFill>
              </a:rPr>
              <a:t>, pero la invisibilizó en sus cartas</a:t>
            </a:r>
          </a:p>
          <a:p>
            <a:pPr algn="just"/>
            <a:endParaRPr lang="es-CL" dirty="0">
              <a:solidFill>
                <a:schemeClr val="bg1"/>
              </a:solidFill>
            </a:endParaRPr>
          </a:p>
          <a:p>
            <a:pPr algn="just"/>
            <a:r>
              <a:rPr lang="es-CL" dirty="0">
                <a:solidFill>
                  <a:schemeClr val="bg1"/>
                </a:solidFill>
              </a:rPr>
              <a:t>Solo hace una mención de ella en términos genéricos e impersonales. Se refiere a ella como “una lengua” o “faraute” (facilitadora, mensajera, intermediaria)</a:t>
            </a:r>
          </a:p>
        </p:txBody>
      </p:sp>
    </p:spTree>
    <p:extLst>
      <p:ext uri="{BB962C8B-B14F-4D97-AF65-F5344CB8AC3E}">
        <p14:creationId xmlns:p14="http://schemas.microsoft.com/office/powerpoint/2010/main" val="248421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apa: Los expedicionarios se dirigen a Tlaxcala">
            <a:extLst>
              <a:ext uri="{FF2B5EF4-FFF2-40B4-BE49-F238E27FC236}">
                <a16:creationId xmlns:a16="http://schemas.microsoft.com/office/drawing/2014/main" id="{2030F6C0-4686-B64C-0F65-D5BB10AF978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622526" y="457200"/>
            <a:ext cx="8946947"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895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3B17B3-64D7-29FC-8EBF-057BA0163867}"/>
              </a:ext>
            </a:extLst>
          </p:cNvPr>
          <p:cNvSpPr>
            <a:spLocks noGrp="1"/>
          </p:cNvSpPr>
          <p:nvPr>
            <p:ph type="title"/>
          </p:nvPr>
        </p:nvSpPr>
        <p:spPr/>
        <p:txBody>
          <a:bodyPr/>
          <a:lstStyle/>
          <a:p>
            <a:endParaRPr lang="es-CL"/>
          </a:p>
        </p:txBody>
      </p:sp>
      <p:pic>
        <p:nvPicPr>
          <p:cNvPr id="7" name="Untitled design (31)">
            <a:hlinkClick r:id="" action="ppaction://media"/>
            <a:extLst>
              <a:ext uri="{FF2B5EF4-FFF2-40B4-BE49-F238E27FC236}">
                <a16:creationId xmlns:a16="http://schemas.microsoft.com/office/drawing/2014/main" id="{DE0D85BE-51A2-B312-B8DA-9D0A28F3417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t="1" r="2" b="-7802"/>
          <a:stretch/>
        </p:blipFill>
        <p:spPr>
          <a:xfrm>
            <a:off x="1688176" y="-680936"/>
            <a:ext cx="14822905" cy="8988357"/>
          </a:xfrm>
        </p:spPr>
      </p:pic>
    </p:spTree>
    <p:extLst>
      <p:ext uri="{BB962C8B-B14F-4D97-AF65-F5344CB8AC3E}">
        <p14:creationId xmlns:p14="http://schemas.microsoft.com/office/powerpoint/2010/main" val="207313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40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B1B3872-F522-4105-AC7F-BF5F47866BA7}"/>
              </a:ext>
            </a:extLst>
          </p:cNvPr>
          <p:cNvSpPr>
            <a:spLocks noGrp="1"/>
          </p:cNvSpPr>
          <p:nvPr>
            <p:ph idx="1"/>
          </p:nvPr>
        </p:nvSpPr>
        <p:spPr/>
        <p:txBody>
          <a:bodyPr/>
          <a:lstStyle/>
          <a:p>
            <a:endParaRPr lang="es-CL"/>
          </a:p>
        </p:txBody>
      </p:sp>
      <p:pic>
        <p:nvPicPr>
          <p:cNvPr id="13314" name="Picture 2" descr="Segunda Carta de relación de Hernán Cortés al emperador Carlos V. Portada. 1520">
            <a:extLst>
              <a:ext uri="{FF2B5EF4-FFF2-40B4-BE49-F238E27FC236}">
                <a16:creationId xmlns:a16="http://schemas.microsoft.com/office/drawing/2014/main" id="{8ED1C6E0-6F2D-0C2A-558A-2BDF64E7B0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0517" y="0"/>
            <a:ext cx="5539285" cy="865450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EA2C7653-D5F2-235B-F438-94903B308935}"/>
              </a:ext>
            </a:extLst>
          </p:cNvPr>
          <p:cNvPicPr>
            <a:picLocks noChangeAspect="1"/>
          </p:cNvPicPr>
          <p:nvPr/>
        </p:nvPicPr>
        <p:blipFill>
          <a:blip r:embed="rId3"/>
          <a:stretch>
            <a:fillRect/>
          </a:stretch>
        </p:blipFill>
        <p:spPr>
          <a:xfrm>
            <a:off x="0" y="0"/>
            <a:ext cx="6906014" cy="6858000"/>
          </a:xfrm>
          <a:prstGeom prst="rect">
            <a:avLst/>
          </a:prstGeom>
        </p:spPr>
      </p:pic>
    </p:spTree>
    <p:extLst>
      <p:ext uri="{BB962C8B-B14F-4D97-AF65-F5344CB8AC3E}">
        <p14:creationId xmlns:p14="http://schemas.microsoft.com/office/powerpoint/2010/main" val="4199912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A85BFE-0BF9-F309-2B21-E04B15BBB424}"/>
              </a:ext>
            </a:extLst>
          </p:cNvPr>
          <p:cNvSpPr>
            <a:spLocks noGrp="1"/>
          </p:cNvSpPr>
          <p:nvPr>
            <p:ph type="title"/>
          </p:nvPr>
        </p:nvSpPr>
        <p:spPr>
          <a:xfrm>
            <a:off x="838201" y="365125"/>
            <a:ext cx="5251316" cy="1807305"/>
          </a:xfrm>
        </p:spPr>
        <p:txBody>
          <a:bodyPr>
            <a:normAutofit/>
          </a:bodyPr>
          <a:lstStyle/>
          <a:p>
            <a:r>
              <a:rPr lang="es-CL" dirty="0"/>
              <a:t>2da carta de Hernán Cortés a Carlos V</a:t>
            </a:r>
          </a:p>
        </p:txBody>
      </p:sp>
      <p:sp>
        <p:nvSpPr>
          <p:cNvPr id="3" name="Marcador de contenido 2">
            <a:extLst>
              <a:ext uri="{FF2B5EF4-FFF2-40B4-BE49-F238E27FC236}">
                <a16:creationId xmlns:a16="http://schemas.microsoft.com/office/drawing/2014/main" id="{665512EC-4DEB-24AC-4843-2527F810ED3B}"/>
              </a:ext>
            </a:extLst>
          </p:cNvPr>
          <p:cNvSpPr>
            <a:spLocks noGrp="1"/>
          </p:cNvSpPr>
          <p:nvPr>
            <p:ph idx="1"/>
          </p:nvPr>
        </p:nvSpPr>
        <p:spPr>
          <a:xfrm>
            <a:off x="266430" y="2074876"/>
            <a:ext cx="5962785" cy="5221389"/>
          </a:xfrm>
        </p:spPr>
        <p:txBody>
          <a:bodyPr>
            <a:normAutofit/>
          </a:bodyPr>
          <a:lstStyle/>
          <a:p>
            <a:pPr>
              <a:buNone/>
            </a:pPr>
            <a:r>
              <a:rPr lang="es-MX" sz="1500" b="0" i="0" dirty="0">
                <a:effectLst/>
                <a:latin typeface="arial" panose="020B0604020202020204" pitchFamily="34" charset="0"/>
              </a:rPr>
              <a:t>Muy alto y poderoso y muy católico príncipe, </a:t>
            </a:r>
            <a:r>
              <a:rPr lang="es-MX" sz="1500" b="0" i="0" dirty="0" err="1">
                <a:effectLst/>
                <a:latin typeface="arial" panose="020B0604020202020204" pitchFamily="34" charset="0"/>
              </a:rPr>
              <a:t>invictísimo</a:t>
            </a:r>
            <a:r>
              <a:rPr lang="es-MX" sz="1500" b="0" i="0" dirty="0">
                <a:effectLst/>
                <a:latin typeface="arial" panose="020B0604020202020204" pitchFamily="34" charset="0"/>
              </a:rPr>
              <a:t> emperador y señor nuestro:</a:t>
            </a:r>
          </a:p>
          <a:p>
            <a:pPr marL="0" indent="0">
              <a:buNone/>
            </a:pPr>
            <a:r>
              <a:rPr lang="es-MX" sz="1500" b="0" i="0" dirty="0">
                <a:effectLst/>
                <a:latin typeface="arial" panose="020B0604020202020204" pitchFamily="34" charset="0"/>
              </a:rPr>
              <a:t>En una nao que de esta Nueva España de vuestra sacra majestad despaché a diez y seis días de julio del año de quinientos y diez y nueve, envié a vuestra Alteza muy larga y particular relación de las cosas hasta aquella sazón, después que yo a ella vine, en ella sucedidas. La cual relación llevaron Alonso Hernández Portocarrero y Francisco de Montejo, Procuradores de la Rica Villa de la Vera Cruz, que yo el nombre de vuestra alteza fundé. Y después acá, por no haber oportunidad, así por falta de navíos y estar yo ocupado en la conquista y pacificación de esta tierra, como por no haber sabido de la dicha nao y procuradores, no he tornado a relatar a vuestra majestad lo que después se ha hecho; de que Dios sabe la pena que he tenido. Porque he deseado que vuestra alteza supiese las cosas de esta tierra, que son tantas y tales que, como ya en la otra relación escribí se puede intitular de nuevo emperador de ella, y con título y no menos mérito que el de </a:t>
            </a:r>
            <a:r>
              <a:rPr lang="es-MX" sz="1500" b="0" i="0" dirty="0" err="1">
                <a:effectLst/>
                <a:latin typeface="arial" panose="020B0604020202020204" pitchFamily="34" charset="0"/>
              </a:rPr>
              <a:t>Alemaña</a:t>
            </a:r>
            <a:r>
              <a:rPr lang="es-MX" sz="1500" b="0" i="0" dirty="0">
                <a:effectLst/>
                <a:latin typeface="arial" panose="020B0604020202020204" pitchFamily="34" charset="0"/>
              </a:rPr>
              <a:t>, que por la gracia de Dios vuestra sacra majestad posee. Y porque querer de todas las cosas de estas partes y nuevos reinos de vuestra alteza decir todas las particularidades y cosas que en ellas hay y decir se debían, sería casi proceder a infinito.</a:t>
            </a:r>
          </a:p>
          <a:p>
            <a:endParaRPr lang="es-CL" sz="1100" dirty="0"/>
          </a:p>
        </p:txBody>
      </p:sp>
      <p:pic>
        <p:nvPicPr>
          <p:cNvPr id="5122" name="Picture 2" descr="undefined">
            <a:extLst>
              <a:ext uri="{FF2B5EF4-FFF2-40B4-BE49-F238E27FC236}">
                <a16:creationId xmlns:a16="http://schemas.microsoft.com/office/drawing/2014/main" id="{FC019608-3DA4-1F76-7EC8-B49E9DC771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224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362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60A951-BEA3-F0C5-5D4E-252780DAC69B}"/>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FF0731D5-FAB7-E896-7732-6AEE36D39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31AB1DB-E112-D6AF-B130-B7DC52FD460A}"/>
              </a:ext>
            </a:extLst>
          </p:cNvPr>
          <p:cNvSpPr>
            <a:spLocks noGrp="1"/>
          </p:cNvSpPr>
          <p:nvPr>
            <p:ph idx="1"/>
          </p:nvPr>
        </p:nvSpPr>
        <p:spPr>
          <a:xfrm>
            <a:off x="284327" y="603115"/>
            <a:ext cx="5941840" cy="5933872"/>
          </a:xfrm>
        </p:spPr>
        <p:txBody>
          <a:bodyPr>
            <a:normAutofit fontScale="92500" lnSpcReduction="10000"/>
          </a:bodyPr>
          <a:lstStyle/>
          <a:p>
            <a:pPr marL="0" indent="0" algn="just">
              <a:buNone/>
            </a:pPr>
            <a:r>
              <a:rPr lang="es-MX" sz="2000" b="0" i="0" dirty="0">
                <a:solidFill>
                  <a:srgbClr val="131313"/>
                </a:solidFill>
                <a:effectLst/>
                <a:latin typeface="arial" panose="020B0604020202020204" pitchFamily="34" charset="0"/>
              </a:rPr>
              <a:t> …y dejé toda aquella provincia de Cempoal toda la sierra </a:t>
            </a:r>
            <a:r>
              <a:rPr lang="es-MX" sz="2000" b="0" i="0" dirty="0" err="1">
                <a:solidFill>
                  <a:srgbClr val="131313"/>
                </a:solidFill>
                <a:effectLst/>
                <a:latin typeface="arial" panose="020B0604020202020204" pitchFamily="34" charset="0"/>
              </a:rPr>
              <a:t>comercana</a:t>
            </a:r>
            <a:r>
              <a:rPr lang="es-MX" sz="2000" b="0" i="0" dirty="0">
                <a:solidFill>
                  <a:srgbClr val="131313"/>
                </a:solidFill>
                <a:effectLst/>
                <a:latin typeface="arial" panose="020B0604020202020204" pitchFamily="34" charset="0"/>
              </a:rPr>
              <a:t> a la villa, que serán hasta cincuenta mil hombres de guerra y cincuenta villas y fortalezas, muy seguros y pacifico y por ciertos y leales vasallos de vuestra majestad, como hasta ahora lo han estado y están, </a:t>
            </a:r>
            <a:r>
              <a:rPr lang="es-MX" sz="2000" b="1" i="0" dirty="0">
                <a:solidFill>
                  <a:srgbClr val="131313"/>
                </a:solidFill>
                <a:effectLst/>
                <a:latin typeface="arial" panose="020B0604020202020204" pitchFamily="34" charset="0"/>
              </a:rPr>
              <a:t>porque ellos eran súbditos de aquel señor </a:t>
            </a:r>
            <a:r>
              <a:rPr lang="es-MX" sz="2000" b="1" i="0" dirty="0" err="1">
                <a:solidFill>
                  <a:srgbClr val="131313"/>
                </a:solidFill>
                <a:effectLst/>
                <a:latin typeface="arial" panose="020B0604020202020204" pitchFamily="34" charset="0"/>
              </a:rPr>
              <a:t>Mutezuma</a:t>
            </a:r>
            <a:r>
              <a:rPr lang="es-MX" sz="2000" b="1" i="0" dirty="0">
                <a:solidFill>
                  <a:srgbClr val="131313"/>
                </a:solidFill>
                <a:effectLst/>
                <a:latin typeface="arial" panose="020B0604020202020204" pitchFamily="34" charset="0"/>
              </a:rPr>
              <a:t>, y según fui informado lo era por fuerza y de poco tiempo acá. Y como por mí tuvieron noticias de vuestra alteza y de su muy grande y real poder, dijeron que querían ser vasallos de vuestra majestad y mis amigos, y que me rogaban que los defendiese de aquel gran señor que los tenía por fuerza y tiranía, y que les tomaba sus hijos para los matar y sacrificar a sus ídolos.</a:t>
            </a:r>
            <a:r>
              <a:rPr lang="es-MX" sz="2000" b="0" i="0" dirty="0">
                <a:solidFill>
                  <a:srgbClr val="131313"/>
                </a:solidFill>
                <a:effectLst/>
                <a:latin typeface="arial" panose="020B0604020202020204" pitchFamily="34" charset="0"/>
              </a:rPr>
              <a:t> Y me dijeron otras muchas quejas de él, y con esto han estado y están muy ciertos y leales en servicio de vuestra alteza y creo lo estarán siempre por ser libres la tiranía de aquél, y porque de mí han sido siempre bien tratados favorecidos. Y para más seguridad de los que en la villa quedaba traje conmigo algunas personas principales de ellos con alguna ge te, que no poco provechosos me fueron en mi camino.</a:t>
            </a:r>
            <a:endParaRPr lang="es-CL" sz="3200" dirty="0"/>
          </a:p>
        </p:txBody>
      </p:sp>
      <p:pic>
        <p:nvPicPr>
          <p:cNvPr id="5122" name="Picture 2" descr="undefined">
            <a:extLst>
              <a:ext uri="{FF2B5EF4-FFF2-40B4-BE49-F238E27FC236}">
                <a16:creationId xmlns:a16="http://schemas.microsoft.com/office/drawing/2014/main" id="{744E34E6-3B1D-B008-019F-97DD6329B7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24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2" name="Bocadillo: rectángulo 1">
            <a:extLst>
              <a:ext uri="{FF2B5EF4-FFF2-40B4-BE49-F238E27FC236}">
                <a16:creationId xmlns:a16="http://schemas.microsoft.com/office/drawing/2014/main" id="{C1577C52-8B1D-B62F-06F1-F97BAEBB4880}"/>
              </a:ext>
            </a:extLst>
          </p:cNvPr>
          <p:cNvSpPr/>
          <p:nvPr/>
        </p:nvSpPr>
        <p:spPr>
          <a:xfrm>
            <a:off x="7021286" y="740229"/>
            <a:ext cx="4778828" cy="3309257"/>
          </a:xfrm>
          <a:prstGeom prst="wedgeRectCallout">
            <a:avLst>
              <a:gd name="adj1" fmla="val -85854"/>
              <a:gd name="adj2" fmla="val 20395"/>
            </a:avLst>
          </a:prstGeom>
          <a:solidFill>
            <a:srgbClr val="A9CA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2290" name="Picture 2" descr="Tlaxcalan: The Indigenous Democracy of Mexico">
            <a:extLst>
              <a:ext uri="{FF2B5EF4-FFF2-40B4-BE49-F238E27FC236}">
                <a16:creationId xmlns:a16="http://schemas.microsoft.com/office/drawing/2014/main" id="{3C37A789-6535-6599-9F85-9E69C7394A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8238" y="757800"/>
            <a:ext cx="4778828" cy="3291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30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fade">
                                      <p:cBhvr>
                                        <p:cTn id="10"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9E91AF-FCFC-EA19-FEFF-FFD9B69FFE1A}"/>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C0EDB05E-D635-A17E-843B-71C5F3C62636}"/>
              </a:ext>
            </a:extLst>
          </p:cNvPr>
          <p:cNvSpPr>
            <a:spLocks noGrp="1"/>
          </p:cNvSpPr>
          <p:nvPr>
            <p:ph idx="1"/>
          </p:nvPr>
        </p:nvSpPr>
        <p:spPr/>
        <p:txBody>
          <a:bodyPr/>
          <a:lstStyle/>
          <a:p>
            <a:endParaRPr lang="es-CL"/>
          </a:p>
        </p:txBody>
      </p:sp>
      <p:pic>
        <p:nvPicPr>
          <p:cNvPr id="2050" name="Picture 2" descr="La matanza de Cholula">
            <a:extLst>
              <a:ext uri="{FF2B5EF4-FFF2-40B4-BE49-F238E27FC236}">
                <a16:creationId xmlns:a16="http://schemas.microsoft.com/office/drawing/2014/main" id="{44CE4E6D-BDA2-D938-911B-9C4E30B56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77586"/>
            <a:ext cx="1143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AA66137-A46A-2C38-0B3D-D34326C9F074}"/>
              </a:ext>
            </a:extLst>
          </p:cNvPr>
          <p:cNvSpPr txBox="1"/>
          <p:nvPr/>
        </p:nvSpPr>
        <p:spPr>
          <a:xfrm>
            <a:off x="522514" y="6242957"/>
            <a:ext cx="11430000" cy="600164"/>
          </a:xfrm>
          <a:prstGeom prst="rect">
            <a:avLst/>
          </a:prstGeom>
          <a:noFill/>
        </p:spPr>
        <p:txBody>
          <a:bodyPr wrap="square">
            <a:spAutoFit/>
          </a:bodyPr>
          <a:lstStyle/>
          <a:p>
            <a:r>
              <a:rPr lang="es-MX" sz="1100" b="0" i="1" dirty="0">
                <a:solidFill>
                  <a:srgbClr val="212121"/>
                </a:solidFill>
                <a:effectLst/>
                <a:latin typeface="Questrial" panose="020F0502020204030204" pitchFamily="2" charset="0"/>
              </a:rPr>
              <a:t>Izquierda</a:t>
            </a:r>
            <a:r>
              <a:rPr lang="es-MX" sz="1100" b="0" i="0" dirty="0">
                <a:solidFill>
                  <a:srgbClr val="212121"/>
                </a:solidFill>
                <a:effectLst/>
                <a:latin typeface="Questrial" panose="020F0502020204030204" pitchFamily="2" charset="0"/>
              </a:rPr>
              <a:t>: Imagen en que se representa la alianza de los conquistadores y los señores tlaxcaltecas. La leyenda dice: “se abrazaron en Tlaxcala”. Lienzo de Tlaxcala, lámina 5. Reprografía: Marco Antonio Pacheco / Raíces. </a:t>
            </a:r>
            <a:r>
              <a:rPr lang="es-MX" sz="1100" b="0" i="1" dirty="0">
                <a:solidFill>
                  <a:srgbClr val="212121"/>
                </a:solidFill>
                <a:effectLst/>
                <a:latin typeface="Questrial" panose="020F0502020204030204" pitchFamily="2" charset="0"/>
              </a:rPr>
              <a:t>Derecha: </a:t>
            </a:r>
            <a:r>
              <a:rPr lang="es-MX" sz="1100" b="0" i="0" dirty="0">
                <a:solidFill>
                  <a:srgbClr val="212121"/>
                </a:solidFill>
                <a:effectLst/>
                <a:latin typeface="Questrial" panose="020F0502020204030204" pitchFamily="2" charset="0"/>
              </a:rPr>
              <a:t>“... y comenzaban a quemar los españoles los templos de los ídolos y a derribarlos por los suelos { ... ] ovo en esta ciudad tan gran matanza y estrago que no se puede imaginar·”. Diego Muñoz Camargo. Descripción de la ciudad y provincia de Tlaxcala..., f. 256r. Reprografía: Marco Antonio Pacheco / Raíces.</a:t>
            </a:r>
            <a:endParaRPr lang="es-CL" sz="1100" dirty="0"/>
          </a:p>
        </p:txBody>
      </p:sp>
    </p:spTree>
    <p:extLst>
      <p:ext uri="{BB962C8B-B14F-4D97-AF65-F5344CB8AC3E}">
        <p14:creationId xmlns:p14="http://schemas.microsoft.com/office/powerpoint/2010/main" val="1635485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0EFE26-A40A-F00A-095E-69AF3AD09FDB}"/>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1598121B-EF55-D8D4-C5B2-8421ACBA6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E26B7F8-CDE2-C679-AFAC-B3C625BBFFF5}"/>
              </a:ext>
            </a:extLst>
          </p:cNvPr>
          <p:cNvSpPr>
            <a:spLocks noGrp="1"/>
          </p:cNvSpPr>
          <p:nvPr>
            <p:ph idx="1"/>
          </p:nvPr>
        </p:nvSpPr>
        <p:spPr>
          <a:xfrm>
            <a:off x="284327" y="603115"/>
            <a:ext cx="5941840" cy="5933872"/>
          </a:xfrm>
        </p:spPr>
        <p:txBody>
          <a:bodyPr>
            <a:normAutofit/>
          </a:bodyPr>
          <a:lstStyle/>
          <a:p>
            <a:pPr marL="0" indent="0" algn="just">
              <a:buNone/>
            </a:pPr>
            <a:r>
              <a:rPr lang="es-MX" dirty="0"/>
              <a:t>Otro día de mañana salieron de la ciudad a recibirme al camino, con muchas trompetas y atabales y muchas personas de las que ellos tienen por religiosas en sus </a:t>
            </a:r>
            <a:r>
              <a:rPr lang="es-MX" b="1" dirty="0"/>
              <a:t>mezquitas</a:t>
            </a:r>
            <a:r>
              <a:rPr lang="es-MX" dirty="0"/>
              <a:t>, vestidas de las vestiduras que usan y cantando a su manera como lo hacen en las dichas </a:t>
            </a:r>
            <a:r>
              <a:rPr lang="es-MX" b="1" dirty="0"/>
              <a:t>mezquitas</a:t>
            </a:r>
            <a:r>
              <a:rPr lang="es-MX" dirty="0"/>
              <a:t>. Y con esta solemnidad nos llevaron hasta entrar en la ciudad y nos metieron en un aposento muy bueno a donde toda la gente de mi compañía se aposentó a mi placer. </a:t>
            </a:r>
            <a:endParaRPr lang="es-CL" sz="3200" dirty="0"/>
          </a:p>
        </p:txBody>
      </p:sp>
      <p:pic>
        <p:nvPicPr>
          <p:cNvPr id="5122" name="Picture 2" descr="undefined">
            <a:extLst>
              <a:ext uri="{FF2B5EF4-FFF2-40B4-BE49-F238E27FC236}">
                <a16:creationId xmlns:a16="http://schemas.microsoft.com/office/drawing/2014/main" id="{C032E6B5-6E7C-89E6-512F-7FFACA1175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24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104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undefined">
            <a:extLst>
              <a:ext uri="{FF2B5EF4-FFF2-40B4-BE49-F238E27FC236}">
                <a16:creationId xmlns:a16="http://schemas.microsoft.com/office/drawing/2014/main" id="{BE7C3025-91EC-5F27-F07C-76CE7D502B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7214" b="4551"/>
          <a:stretch/>
        </p:blipFill>
        <p:spPr bwMode="auto">
          <a:xfrm>
            <a:off x="20" y="-108848"/>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4343" name="Freeform 12">
            <a:extLst>
              <a:ext uri="{FF2B5EF4-FFF2-40B4-BE49-F238E27FC236}">
                <a16:creationId xmlns:a16="http://schemas.microsoft.com/office/drawing/2014/main" id="{522A94E1-AEBD-4286-BFF8-0711E4CD3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622650" y="5181600"/>
            <a:ext cx="9165010" cy="1174750"/>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A75FBDF-1F22-14A4-1A06-D9793A5A7A70}"/>
              </a:ext>
            </a:extLst>
          </p:cNvPr>
          <p:cNvSpPr>
            <a:spLocks noGrp="1"/>
          </p:cNvSpPr>
          <p:nvPr>
            <p:ph type="title"/>
          </p:nvPr>
        </p:nvSpPr>
        <p:spPr>
          <a:xfrm>
            <a:off x="1771650" y="5254391"/>
            <a:ext cx="8867012" cy="774934"/>
          </a:xfrm>
          <a:noFill/>
        </p:spPr>
        <p:txBody>
          <a:bodyPr vert="horz" lIns="91440" tIns="45720" rIns="91440" bIns="45720" rtlCol="0" anchor="ctr">
            <a:normAutofit/>
          </a:bodyPr>
          <a:lstStyle/>
          <a:p>
            <a:pPr algn="ctr"/>
            <a:r>
              <a:rPr lang="en-US" sz="4000">
                <a:solidFill>
                  <a:srgbClr val="FFFFFF"/>
                </a:solidFill>
              </a:rPr>
              <a:t>Visión de los vencidos</a:t>
            </a:r>
          </a:p>
        </p:txBody>
      </p:sp>
      <p:sp>
        <p:nvSpPr>
          <p:cNvPr id="5" name="CuadroTexto 4">
            <a:extLst>
              <a:ext uri="{FF2B5EF4-FFF2-40B4-BE49-F238E27FC236}">
                <a16:creationId xmlns:a16="http://schemas.microsoft.com/office/drawing/2014/main" id="{B6FCA003-4453-99B2-75E1-71B98F4866E9}"/>
              </a:ext>
            </a:extLst>
          </p:cNvPr>
          <p:cNvSpPr txBox="1"/>
          <p:nvPr/>
        </p:nvSpPr>
        <p:spPr>
          <a:xfrm>
            <a:off x="4757057" y="-108848"/>
            <a:ext cx="7161339" cy="369332"/>
          </a:xfrm>
          <a:prstGeom prst="rect">
            <a:avLst/>
          </a:prstGeom>
          <a:solidFill>
            <a:srgbClr val="0B0E0D">
              <a:alpha val="78000"/>
            </a:srgbClr>
          </a:solidFill>
        </p:spPr>
        <p:txBody>
          <a:bodyPr wrap="square">
            <a:spAutoFit/>
          </a:bodyPr>
          <a:lstStyle/>
          <a:p>
            <a:r>
              <a:rPr lang="es-MX" b="0" i="0" dirty="0">
                <a:solidFill>
                  <a:schemeClr val="bg1"/>
                </a:solidFill>
                <a:effectLst/>
                <a:latin typeface="Arial" panose="020B0604020202020204" pitchFamily="34" charset="0"/>
              </a:rPr>
              <a:t>Matanza del Templo Mayor. Pintura contenida en el </a:t>
            </a:r>
            <a:r>
              <a:rPr lang="es-MX" b="0" i="1" u="none" strike="noStrike" dirty="0">
                <a:solidFill>
                  <a:schemeClr val="bg1"/>
                </a:solidFill>
                <a:effectLst/>
                <a:latin typeface="Arial" panose="020B0604020202020204" pitchFamily="34" charset="0"/>
              </a:rPr>
              <a:t>Códice Durán</a:t>
            </a:r>
            <a:r>
              <a:rPr lang="es-MX" b="0" i="0" dirty="0">
                <a:solidFill>
                  <a:schemeClr val="bg1"/>
                </a:solidFill>
                <a:effectLst/>
                <a:latin typeface="Arial" panose="020B0604020202020204" pitchFamily="34" charset="0"/>
              </a:rPr>
              <a:t>.</a:t>
            </a:r>
            <a:endParaRPr lang="es-CL" dirty="0">
              <a:solidFill>
                <a:schemeClr val="bg1"/>
              </a:solidFill>
            </a:endParaRPr>
          </a:p>
        </p:txBody>
      </p:sp>
    </p:spTree>
    <p:extLst>
      <p:ext uri="{BB962C8B-B14F-4D97-AF65-F5344CB8AC3E}">
        <p14:creationId xmlns:p14="http://schemas.microsoft.com/office/powerpoint/2010/main" val="1539529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58BE26-64B8-AD52-C383-B025E53D1540}"/>
              </a:ext>
            </a:extLst>
          </p:cNvPr>
          <p:cNvSpPr>
            <a:spLocks noGrp="1"/>
          </p:cNvSpPr>
          <p:nvPr>
            <p:ph type="title"/>
          </p:nvPr>
        </p:nvSpPr>
        <p:spPr>
          <a:xfrm>
            <a:off x="925285" y="103867"/>
            <a:ext cx="10515600" cy="816655"/>
          </a:xfrm>
        </p:spPr>
        <p:txBody>
          <a:bodyPr>
            <a:normAutofit/>
          </a:bodyPr>
          <a:lstStyle/>
          <a:p>
            <a:pPr algn="ctr"/>
            <a:r>
              <a:rPr lang="es-MX" sz="2800" dirty="0"/>
              <a:t>PRESAGIO DE LA VENIDA DE LOS ESPAÑOLES </a:t>
            </a:r>
            <a:endParaRPr lang="es-CL" sz="2800" dirty="0"/>
          </a:p>
        </p:txBody>
      </p:sp>
      <p:sp>
        <p:nvSpPr>
          <p:cNvPr id="3" name="Marcador de contenido 2">
            <a:extLst>
              <a:ext uri="{FF2B5EF4-FFF2-40B4-BE49-F238E27FC236}">
                <a16:creationId xmlns:a16="http://schemas.microsoft.com/office/drawing/2014/main" id="{61E589D1-BE0E-590D-0318-B5890D56E3F1}"/>
              </a:ext>
            </a:extLst>
          </p:cNvPr>
          <p:cNvSpPr>
            <a:spLocks noGrp="1"/>
          </p:cNvSpPr>
          <p:nvPr>
            <p:ph idx="1"/>
          </p:nvPr>
        </p:nvSpPr>
        <p:spPr>
          <a:xfrm>
            <a:off x="304800" y="903515"/>
            <a:ext cx="11658600" cy="5033963"/>
          </a:xfrm>
        </p:spPr>
        <p:txBody>
          <a:bodyPr>
            <a:normAutofit fontScale="25000" lnSpcReduction="20000"/>
          </a:bodyPr>
          <a:lstStyle/>
          <a:p>
            <a:pPr marL="0" lvl="0" indent="0">
              <a:lnSpc>
                <a:spcPct val="115000"/>
              </a:lnSpc>
              <a:spcBef>
                <a:spcPts val="0"/>
              </a:spcBef>
              <a:buNone/>
            </a:pPr>
            <a:r>
              <a:rPr lang="es-MX" sz="7200" b="1" kern="100" dirty="0">
                <a:effectLst/>
                <a:latin typeface="Calibri" panose="020F0502020204030204" pitchFamily="34" charset="0"/>
                <a:ea typeface="Calibri" panose="020F0502020204030204" pitchFamily="34" charset="0"/>
                <a:cs typeface="Calibri" panose="020F0502020204030204" pitchFamily="34" charset="0"/>
              </a:rPr>
              <a:t>Primer presagio funesto: un cometa de fuego.</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MX" sz="7200" kern="100" dirty="0">
                <a:effectLst/>
                <a:latin typeface="Calibri" panose="020F0502020204030204" pitchFamily="34" charset="0"/>
                <a:ea typeface="Calibri" panose="020F0502020204030204" pitchFamily="34" charset="0"/>
                <a:cs typeface="Calibri" panose="020F0502020204030204" pitchFamily="34" charset="0"/>
              </a:rPr>
              <a:t>Diez años antes de la conquista se observó en el cielo una estrella que se movía, con espigas de fuego, como si goteara: Un cometa.</a:t>
            </a:r>
            <a:endParaRPr lang="es-CL" sz="7200" kern="100"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MX" sz="7200" b="1" kern="100" dirty="0">
                <a:effectLst/>
                <a:latin typeface="Calibri" panose="020F0502020204030204" pitchFamily="34" charset="0"/>
                <a:ea typeface="Calibri" panose="020F0502020204030204" pitchFamily="34" charset="0"/>
                <a:cs typeface="Calibri" panose="020F0502020204030204" pitchFamily="34" charset="0"/>
              </a:rPr>
              <a:t>Segundo presagio funesto: un rayo poderoso.</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MX" sz="7200" kern="100" dirty="0">
                <a:effectLst/>
                <a:latin typeface="Calibri" panose="020F0502020204030204" pitchFamily="34" charset="0"/>
                <a:ea typeface="Calibri" panose="020F0502020204030204" pitchFamily="34" charset="0"/>
                <a:cs typeface="Calibri" panose="020F0502020204030204" pitchFamily="34" charset="0"/>
              </a:rPr>
              <a:t>Un rayo cayó en el templo de Xiuhtecuhtli. No llovía fuertemente, sólo lloviznaba, y el trueno rompió sin sonido alguno</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marL="0" lvl="0" indent="0">
              <a:lnSpc>
                <a:spcPct val="115000"/>
              </a:lnSpc>
              <a:spcBef>
                <a:spcPts val="0"/>
              </a:spcBef>
              <a:buNone/>
            </a:pPr>
            <a:r>
              <a:rPr lang="es-MX" sz="7200" b="1" kern="100" dirty="0">
                <a:effectLst/>
                <a:latin typeface="Calibri" panose="020F0502020204030204" pitchFamily="34" charset="0"/>
                <a:ea typeface="Calibri" panose="020F0502020204030204" pitchFamily="34" charset="0"/>
                <a:cs typeface="Calibri" panose="020F0502020204030204" pitchFamily="34" charset="0"/>
              </a:rPr>
              <a:t>Tercer presagio funesto: el fuego que no se apaga.</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MX" sz="7200" kern="100" dirty="0">
                <a:effectLst/>
                <a:latin typeface="Calibri" panose="020F0502020204030204" pitchFamily="34" charset="0"/>
                <a:ea typeface="Calibri" panose="020F0502020204030204" pitchFamily="34" charset="0"/>
                <a:cs typeface="Calibri" panose="020F0502020204030204" pitchFamily="34" charset="0"/>
              </a:rPr>
              <a:t>El templo de Huitzilopochtli, aún siendo de piedra, comenzó a arder por la noche por sí mismo. Cuando el pueblo se lanzó con agua para sofocar las llamas, éstas ardían con más fuerza.</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marL="0" lvl="0" indent="0">
              <a:lnSpc>
                <a:spcPct val="115000"/>
              </a:lnSpc>
              <a:spcBef>
                <a:spcPts val="0"/>
              </a:spcBef>
              <a:buNone/>
            </a:pPr>
            <a:r>
              <a:rPr lang="es-MX" sz="7200" b="1" kern="100" dirty="0">
                <a:effectLst/>
                <a:latin typeface="Calibri" panose="020F0502020204030204" pitchFamily="34" charset="0"/>
                <a:ea typeface="Calibri" panose="020F0502020204030204" pitchFamily="34" charset="0"/>
                <a:cs typeface="Calibri" panose="020F0502020204030204" pitchFamily="34" charset="0"/>
              </a:rPr>
              <a:t>Cuarto presagio funesto: lago en llamas.</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MX" sz="7200" kern="100" dirty="0">
                <a:effectLst/>
                <a:latin typeface="Calibri" panose="020F0502020204030204" pitchFamily="34" charset="0"/>
                <a:ea typeface="Calibri" panose="020F0502020204030204" pitchFamily="34" charset="0"/>
                <a:cs typeface="Calibri" panose="020F0502020204030204" pitchFamily="34" charset="0"/>
              </a:rPr>
              <a:t>El lago de Texcoco ardió, sus aguas se levantaron al hervir y azotaron las casas arrastrando a muchas de ellas consigo, matando a muchos.</a:t>
            </a:r>
            <a:endParaRPr lang="es-CL" sz="7200" kern="100"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MX" sz="7200" b="1" kern="100" dirty="0">
                <a:effectLst/>
                <a:latin typeface="Calibri" panose="020F0502020204030204" pitchFamily="34" charset="0"/>
                <a:ea typeface="Calibri" panose="020F0502020204030204" pitchFamily="34" charset="0"/>
                <a:cs typeface="Calibri" panose="020F0502020204030204" pitchFamily="34" charset="0"/>
              </a:rPr>
              <a:t>Quinto presagio funesto: el llanto nocturno de </a:t>
            </a:r>
            <a:r>
              <a:rPr lang="es-MX" sz="7200" b="1" kern="100" dirty="0" err="1">
                <a:effectLst/>
                <a:latin typeface="Calibri" panose="020F0502020204030204" pitchFamily="34" charset="0"/>
                <a:ea typeface="Calibri" panose="020F0502020204030204" pitchFamily="34" charset="0"/>
                <a:cs typeface="Calibri" panose="020F0502020204030204" pitchFamily="34" charset="0"/>
              </a:rPr>
              <a:t>Cihuacoatl</a:t>
            </a:r>
            <a:r>
              <a:rPr lang="es-MX" sz="7200" b="1" kern="100" dirty="0">
                <a:effectLst/>
                <a:latin typeface="Calibri" panose="020F0502020204030204" pitchFamily="34" charset="0"/>
                <a:ea typeface="Calibri" panose="020F0502020204030204" pitchFamily="34" charset="0"/>
                <a:cs typeface="Calibri" panose="020F0502020204030204" pitchFamily="34" charset="0"/>
              </a:rPr>
              <a:t>.</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marL="0" lvl="0" indent="0">
              <a:lnSpc>
                <a:spcPct val="115000"/>
              </a:lnSpc>
              <a:spcBef>
                <a:spcPts val="0"/>
              </a:spcBef>
              <a:buNone/>
              <a:tabLst>
                <a:tab pos="457200" algn="l"/>
              </a:tabLst>
            </a:pPr>
            <a:r>
              <a:rPr lang="es-MX" sz="7200" kern="100" dirty="0">
                <a:effectLst/>
                <a:latin typeface="Calibri" panose="020F0502020204030204" pitchFamily="34" charset="0"/>
                <a:ea typeface="Calibri" panose="020F0502020204030204" pitchFamily="34" charset="0"/>
                <a:cs typeface="Calibri" panose="020F0502020204030204" pitchFamily="34" charset="0"/>
              </a:rPr>
              <a:t>Por las noches una mujer lloraba desconsoladamente a las orillas del lago de Texcoco, aterrada por no poder esconder a sus </a:t>
            </a:r>
            <a:r>
              <a:rPr lang="es-MX" sz="7200" kern="100" dirty="0" err="1">
                <a:effectLst/>
                <a:latin typeface="Calibri" panose="020F0502020204030204" pitchFamily="34" charset="0"/>
                <a:ea typeface="Calibri" panose="020F0502020204030204" pitchFamily="34" charset="0"/>
                <a:cs typeface="Calibri" panose="020F0502020204030204" pitchFamily="34" charset="0"/>
              </a:rPr>
              <a:t>hijos.«¡Ay</a:t>
            </a:r>
            <a:r>
              <a:rPr lang="es-MX" sz="7200" kern="100" dirty="0">
                <a:effectLst/>
                <a:latin typeface="Calibri" panose="020F0502020204030204" pitchFamily="34" charset="0"/>
                <a:ea typeface="Calibri" panose="020F0502020204030204" pitchFamily="34" charset="0"/>
                <a:cs typeface="Calibri" panose="020F0502020204030204" pitchFamily="34" charset="0"/>
              </a:rPr>
              <a:t>, hijitos míos, tenemos que irnos lejos! ¡Ay, hijitos míos!, ¿a dónde los llevaré?»</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marL="0" lvl="0" indent="0">
              <a:lnSpc>
                <a:spcPct val="115000"/>
              </a:lnSpc>
              <a:spcBef>
                <a:spcPts val="0"/>
              </a:spcBef>
              <a:buNone/>
            </a:pPr>
            <a:r>
              <a:rPr lang="es-CL" sz="7200" b="1" kern="100" dirty="0">
                <a:effectLst/>
                <a:latin typeface="Calibri" panose="020F0502020204030204" pitchFamily="34" charset="0"/>
                <a:ea typeface="Calibri" panose="020F0502020204030204" pitchFamily="34" charset="0"/>
                <a:cs typeface="Calibri" panose="020F0502020204030204" pitchFamily="34" charset="0"/>
              </a:rPr>
              <a:t>Sexto presagio funesto: el espejo de la guerra.</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CL" sz="7200" kern="100" dirty="0">
                <a:effectLst/>
                <a:latin typeface="Calibri" panose="020F0502020204030204" pitchFamily="34" charset="0"/>
                <a:ea typeface="Calibri" panose="020F0502020204030204" pitchFamily="34" charset="0"/>
                <a:cs typeface="Calibri" panose="020F0502020204030204" pitchFamily="34" charset="0"/>
              </a:rPr>
              <a:t>Se pescó en el lago de Texcoco un ave extraña, con un cráneo deformado que se pensaba era un espejo donde se podían ver las estrellas. Moctezuma vio un mal presagio al mirar por segunda vez y observar una guerra en ese espejo.</a:t>
            </a:r>
          </a:p>
          <a:p>
            <a:pPr>
              <a:lnSpc>
                <a:spcPct val="115000"/>
              </a:lnSpc>
              <a:spcBef>
                <a:spcPts val="0"/>
              </a:spcBef>
              <a:buNone/>
            </a:pPr>
            <a:r>
              <a:rPr lang="es-CL" sz="7200" b="1" kern="100" dirty="0">
                <a:effectLst/>
                <a:latin typeface="Calibri" panose="020F0502020204030204" pitchFamily="34" charset="0"/>
                <a:ea typeface="Calibri" panose="020F0502020204030204" pitchFamily="34" charset="0"/>
                <a:cs typeface="Calibri" panose="020F0502020204030204" pitchFamily="34" charset="0"/>
              </a:rPr>
              <a:t>Séptimo presagio funesto: la lluvia de fuego.</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buNone/>
            </a:pPr>
            <a:r>
              <a:rPr lang="es-CL" sz="7200" kern="100" dirty="0">
                <a:effectLst/>
                <a:latin typeface="Calibri" panose="020F0502020204030204" pitchFamily="34" charset="0"/>
                <a:ea typeface="Calibri" panose="020F0502020204030204" pitchFamily="34" charset="0"/>
                <a:cs typeface="Calibri" panose="020F0502020204030204" pitchFamily="34" charset="0"/>
              </a:rPr>
              <a:t>Llovió fuego. Del cielo cayó una estrella de fuego que desprendió colas de humo.</a:t>
            </a:r>
          </a:p>
          <a:p>
            <a:pPr marL="0" lvl="0" indent="0">
              <a:lnSpc>
                <a:spcPct val="115000"/>
              </a:lnSpc>
              <a:spcBef>
                <a:spcPts val="0"/>
              </a:spcBef>
              <a:buNone/>
            </a:pPr>
            <a:r>
              <a:rPr lang="es-CL" sz="7200" b="1" kern="100" dirty="0">
                <a:effectLst/>
                <a:latin typeface="Calibri" panose="020F0502020204030204" pitchFamily="34" charset="0"/>
                <a:ea typeface="Calibri" panose="020F0502020204030204" pitchFamily="34" charset="0"/>
                <a:cs typeface="Calibri" panose="020F0502020204030204" pitchFamily="34" charset="0"/>
              </a:rPr>
              <a:t>Octavo presagio funesto: apariciones de seres deformes.</a:t>
            </a:r>
            <a:endParaRPr lang="es-CL" sz="7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pPr>
            <a:r>
              <a:rPr lang="es-CL" sz="7200" kern="100" dirty="0">
                <a:effectLst/>
                <a:latin typeface="Calibri" panose="020F0502020204030204" pitchFamily="34" charset="0"/>
                <a:ea typeface="Calibri" panose="020F0502020204030204" pitchFamily="34" charset="0"/>
                <a:cs typeface="Calibri" panose="020F0502020204030204" pitchFamily="34" charset="0"/>
              </a:rPr>
              <a:t>A veces se lograban ver a seres deformes de dos cabezas y cuerpos humanos. Criaturas extrañas que, al poco tiempo de ser vistas, desaparecían</a:t>
            </a:r>
          </a:p>
          <a:p>
            <a:pPr marL="0" indent="0">
              <a:buNone/>
            </a:pPr>
            <a:endParaRPr lang="es-CL" dirty="0"/>
          </a:p>
        </p:txBody>
      </p:sp>
    </p:spTree>
    <p:extLst>
      <p:ext uri="{BB962C8B-B14F-4D97-AF65-F5344CB8AC3E}">
        <p14:creationId xmlns:p14="http://schemas.microsoft.com/office/powerpoint/2010/main" val="22996464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La matanza de Cholula">
            <a:extLst>
              <a:ext uri="{FF2B5EF4-FFF2-40B4-BE49-F238E27FC236}">
                <a16:creationId xmlns:a16="http://schemas.microsoft.com/office/drawing/2014/main" id="{8BAD4BFF-879E-2463-13F7-2647052695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945" r="30847"/>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6E25AD9-48D5-B5FF-38AF-8C316F306E9C}"/>
              </a:ext>
            </a:extLst>
          </p:cNvPr>
          <p:cNvSpPr>
            <a:spLocks noGrp="1"/>
          </p:cNvSpPr>
          <p:nvPr>
            <p:ph type="title"/>
          </p:nvPr>
        </p:nvSpPr>
        <p:spPr>
          <a:xfrm>
            <a:off x="371094" y="1161288"/>
            <a:ext cx="3438144" cy="1124712"/>
          </a:xfrm>
        </p:spPr>
        <p:txBody>
          <a:bodyPr anchor="b">
            <a:normAutofit/>
          </a:bodyPr>
          <a:lstStyle/>
          <a:p>
            <a:r>
              <a:rPr lang="es-CL" sz="2800" dirty="0">
                <a:solidFill>
                  <a:schemeClr val="bg1"/>
                </a:solidFill>
              </a:rPr>
              <a:t>Matanza de Cholula</a:t>
            </a:r>
          </a:p>
        </p:txBody>
      </p:sp>
      <p:sp>
        <p:nvSpPr>
          <p:cNvPr id="3083" name="Rectangle 308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85" name="Rectangle 308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A121E8A7-EE13-74FF-048C-0797FFFFD3A1}"/>
              </a:ext>
            </a:extLst>
          </p:cNvPr>
          <p:cNvSpPr>
            <a:spLocks noGrp="1"/>
          </p:cNvSpPr>
          <p:nvPr>
            <p:ph idx="1"/>
          </p:nvPr>
        </p:nvSpPr>
        <p:spPr>
          <a:xfrm>
            <a:off x="371093" y="2718054"/>
            <a:ext cx="4396849" cy="3207258"/>
          </a:xfrm>
        </p:spPr>
        <p:txBody>
          <a:bodyPr anchor="t">
            <a:normAutofit lnSpcReduction="10000"/>
          </a:bodyPr>
          <a:lstStyle/>
          <a:p>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Habiendo tomado todas las entradas, del patio, comenzaron a lancearlos, y mataron todos cuantos pudieron. [ ... ] Los </a:t>
            </a:r>
            <a:r>
              <a:rPr lang="es-MX" sz="2000" b="0" i="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chololtecas</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ni llevaron armas ofensivas ni defensivas si no fueron desarmados, pensando que no se hería lo que se hizo”, Fray Bernardino de Sahagún, </a:t>
            </a:r>
            <a:r>
              <a:rPr lang="es-MX" sz="2000" b="0"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Historia general de las cosas de la Nueva España</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Imagen: Lienzo de Tlaxcala, </a:t>
            </a:r>
            <a:r>
              <a:rPr lang="es-MX" sz="2000" b="0" i="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lam</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9. Reprografía: Marco Antonio Pacheco / Raíces.</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0207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EB3193-2675-8697-4735-E68C7861A163}"/>
              </a:ext>
            </a:extLst>
          </p:cNvPr>
          <p:cNvSpPr>
            <a:spLocks noGrp="1"/>
          </p:cNvSpPr>
          <p:nvPr>
            <p:ph type="title"/>
          </p:nvPr>
        </p:nvSpPr>
        <p:spPr/>
        <p:txBody>
          <a:bodyPr/>
          <a:lstStyle/>
          <a:p>
            <a:endParaRPr lang="es-CL" dirty="0"/>
          </a:p>
        </p:txBody>
      </p:sp>
      <p:sp>
        <p:nvSpPr>
          <p:cNvPr id="3" name="Marcador de contenido 2">
            <a:extLst>
              <a:ext uri="{FF2B5EF4-FFF2-40B4-BE49-F238E27FC236}">
                <a16:creationId xmlns:a16="http://schemas.microsoft.com/office/drawing/2014/main" id="{D2B43A47-8030-C545-CDC6-63993A86502E}"/>
              </a:ext>
            </a:extLst>
          </p:cNvPr>
          <p:cNvSpPr>
            <a:spLocks noGrp="1"/>
          </p:cNvSpPr>
          <p:nvPr>
            <p:ph idx="1"/>
          </p:nvPr>
        </p:nvSpPr>
        <p:spPr/>
        <p:txBody>
          <a:bodyPr/>
          <a:lstStyle/>
          <a:p>
            <a:endParaRPr lang="es-CL"/>
          </a:p>
        </p:txBody>
      </p:sp>
      <p:pic>
        <p:nvPicPr>
          <p:cNvPr id="4098" name="Picture 2" descr="Matanza de Cholula, detalle en Juan Manuel Yllanes del Huerto. Lienzo de Tlaxcala, Lámina 10. Siglo XVIII">
            <a:extLst>
              <a:ext uri="{FF2B5EF4-FFF2-40B4-BE49-F238E27FC236}">
                <a16:creationId xmlns:a16="http://schemas.microsoft.com/office/drawing/2014/main" id="{1A0C3F33-A9AC-38D1-7D17-7E5F6061C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9171" y="0"/>
            <a:ext cx="8403771" cy="630282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F5325E77-6C08-BA19-EE5C-43861F06866D}"/>
              </a:ext>
            </a:extLst>
          </p:cNvPr>
          <p:cNvSpPr txBox="1"/>
          <p:nvPr/>
        </p:nvSpPr>
        <p:spPr>
          <a:xfrm>
            <a:off x="511629" y="6346372"/>
            <a:ext cx="11103428" cy="338554"/>
          </a:xfrm>
          <a:prstGeom prst="rect">
            <a:avLst/>
          </a:prstGeom>
          <a:noFill/>
        </p:spPr>
        <p:txBody>
          <a:bodyPr wrap="square">
            <a:spAutoFit/>
          </a:bodyPr>
          <a:lstStyle/>
          <a:p>
            <a:r>
              <a:rPr lang="es-MX" sz="1600" b="0" i="0" dirty="0">
                <a:solidFill>
                  <a:schemeClr val="bg1"/>
                </a:solidFill>
                <a:effectLst/>
                <a:latin typeface="merriweather" panose="00000500000000000000" pitchFamily="2" charset="0"/>
              </a:rPr>
              <a:t>Matanza de Cholula, detalle en Juan Manuel </a:t>
            </a:r>
            <a:r>
              <a:rPr lang="es-MX" sz="1600" b="0" i="0" dirty="0" err="1">
                <a:solidFill>
                  <a:schemeClr val="bg1"/>
                </a:solidFill>
                <a:effectLst/>
                <a:latin typeface="merriweather" panose="00000500000000000000" pitchFamily="2" charset="0"/>
              </a:rPr>
              <a:t>Yllanes</a:t>
            </a:r>
            <a:r>
              <a:rPr lang="es-MX" sz="1600" b="0" i="0" dirty="0">
                <a:solidFill>
                  <a:schemeClr val="bg1"/>
                </a:solidFill>
                <a:effectLst/>
                <a:latin typeface="merriweather" panose="00000500000000000000" pitchFamily="2" charset="0"/>
              </a:rPr>
              <a:t> del Huerto. Lienzo de Tlaxcala, Lámina 10. Siglo XVIII</a:t>
            </a:r>
            <a:endParaRPr lang="es-CL" sz="1600" dirty="0">
              <a:solidFill>
                <a:schemeClr val="bg1"/>
              </a:solidFill>
            </a:endParaRPr>
          </a:p>
        </p:txBody>
      </p:sp>
    </p:spTree>
    <p:extLst>
      <p:ext uri="{BB962C8B-B14F-4D97-AF65-F5344CB8AC3E}">
        <p14:creationId xmlns:p14="http://schemas.microsoft.com/office/powerpoint/2010/main" val="9928718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A0D21EA-236E-577B-E806-5F1A4CFDD156}"/>
              </a:ext>
            </a:extLst>
          </p:cNvPr>
          <p:cNvSpPr>
            <a:spLocks noGrp="1"/>
          </p:cNvSpPr>
          <p:nvPr>
            <p:ph idx="1"/>
          </p:nvPr>
        </p:nvSpPr>
        <p:spPr>
          <a:xfrm>
            <a:off x="838200" y="642257"/>
            <a:ext cx="10515600" cy="5534706"/>
          </a:xfrm>
        </p:spPr>
        <p:txBody>
          <a:bodyPr>
            <a:normAutofit fontScale="92500" lnSpcReduction="10000"/>
          </a:bodyPr>
          <a:lstStyle/>
          <a:p>
            <a:pPr algn="l">
              <a:buNone/>
            </a:pPr>
            <a:r>
              <a:rPr lang="es-MX" b="0" i="0" dirty="0">
                <a:solidFill>
                  <a:srgbClr val="444444"/>
                </a:solidFill>
                <a:effectLst/>
                <a:latin typeface="Alegreya"/>
              </a:rPr>
              <a:t>Y después de sucedidas las matanzas de Cholula, ya se pusieron en marcha, ya van hacia México. Van en círculo, van en son de conquista. Van alzando en torbellino el polvo de los caminos. Sus lanzas, sus astiles, que murciélagos semejan, van como resplandeciendo. Así hacen también estruendo. Sus cotas de malla, sus cascos de hierro; haciendo van estruendo.</a:t>
            </a:r>
          </a:p>
          <a:p>
            <a:pPr algn="l">
              <a:buNone/>
            </a:pPr>
            <a:r>
              <a:rPr lang="es-MX" b="0" i="0" dirty="0">
                <a:solidFill>
                  <a:srgbClr val="444444"/>
                </a:solidFill>
                <a:effectLst/>
                <a:latin typeface="Alegreya"/>
              </a:rPr>
              <a:t>Algunos van llevando puesto hierro, van ataviados de hierro, van relumbrando. Por esto se les vio con gran temor, van infundiendo espanto en todo: son muy espantosos, son horrendos.</a:t>
            </a:r>
          </a:p>
          <a:p>
            <a:pPr algn="l">
              <a:buNone/>
            </a:pPr>
            <a:r>
              <a:rPr lang="es-MX" b="0" i="0" dirty="0">
                <a:solidFill>
                  <a:srgbClr val="444444"/>
                </a:solidFill>
                <a:effectLst/>
                <a:latin typeface="Alegreya"/>
              </a:rPr>
              <a:t>Y sus perros van por delante, los van precediendo; llevan sus narices en alto, llevan tendidas sus narices: van de carrera: les va cayendo la saliva.</a:t>
            </a:r>
          </a:p>
          <a:p>
            <a:pPr algn="l">
              <a:buNone/>
            </a:pPr>
            <a:endParaRPr lang="es-MX" b="0" i="0" dirty="0">
              <a:solidFill>
                <a:srgbClr val="444444"/>
              </a:solidFill>
              <a:effectLst/>
              <a:latin typeface="Alegreya"/>
            </a:endParaRPr>
          </a:p>
          <a:p>
            <a:pPr algn="r"/>
            <a:r>
              <a:rPr lang="es-MX" sz="2200" b="0" i="1" dirty="0">
                <a:solidFill>
                  <a:srgbClr val="444444"/>
                </a:solidFill>
                <a:effectLst/>
                <a:latin typeface="Alegreya"/>
              </a:rPr>
              <a:t>Códice Florentino</a:t>
            </a:r>
            <a:r>
              <a:rPr lang="es-MX" sz="2200" b="0" i="0" dirty="0">
                <a:solidFill>
                  <a:srgbClr val="444444"/>
                </a:solidFill>
                <a:effectLst/>
                <a:latin typeface="Alegreya"/>
              </a:rPr>
              <a:t> lib. XII, cap. X (versión de Ángel María Garibay K.), en </a:t>
            </a:r>
            <a:r>
              <a:rPr lang="es-MX" sz="2200" b="0" i="1" dirty="0">
                <a:solidFill>
                  <a:srgbClr val="444444"/>
                </a:solidFill>
                <a:effectLst/>
                <a:latin typeface="Alegreya"/>
              </a:rPr>
              <a:t>Visión de los vencidos. Relaciones indígenas de la Conquista</a:t>
            </a:r>
            <a:r>
              <a:rPr lang="es-MX" sz="2200" b="0" i="0" dirty="0">
                <a:solidFill>
                  <a:srgbClr val="444444"/>
                </a:solidFill>
                <a:effectLst/>
                <a:latin typeface="Alegreya"/>
              </a:rPr>
              <a:t>, introducción, selección y notas de Miguel León-Portilla, UNAM, 16a. ed., México, 1999, pp. 41-42</a:t>
            </a:r>
          </a:p>
          <a:p>
            <a:pPr marL="0" indent="0">
              <a:buNone/>
            </a:pPr>
            <a:endParaRPr lang="es-CL" dirty="0"/>
          </a:p>
        </p:txBody>
      </p:sp>
    </p:spTree>
    <p:extLst>
      <p:ext uri="{BB962C8B-B14F-4D97-AF65-F5344CB8AC3E}">
        <p14:creationId xmlns:p14="http://schemas.microsoft.com/office/powerpoint/2010/main" val="2458482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F121A3-9627-3871-6111-6A13931AC2E7}"/>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B36C0A0A-659C-1FC9-BD95-582E231B552B}"/>
              </a:ext>
            </a:extLst>
          </p:cNvPr>
          <p:cNvPicPr>
            <a:picLocks noChangeAspect="1"/>
          </p:cNvPicPr>
          <p:nvPr/>
        </p:nvPicPr>
        <p:blipFill>
          <a:blip r:embed="rId2">
            <a:extLst>
              <a:ext uri="{28A0092B-C50C-407E-A947-70E740481C1C}">
                <a14:useLocalDpi xmlns:a14="http://schemas.microsoft.com/office/drawing/2010/main" val="0"/>
              </a:ext>
            </a:extLst>
          </a:blip>
          <a:srcRect t="4491" b="4784"/>
          <a:stretch/>
        </p:blipFill>
        <p:spPr>
          <a:xfrm>
            <a:off x="1" y="1"/>
            <a:ext cx="12192000" cy="6857999"/>
          </a:xfrm>
          <a:prstGeom prst="rect">
            <a:avLst/>
          </a:prstGeom>
        </p:spPr>
      </p:pic>
      <p:sp useBgFill="1">
        <p:nvSpPr>
          <p:cNvPr id="22" name="Freeform: Shape 21">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89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7A41976C-4C24-F72E-3B47-C0361C76E6EA}"/>
              </a:ext>
            </a:extLst>
          </p:cNvPr>
          <p:cNvSpPr>
            <a:spLocks noGrp="1"/>
          </p:cNvSpPr>
          <p:nvPr>
            <p:ph type="title"/>
          </p:nvPr>
        </p:nvSpPr>
        <p:spPr>
          <a:xfrm>
            <a:off x="1037809" y="1071350"/>
            <a:ext cx="4775162" cy="1339382"/>
          </a:xfrm>
        </p:spPr>
        <p:txBody>
          <a:bodyPr>
            <a:normAutofit/>
          </a:bodyPr>
          <a:lstStyle/>
          <a:p>
            <a:pPr algn="ctr"/>
            <a:r>
              <a:rPr lang="es-MX" sz="2800"/>
              <a:t>LA MATANZA DEL TEMPLO MAYOR EN LA FIESTA DE TOXCATL</a:t>
            </a:r>
            <a:endParaRPr lang="es-CL" sz="2800"/>
          </a:p>
        </p:txBody>
      </p:sp>
      <p:sp>
        <p:nvSpPr>
          <p:cNvPr id="30"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4666"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id="{AB470F99-DAA0-05C8-1AD6-C26E6001D309}"/>
              </a:ext>
            </a:extLst>
          </p:cNvPr>
          <p:cNvSpPr>
            <a:spLocks noGrp="1"/>
          </p:cNvSpPr>
          <p:nvPr>
            <p:ph type="body" idx="1"/>
          </p:nvPr>
        </p:nvSpPr>
        <p:spPr>
          <a:xfrm>
            <a:off x="1189319" y="2547257"/>
            <a:ext cx="4458446" cy="3109740"/>
          </a:xfrm>
        </p:spPr>
        <p:txBody>
          <a:bodyPr anchor="ctr">
            <a:normAutofit/>
          </a:bodyPr>
          <a:lstStyle/>
          <a:p>
            <a:pPr marL="0" indent="0">
              <a:buNone/>
            </a:pPr>
            <a:r>
              <a:rPr lang="es-MX" sz="1400" dirty="0">
                <a:latin typeface="Calibri" panose="020F0502020204030204" pitchFamily="34" charset="0"/>
                <a:ea typeface="Calibri" panose="020F0502020204030204" pitchFamily="34" charset="0"/>
                <a:cs typeface="Calibri" panose="020F0502020204030204" pitchFamily="34" charset="0"/>
              </a:rPr>
              <a:t>Establecidos ya los españoles en México–Tenochtitlan </a:t>
            </a:r>
            <a:r>
              <a:rPr lang="es-MX" sz="1400" dirty="0" err="1">
                <a:latin typeface="Calibri" panose="020F0502020204030204" pitchFamily="34" charset="0"/>
                <a:ea typeface="Calibri" panose="020F0502020204030204" pitchFamily="34" charset="0"/>
                <a:cs typeface="Calibri" panose="020F0502020204030204" pitchFamily="34" charset="0"/>
              </a:rPr>
              <a:t>Motecuhzoma</a:t>
            </a:r>
            <a:r>
              <a:rPr lang="es-MX" sz="1400" dirty="0">
                <a:latin typeface="Calibri" panose="020F0502020204030204" pitchFamily="34" charset="0"/>
                <a:ea typeface="Calibri" panose="020F0502020204030204" pitchFamily="34" charset="0"/>
                <a:cs typeface="Calibri" panose="020F0502020204030204" pitchFamily="34" charset="0"/>
              </a:rPr>
              <a:t> se convirtió prácticamente en prisionero de Cortés. Varios textos indígenas como el Códice Ramírez, la XIII relación de Ixtlilxóchitl, el Códice Aubin, etcétera, se refieren de manera directa a la matanza preparada por don Pedro de Alvarado, durante la fiesta de </a:t>
            </a:r>
            <a:r>
              <a:rPr lang="es-MX" sz="1400" dirty="0" err="1">
                <a:latin typeface="Calibri" panose="020F0502020204030204" pitchFamily="34" charset="0"/>
                <a:ea typeface="Calibri" panose="020F0502020204030204" pitchFamily="34" charset="0"/>
                <a:cs typeface="Calibri" panose="020F0502020204030204" pitchFamily="34" charset="0"/>
              </a:rPr>
              <a:t>Tóxcatl</a:t>
            </a:r>
            <a:r>
              <a:rPr lang="es-MX" sz="1400" dirty="0">
                <a:latin typeface="Calibri" panose="020F0502020204030204" pitchFamily="34" charset="0"/>
                <a:ea typeface="Calibri" panose="020F0502020204030204" pitchFamily="34" charset="0"/>
                <a:cs typeface="Calibri" panose="020F0502020204030204" pitchFamily="34" charset="0"/>
              </a:rPr>
              <a:t>, 49celebrada por los nahuas en honor de Huitzilopochtli.       Hernán Cortés se había ausentado de la ciudad para ir a combatir a Pánfilo de Narváez, quien había venido a aprehender al conquistador por orden de Diego Velázquez, gobernador de Cuba. Alvarado "el Sol", como lo llamaban los mexicas, alevosamente llevó al cabo la matanza, cuando la fiesta alcanzaba su mayor esplendor. </a:t>
            </a:r>
            <a:endParaRPr lang="es-CL" sz="1400" dirty="0">
              <a:latin typeface="Calibri" panose="020F0502020204030204" pitchFamily="34" charset="0"/>
              <a:ea typeface="Calibri" panose="020F0502020204030204" pitchFamily="34" charset="0"/>
              <a:cs typeface="Calibri" panose="020F0502020204030204" pitchFamily="34" charset="0"/>
            </a:endParaRPr>
          </a:p>
        </p:txBody>
      </p:sp>
      <p:sp>
        <p:nvSpPr>
          <p:cNvPr id="8" name="CuadroTexto 7">
            <a:extLst>
              <a:ext uri="{FF2B5EF4-FFF2-40B4-BE49-F238E27FC236}">
                <a16:creationId xmlns:a16="http://schemas.microsoft.com/office/drawing/2014/main" id="{49922193-3E31-212D-CF1E-EBC459DED894}"/>
              </a:ext>
            </a:extLst>
          </p:cNvPr>
          <p:cNvSpPr txBox="1"/>
          <p:nvPr/>
        </p:nvSpPr>
        <p:spPr>
          <a:xfrm>
            <a:off x="9570127" y="0"/>
            <a:ext cx="2621853" cy="499496"/>
          </a:xfrm>
          <a:prstGeom prst="rect">
            <a:avLst/>
          </a:prstGeom>
          <a:solidFill>
            <a:schemeClr val="tx1">
              <a:alpha val="57000"/>
            </a:schemeClr>
          </a:solidFill>
        </p:spPr>
        <p:txBody>
          <a:bodyPr wrap="square">
            <a:spAutoFit/>
          </a:bodyPr>
          <a:lstStyle/>
          <a:p>
            <a:pPr algn="l">
              <a:lnSpc>
                <a:spcPts val="3600"/>
              </a:lnSpc>
              <a:spcAft>
                <a:spcPts val="600"/>
              </a:spcAft>
            </a:pPr>
            <a:r>
              <a:rPr lang="es-CL" b="1" i="0">
                <a:solidFill>
                  <a:schemeClr val="bg1"/>
                </a:solidFill>
                <a:effectLst/>
                <a:latin typeface="josefin-sans"/>
              </a:rPr>
              <a:t>La masacre de Tóxcatl</a:t>
            </a:r>
          </a:p>
        </p:txBody>
      </p:sp>
    </p:spTree>
    <p:extLst>
      <p:ext uri="{BB962C8B-B14F-4D97-AF65-F5344CB8AC3E}">
        <p14:creationId xmlns:p14="http://schemas.microsoft.com/office/powerpoint/2010/main" val="2960762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F8CC492-922C-9279-4C45-DB76A943B077}"/>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3800"/>
              <a:t>Naufragios: La Odisea Americana de Álvar Núñez Cabeza de Vaca</a:t>
            </a:r>
          </a:p>
        </p:txBody>
      </p:sp>
      <p:pic>
        <p:nvPicPr>
          <p:cNvPr id="1026" name="Picture 2" descr="Menu recto">
            <a:extLst>
              <a:ext uri="{FF2B5EF4-FFF2-40B4-BE49-F238E27FC236}">
                <a16:creationId xmlns:a16="http://schemas.microsoft.com/office/drawing/2014/main" id="{704741D0-CF88-D990-DB85-9BD78ED47DB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4350"/>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4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7538982D-701F-C4B9-8E9F-693D15E0104B}"/>
              </a:ext>
            </a:extLst>
          </p:cNvPr>
          <p:cNvSpPr txBox="1"/>
          <p:nvPr/>
        </p:nvSpPr>
        <p:spPr>
          <a:xfrm>
            <a:off x="5297762" y="2706624"/>
            <a:ext cx="6251110" cy="348386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dirty="0"/>
              <a:t>Crónica de un </a:t>
            </a:r>
            <a:r>
              <a:rPr lang="en-US" sz="2200" dirty="0" err="1"/>
              <a:t>sobreviviente</a:t>
            </a:r>
            <a:r>
              <a:rPr lang="en-US" sz="2200" dirty="0"/>
              <a:t> entre </a:t>
            </a:r>
            <a:r>
              <a:rPr lang="en-US" sz="2200" dirty="0" err="1"/>
              <a:t>culturas</a:t>
            </a:r>
            <a:r>
              <a:rPr lang="en-US" sz="2200" dirty="0"/>
              <a:t>, </a:t>
            </a:r>
            <a:r>
              <a:rPr lang="en-US" sz="2200" dirty="0" err="1"/>
              <a:t>hambres</a:t>
            </a:r>
            <a:r>
              <a:rPr lang="en-US" sz="2200" dirty="0"/>
              <a:t> y </a:t>
            </a:r>
            <a:r>
              <a:rPr lang="en-US" sz="2200" dirty="0" err="1"/>
              <a:t>milagros</a:t>
            </a:r>
            <a:endParaRPr lang="en-US" sz="2200" dirty="0"/>
          </a:p>
        </p:txBody>
      </p:sp>
    </p:spTree>
    <p:extLst>
      <p:ext uri="{BB962C8B-B14F-4D97-AF65-F5344CB8AC3E}">
        <p14:creationId xmlns:p14="http://schemas.microsoft.com/office/powerpoint/2010/main" val="20780112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a:extLst>
              <a:ext uri="{FF2B5EF4-FFF2-40B4-BE49-F238E27FC236}">
                <a16:creationId xmlns:a16="http://schemas.microsoft.com/office/drawing/2014/main" id="{A0D8845D-C204-E3D8-AC46-F4B1AF9DDA1D}"/>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t="9854" r="-1" b="19838"/>
          <a:stretch/>
        </p:blipFill>
        <p:spPr bwMode="auto">
          <a:xfrm>
            <a:off x="4547938" y="0"/>
            <a:ext cx="7644062" cy="368140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08CFA1F-B42B-381C-72ED-EB9F123E3B3E}"/>
              </a:ext>
            </a:extLst>
          </p:cNvPr>
          <p:cNvSpPr>
            <a:spLocks noGrp="1"/>
          </p:cNvSpPr>
          <p:nvPr>
            <p:ph idx="1"/>
          </p:nvPr>
        </p:nvSpPr>
        <p:spPr>
          <a:xfrm>
            <a:off x="511629" y="3868912"/>
            <a:ext cx="11353799" cy="2749597"/>
          </a:xfrm>
        </p:spPr>
        <p:txBody>
          <a:bodyPr vert="horz" lIns="91440" tIns="45720" rIns="91440" bIns="45720" rtlCol="0">
            <a:noAutofit/>
          </a:bodyPr>
          <a:lstStyle/>
          <a:p>
            <a:pPr marL="0" indent="0">
              <a:spcAft>
                <a:spcPts val="600"/>
              </a:spcAft>
              <a:buNone/>
            </a:pPr>
            <a:r>
              <a:rPr lang="es-MX" sz="1800" kern="1200" noProof="0" dirty="0">
                <a:solidFill>
                  <a:schemeClr val="bg1"/>
                </a:solidFill>
                <a:latin typeface="+mn-lt"/>
                <a:ea typeface="+mn-ea"/>
                <a:cs typeface="+mn-cs"/>
              </a:rPr>
              <a:t>Durante el siglo XVI, España emprendía exploraciones y conquistas por el continente americano. En 1527, una expedición encabezada por </a:t>
            </a:r>
            <a:r>
              <a:rPr lang="es-MX" sz="1800" b="1" kern="1200" noProof="0" dirty="0">
                <a:solidFill>
                  <a:schemeClr val="bg1"/>
                </a:solidFill>
                <a:latin typeface="+mn-lt"/>
                <a:ea typeface="+mn-ea"/>
                <a:cs typeface="+mn-cs"/>
              </a:rPr>
              <a:t>Pánfilo de Narváez</a:t>
            </a:r>
            <a:r>
              <a:rPr lang="es-MX" sz="1800" kern="1200" noProof="0" dirty="0">
                <a:solidFill>
                  <a:schemeClr val="bg1"/>
                </a:solidFill>
                <a:latin typeface="+mn-lt"/>
                <a:ea typeface="+mn-ea"/>
                <a:cs typeface="+mn-cs"/>
              </a:rPr>
              <a:t> partió hacia La Florida con el objetivo de explorar y colonizar las tierras del norte del continente, aún desconocidas para los europeos.</a:t>
            </a:r>
          </a:p>
          <a:p>
            <a:pPr marL="0" indent="0">
              <a:spcAft>
                <a:spcPts val="600"/>
              </a:spcAft>
              <a:buNone/>
            </a:pPr>
            <a:r>
              <a:rPr lang="es-MX" sz="1800" b="1" kern="1200" noProof="0" dirty="0">
                <a:solidFill>
                  <a:schemeClr val="bg1"/>
                </a:solidFill>
                <a:latin typeface="+mn-lt"/>
                <a:ea typeface="+mn-ea"/>
                <a:cs typeface="+mn-cs"/>
              </a:rPr>
              <a:t>🎯 Propósito original de la expedición de Narváez:</a:t>
            </a:r>
          </a:p>
          <a:p>
            <a:pPr marL="914400" lvl="2" indent="0">
              <a:spcAft>
                <a:spcPts val="600"/>
              </a:spcAft>
              <a:buNone/>
            </a:pPr>
            <a:endParaRPr lang="es-MX" sz="1000" kern="1200" noProof="0" dirty="0">
              <a:solidFill>
                <a:schemeClr val="bg1"/>
              </a:solidFill>
              <a:latin typeface="+mn-lt"/>
              <a:ea typeface="+mn-ea"/>
              <a:cs typeface="+mn-cs"/>
            </a:endParaRPr>
          </a:p>
          <a:p>
            <a:pPr lvl="2">
              <a:spcBef>
                <a:spcPts val="0"/>
              </a:spcBef>
            </a:pPr>
            <a:r>
              <a:rPr lang="es-MX" sz="1800" kern="1200" noProof="0" dirty="0">
                <a:solidFill>
                  <a:schemeClr val="bg1"/>
                </a:solidFill>
                <a:latin typeface="+mn-lt"/>
                <a:ea typeface="+mn-ea"/>
                <a:cs typeface="+mn-cs"/>
              </a:rPr>
              <a:t>Tomar posesión de las tierras de La Florida en nombre del rey de España.</a:t>
            </a:r>
          </a:p>
          <a:p>
            <a:pPr lvl="2">
              <a:spcBef>
                <a:spcPts val="0"/>
              </a:spcBef>
            </a:pPr>
            <a:r>
              <a:rPr lang="es-MX" sz="1800" kern="1200" noProof="0" dirty="0">
                <a:solidFill>
                  <a:schemeClr val="bg1"/>
                </a:solidFill>
                <a:latin typeface="+mn-lt"/>
                <a:ea typeface="+mn-ea"/>
                <a:cs typeface="+mn-cs"/>
              </a:rPr>
              <a:t>Establecer colonias permanentes.</a:t>
            </a:r>
          </a:p>
          <a:p>
            <a:pPr lvl="2">
              <a:spcBef>
                <a:spcPts val="0"/>
              </a:spcBef>
            </a:pPr>
            <a:r>
              <a:rPr lang="es-MX" sz="1800" kern="1200" noProof="0" dirty="0">
                <a:solidFill>
                  <a:schemeClr val="bg1"/>
                </a:solidFill>
                <a:latin typeface="+mn-lt"/>
                <a:ea typeface="+mn-ea"/>
                <a:cs typeface="+mn-cs"/>
              </a:rPr>
              <a:t>Buscar la Fuente de la eterna juventud</a:t>
            </a:r>
          </a:p>
          <a:p>
            <a:pPr lvl="2">
              <a:spcBef>
                <a:spcPts val="0"/>
              </a:spcBef>
            </a:pPr>
            <a:r>
              <a:rPr lang="es-MX" sz="1800" kern="1200" noProof="0" dirty="0">
                <a:solidFill>
                  <a:schemeClr val="bg1"/>
                </a:solidFill>
                <a:latin typeface="+mn-lt"/>
                <a:ea typeface="+mn-ea"/>
                <a:cs typeface="+mn-cs"/>
              </a:rPr>
              <a:t>Buscar riquezas y rutas interiores hacia el Pacífico.</a:t>
            </a:r>
          </a:p>
        </p:txBody>
      </p:sp>
      <p:cxnSp>
        <p:nvCxnSpPr>
          <p:cNvPr id="15" name="Straight Connector 14">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E741D41A-72CA-1E09-F0D8-33B552FA655F}"/>
              </a:ext>
            </a:extLst>
          </p:cNvPr>
          <p:cNvSpPr txBox="1"/>
          <p:nvPr/>
        </p:nvSpPr>
        <p:spPr>
          <a:xfrm>
            <a:off x="266471" y="1703624"/>
            <a:ext cx="6096000" cy="461665"/>
          </a:xfrm>
          <a:prstGeom prst="rect">
            <a:avLst/>
          </a:prstGeom>
          <a:noFill/>
        </p:spPr>
        <p:txBody>
          <a:bodyPr wrap="square">
            <a:spAutoFit/>
          </a:bodyPr>
          <a:lstStyle/>
          <a:p>
            <a:pPr>
              <a:spcAft>
                <a:spcPts val="600"/>
              </a:spcAft>
            </a:pP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CONTEXTO HISTÓRICO (1527–1536)</a:t>
            </a:r>
            <a:endParaRPr lang="es-CL"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67008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ueño y señor de Europa">
            <a:extLst>
              <a:ext uri="{FF2B5EF4-FFF2-40B4-BE49-F238E27FC236}">
                <a16:creationId xmlns:a16="http://schemas.microsoft.com/office/drawing/2014/main" id="{C75BE6E3-9CB1-B326-D769-7FEE44E67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913" r="9091" b="40354"/>
          <a:stretch/>
        </p:blipFill>
        <p:spPr bwMode="auto">
          <a:xfrm>
            <a:off x="3522466"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90" name="Rectangle 3089">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AC03FBA-B4E5-6FB2-CADD-815E4600AA77}"/>
              </a:ext>
            </a:extLst>
          </p:cNvPr>
          <p:cNvSpPr>
            <a:spLocks noGrp="1"/>
          </p:cNvSpPr>
          <p:nvPr>
            <p:ph type="title"/>
          </p:nvPr>
        </p:nvSpPr>
        <p:spPr>
          <a:xfrm>
            <a:off x="371094" y="1161288"/>
            <a:ext cx="3438144" cy="1124712"/>
          </a:xfrm>
        </p:spPr>
        <p:txBody>
          <a:bodyPr anchor="b">
            <a:normAutofit/>
          </a:bodyPr>
          <a:lstStyle/>
          <a:p>
            <a:r>
              <a:rPr lang="es-CL" sz="2800" i="1" dirty="0">
                <a:solidFill>
                  <a:schemeClr val="bg1"/>
                </a:solidFill>
              </a:rPr>
              <a:t>Naufragios</a:t>
            </a:r>
          </a:p>
        </p:txBody>
      </p:sp>
      <p:sp>
        <p:nvSpPr>
          <p:cNvPr id="3092" name="Rectangle 309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94" name="Rectangle 309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58D8B1E1-7777-40DC-A462-6A5943C3E8FC}"/>
              </a:ext>
            </a:extLst>
          </p:cNvPr>
          <p:cNvSpPr>
            <a:spLocks noGrp="1"/>
          </p:cNvSpPr>
          <p:nvPr>
            <p:ph idx="1"/>
          </p:nvPr>
        </p:nvSpPr>
        <p:spPr>
          <a:xfrm>
            <a:off x="371094" y="2579370"/>
            <a:ext cx="5153407" cy="4046220"/>
          </a:xfrm>
        </p:spPr>
        <p:txBody>
          <a:bodyPr anchor="t">
            <a:normAutofit lnSpcReduction="10000"/>
          </a:bodyPr>
          <a:lstStyle/>
          <a:p>
            <a:pPr algn="just">
              <a:buNone/>
            </a:pPr>
            <a:r>
              <a:rPr lang="es-MX" sz="1600" b="0"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Destinatario: Sacra, cesárea y católica Majestad</a:t>
            </a:r>
            <a:endParaRPr lang="es-MX"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sz="16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Propósito de la crónica: “…traer a Vuestra Majestad relación de lo que en diez años que por muchas y muy extrañas tierras que anduve perdido y en cueros, pudiese saber y ver, así en el sitio de las tierras y provincias de ellas, como en los mantenimientos y animales que en ella se crían, y las diversas costumbres de muchas y muy bárbaras naciones con quien conversé y viví, y todas las otras particularidades que pude alcanzar y conocer, que de ello en alguna manera Vuestra Majestad será servido: porque aunque la esperanza de salir de entre ellos tuve, siempre fue muy poca, el cuidado y diligencia siempre fue muy grande de tener particular memoria de todo, para que si en algún tiempo Dios nuestro Señor quisiese traerme a donde ahora estoy, pudiese dar testigo de mi voluntad, y servir a Vuestra Majestad.”</a:t>
            </a:r>
          </a:p>
          <a:p>
            <a:pPr algn="just"/>
            <a:r>
              <a:rPr lang="es-MX" sz="1600" dirty="0">
                <a:solidFill>
                  <a:schemeClr val="bg1"/>
                </a:solidFill>
                <a:latin typeface="Calibri" panose="020F0502020204030204" pitchFamily="34" charset="0"/>
                <a:ea typeface="Calibri" panose="020F0502020204030204" pitchFamily="34" charset="0"/>
                <a:cs typeface="Calibri" panose="020F0502020204030204" pitchFamily="34" charset="0"/>
              </a:rPr>
              <a:t>5 navíos con 600 hombres</a:t>
            </a:r>
            <a:endParaRPr lang="es-MX" sz="16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25454AB9-210B-7DB1-EFA0-98E7D9F7166A}"/>
              </a:ext>
            </a:extLst>
          </p:cNvPr>
          <p:cNvSpPr txBox="1"/>
          <p:nvPr/>
        </p:nvSpPr>
        <p:spPr>
          <a:xfrm>
            <a:off x="10635486" y="5779770"/>
            <a:ext cx="1927606" cy="369332"/>
          </a:xfrm>
          <a:prstGeom prst="rect">
            <a:avLst/>
          </a:prstGeom>
          <a:noFill/>
        </p:spPr>
        <p:txBody>
          <a:bodyPr wrap="square" rtlCol="0">
            <a:spAutoFit/>
          </a:bodyPr>
          <a:lstStyle/>
          <a:p>
            <a:r>
              <a:rPr lang="es-CL" dirty="0">
                <a:solidFill>
                  <a:srgbClr val="FFC000"/>
                </a:solidFill>
              </a:rPr>
              <a:t>Carlos V</a:t>
            </a:r>
          </a:p>
        </p:txBody>
      </p:sp>
    </p:spTree>
    <p:extLst>
      <p:ext uri="{BB962C8B-B14F-4D97-AF65-F5344CB8AC3E}">
        <p14:creationId xmlns:p14="http://schemas.microsoft.com/office/powerpoint/2010/main" val="13592327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5" name="Rectangle 2458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68A09AC-50E5-6662-1D07-2F974F77392C}"/>
              </a:ext>
            </a:extLst>
          </p:cNvPr>
          <p:cNvSpPr>
            <a:spLocks noGrp="1"/>
          </p:cNvSpPr>
          <p:nvPr>
            <p:ph idx="1"/>
          </p:nvPr>
        </p:nvSpPr>
        <p:spPr>
          <a:xfrm>
            <a:off x="392805" y="2399401"/>
            <a:ext cx="5076662" cy="3511943"/>
          </a:xfrm>
        </p:spPr>
        <p:txBody>
          <a:bodyPr anchor="ctr">
            <a:normAutofit fontScale="92500" lnSpcReduction="10000"/>
          </a:bodyPr>
          <a:lstStyle/>
          <a:p>
            <a:pPr marL="0" indent="0" algn="jus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Un hombre del Renacimiento andaluz, educado en el confort y la opulencia, que termina recorriendo América en un estado casi absoluto de desamparo. En sus propias crónicas se dice que vestía apenas un calzón para cubrir sus partes pudendas y que no tenía calzado alguno.</a:t>
            </a:r>
          </a:p>
          <a:p>
            <a:pPr marL="0" indent="0" algn="just">
              <a:buNone/>
            </a:pPr>
            <a:endParaRPr lang="es-CL" sz="18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La biografía de este hombre parece marcada por una paradoja: lo tenía todo para triunfar —inteligencia, resistencia, prudencia, capacidad de adaptación—, y sin embargo fue, en muchos sentidos, un hombre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desafortunado</a:t>
            </a:r>
            <a:r>
              <a:rPr lang="es-CL" sz="1800" kern="100" dirty="0">
                <a:effectLst/>
                <a:latin typeface="Calibri" panose="020F0502020204030204" pitchFamily="34" charset="0"/>
                <a:ea typeface="Calibri" panose="020F0502020204030204" pitchFamily="34" charset="0"/>
                <a:cs typeface="Calibri" panose="020F0502020204030204" pitchFamily="34" charset="0"/>
              </a:rPr>
              <a:t>.</a:t>
            </a:r>
          </a:p>
          <a:p>
            <a:pPr marL="0" indent="0" algn="just">
              <a:buNone/>
            </a:pPr>
            <a:r>
              <a:rPr lang="es-CL" sz="1800" kern="100" dirty="0">
                <a:effectLst/>
                <a:latin typeface="Calibri" panose="020F0502020204030204" pitchFamily="34" charset="0"/>
                <a:ea typeface="Calibri" panose="020F0502020204030204" pitchFamily="34" charset="0"/>
                <a:cs typeface="Calibri" panose="020F0502020204030204" pitchFamily="34" charset="0"/>
              </a:rPr>
              <a:t>Naufragios destaca como una gran obra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antropológica</a:t>
            </a:r>
            <a:r>
              <a:rPr lang="es-CL" sz="1800" kern="100" dirty="0">
                <a:effectLst/>
                <a:latin typeface="Calibri" panose="020F0502020204030204" pitchFamily="34" charset="0"/>
                <a:ea typeface="Calibri" panose="020F0502020204030204" pitchFamily="34" charset="0"/>
                <a:cs typeface="Calibri" panose="020F0502020204030204" pitchFamily="34" charset="0"/>
              </a:rPr>
              <a:t>. A los indígenas amigos, les llamará “personas”.</a:t>
            </a:r>
          </a:p>
          <a:p>
            <a:pPr marL="0" indent="0" algn="just">
              <a:buNone/>
            </a:pPr>
            <a:endParaRPr lang="es-CL" sz="18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1500" dirty="0"/>
          </a:p>
        </p:txBody>
      </p:sp>
      <p:sp>
        <p:nvSpPr>
          <p:cNvPr id="24590" name="Rectangle 2458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9" name="Rectangle 24588">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91" name="Rectangle 2459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a:extLst>
              <a:ext uri="{FF2B5EF4-FFF2-40B4-BE49-F238E27FC236}">
                <a16:creationId xmlns:a16="http://schemas.microsoft.com/office/drawing/2014/main" id="{6DD2B2C5-0EBC-0214-5A47-8C210D02547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87738" y="1631195"/>
            <a:ext cx="5628018" cy="336274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16F0402E-6388-209F-5998-1AF403CF709F}"/>
              </a:ext>
            </a:extLst>
          </p:cNvPr>
          <p:cNvSpPr txBox="1">
            <a:spLocks/>
          </p:cNvSpPr>
          <p:nvPr/>
        </p:nvSpPr>
        <p:spPr>
          <a:xfrm>
            <a:off x="616532" y="209634"/>
            <a:ext cx="11265233" cy="120036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sz="3200" dirty="0" err="1">
                <a:solidFill>
                  <a:schemeClr val="tx2"/>
                </a:solidFill>
                <a:latin typeface="Calibri" panose="020F0502020204030204" pitchFamily="34" charset="0"/>
                <a:ea typeface="Calibri" panose="020F0502020204030204" pitchFamily="34" charset="0"/>
                <a:cs typeface="Calibri" panose="020F0502020204030204" pitchFamily="34" charset="0"/>
              </a:rPr>
              <a:t>Álvar</a:t>
            </a:r>
            <a:r>
              <a:rPr lang="es-CL" sz="32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s-CL" sz="3200" dirty="0" err="1">
                <a:solidFill>
                  <a:schemeClr val="tx2"/>
                </a:solidFill>
                <a:latin typeface="Calibri" panose="020F0502020204030204" pitchFamily="34" charset="0"/>
                <a:ea typeface="Calibri" panose="020F0502020204030204" pitchFamily="34" charset="0"/>
                <a:cs typeface="Calibri" panose="020F0502020204030204" pitchFamily="34" charset="0"/>
              </a:rPr>
              <a:t>Nuñez</a:t>
            </a:r>
            <a:r>
              <a:rPr lang="es-CL" sz="3200" dirty="0">
                <a:solidFill>
                  <a:schemeClr val="tx2"/>
                </a:solidFill>
                <a:latin typeface="Calibri" panose="020F0502020204030204" pitchFamily="34" charset="0"/>
                <a:ea typeface="Calibri" panose="020F0502020204030204" pitchFamily="34" charset="0"/>
                <a:cs typeface="Calibri" panose="020F0502020204030204" pitchFamily="34" charset="0"/>
              </a:rPr>
              <a:t> Cabeza de Vaca (Jerez de la Frontera, 1492/1495 - probablemente Valladolid,​ 1556/1559)</a:t>
            </a:r>
          </a:p>
        </p:txBody>
      </p:sp>
    </p:spTree>
    <p:extLst>
      <p:ext uri="{BB962C8B-B14F-4D97-AF65-F5344CB8AC3E}">
        <p14:creationId xmlns:p14="http://schemas.microsoft.com/office/powerpoint/2010/main" val="2597084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A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Rectangle 717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Un mapa que ilustra el punto de desembarco inicial de Cabeza de Vaca y sus viajes posteriores.">
            <a:extLst>
              <a:ext uri="{FF2B5EF4-FFF2-40B4-BE49-F238E27FC236}">
                <a16:creationId xmlns:a16="http://schemas.microsoft.com/office/drawing/2014/main" id="{AFD3AE03-F3F3-76FC-D11C-F583B313F5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43467" y="702733"/>
            <a:ext cx="10905066" cy="5452533"/>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5680326E-D129-BE4B-3D15-5F5FCFEB452A}"/>
              </a:ext>
            </a:extLst>
          </p:cNvPr>
          <p:cNvSpPr txBox="1"/>
          <p:nvPr/>
        </p:nvSpPr>
        <p:spPr>
          <a:xfrm>
            <a:off x="3618061" y="4485898"/>
            <a:ext cx="8013700" cy="1669368"/>
          </a:xfrm>
          <a:prstGeom prst="rect">
            <a:avLst/>
          </a:prstGeom>
          <a:solidFill>
            <a:srgbClr val="FFC000">
              <a:alpha val="91000"/>
            </a:srgbClr>
          </a:solidFill>
        </p:spPr>
        <p:txBody>
          <a:bodyPr wrap="square">
            <a:spAutoFit/>
          </a:bodyPr>
          <a:lstStyle/>
          <a:p>
            <a:pPr algn="just">
              <a:lnSpc>
                <a:spcPct val="115000"/>
              </a:lnSpc>
              <a:spcAft>
                <a:spcPts val="800"/>
              </a:spcAft>
            </a:pPr>
            <a:r>
              <a:rPr lang="es-CL" sz="1800" kern="100" dirty="0">
                <a:effectLst/>
                <a:latin typeface="Calibri" panose="020F0502020204030204" pitchFamily="34" charset="0"/>
                <a:ea typeface="Calibri" panose="020F0502020204030204" pitchFamily="34" charset="0"/>
                <a:cs typeface="Calibri" panose="020F0502020204030204" pitchFamily="34" charset="0"/>
              </a:rPr>
              <a:t>La aventura de </a:t>
            </a:r>
            <a:r>
              <a:rPr lang="es-CL" sz="1800" kern="100" dirty="0" err="1">
                <a:effectLst/>
                <a:latin typeface="Calibri" panose="020F0502020204030204" pitchFamily="34" charset="0"/>
                <a:ea typeface="Calibri" panose="020F0502020204030204" pitchFamily="34" charset="0"/>
                <a:cs typeface="Calibri" panose="020F0502020204030204" pitchFamily="34" charset="0"/>
              </a:rPr>
              <a:t>Álvar</a:t>
            </a:r>
            <a:r>
              <a:rPr lang="es-CL" sz="1800" kern="100" dirty="0">
                <a:effectLst/>
                <a:latin typeface="Calibri" panose="020F0502020204030204" pitchFamily="34" charset="0"/>
                <a:ea typeface="Calibri" panose="020F0502020204030204" pitchFamily="34" charset="0"/>
                <a:cs typeface="Calibri" panose="020F0502020204030204" pitchFamily="34" charset="0"/>
              </a:rPr>
              <a:t> Núñez Cabeza de Vaca ha sido considerada por muchos como una odisea. No en vano, recorrió a pie —desnudo, descalzo, cubierto de harapos, con barbas y cabellos hasta la cintura— cerca de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10.000 kilómetros</a:t>
            </a:r>
            <a:r>
              <a:rPr lang="es-CL" sz="1800" kern="100" dirty="0">
                <a:effectLst/>
                <a:latin typeface="Calibri" panose="020F0502020204030204" pitchFamily="34" charset="0"/>
                <a:ea typeface="Calibri" panose="020F0502020204030204" pitchFamily="34" charset="0"/>
                <a:cs typeface="Calibri" panose="020F0502020204030204" pitchFamily="34" charset="0"/>
              </a:rPr>
              <a:t> a través de un territorio hostil e inexplorado. Su viaje, colosal y extraordinario, ha fascinado a generaciones de lectores e historiadores.</a:t>
            </a:r>
          </a:p>
        </p:txBody>
      </p:sp>
    </p:spTree>
    <p:extLst>
      <p:ext uri="{BB962C8B-B14F-4D97-AF65-F5344CB8AC3E}">
        <p14:creationId xmlns:p14="http://schemas.microsoft.com/office/powerpoint/2010/main" val="7479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Periplo">
            <a:extLst>
              <a:ext uri="{FF2B5EF4-FFF2-40B4-BE49-F238E27FC236}">
                <a16:creationId xmlns:a16="http://schemas.microsoft.com/office/drawing/2014/main" id="{31E11F2E-C731-F9B9-DF48-B984855C4AD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43467" y="670406"/>
            <a:ext cx="10905066" cy="5517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0415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descr="Recreación de la ruta de la expedición de Álvar Núñez Cabeza de Vaca">
            <a:extLst>
              <a:ext uri="{FF2B5EF4-FFF2-40B4-BE49-F238E27FC236}">
                <a16:creationId xmlns:a16="http://schemas.microsoft.com/office/drawing/2014/main" id="{E39CE6C6-FD2F-87CB-1322-D54266F06B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 useBgFill="1">
        <p:nvSpPr>
          <p:cNvPr id="9242" name="Freeform: Shape 9236">
            <a:extLst>
              <a:ext uri="{FF2B5EF4-FFF2-40B4-BE49-F238E27FC236}">
                <a16:creationId xmlns:a16="http://schemas.microsoft.com/office/drawing/2014/main" id="{1BF4DD63-CE83-4A2A-994E-8598C22E6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9" y="1498601"/>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uadroTexto 3">
            <a:extLst>
              <a:ext uri="{FF2B5EF4-FFF2-40B4-BE49-F238E27FC236}">
                <a16:creationId xmlns:a16="http://schemas.microsoft.com/office/drawing/2014/main" id="{D6D0B700-EC4E-6A8B-A97C-263EC4920A66}"/>
              </a:ext>
            </a:extLst>
          </p:cNvPr>
          <p:cNvSpPr txBox="1"/>
          <p:nvPr/>
        </p:nvSpPr>
        <p:spPr>
          <a:xfrm>
            <a:off x="998705" y="1679635"/>
            <a:ext cx="4834204" cy="3821230"/>
          </a:xfrm>
          <a:prstGeom prst="rect">
            <a:avLst/>
          </a:prstGeom>
        </p:spPr>
        <p:txBody>
          <a:bodyPr vert="horz" lIns="91440" tIns="45720" rIns="91440" bIns="45720" rtlCol="0">
            <a:normAutofit fontScale="92500" lnSpcReduction="20000"/>
          </a:bodyPr>
          <a:lstStyle/>
          <a:p>
            <a:pPr>
              <a:lnSpc>
                <a:spcPct val="90000"/>
              </a:lnSpc>
              <a:spcAft>
                <a:spcPts val="600"/>
              </a:spcAft>
            </a:pPr>
            <a:r>
              <a:rPr lang="es-MX" sz="1600" b="0" i="0" noProof="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Yo respondía que me parecía que por ninguna manera debía dejar los navíos sin que primero quedasen en puerto seguro y poblado, y que mirase que los pilotos no andaban ciertos, ni se afirmaban en una misma cosa, ni sabían a qué parte estaban; y que allende de esto, los caballos no estaban para que en ninguna necesidad que se ofreciese nos pudiésemos aprovechar de ellos; y que sobre todo esto, íbamos mudos y sin lengua, por donde mal nos podíamos entender con los indios, ni saber lo que de la tierra queríamos, y que entrábamos por tierra de que ninguna relación teníamos, ni sabíamos de qué suerte era, ni lo que en ella había, ni de qué gente estaba poblada, ni a qué parte de ella estábamos; y que sobre todo esto, no teníamos bastimentos para entrar adonde no sabíamos; porque, visto lo que los navíos había, no se podía dar a cada hombre de ración para entrar por la tierra más de una libra de bizcocho y otra de tocino, y que mi parecer era que se debía embarcar e ir a buscar puerto y tierra que fuese mejor para poblar, pues la que habíamos visto, en sí era tan despoblada y tan pobre, cuanto nunca en aquellas partes se había hallado.</a:t>
            </a:r>
            <a:endParaRPr lang="es-MX" sz="16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243" name="Freeform: Shape 9238">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41" name="Freeform: Shape 9240">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uadroTexto 4">
            <a:extLst>
              <a:ext uri="{FF2B5EF4-FFF2-40B4-BE49-F238E27FC236}">
                <a16:creationId xmlns:a16="http://schemas.microsoft.com/office/drawing/2014/main" id="{14367BC0-20FA-5F12-FDF7-08105EFF0943}"/>
              </a:ext>
            </a:extLst>
          </p:cNvPr>
          <p:cNvSpPr txBox="1"/>
          <p:nvPr/>
        </p:nvSpPr>
        <p:spPr>
          <a:xfrm>
            <a:off x="38100" y="0"/>
            <a:ext cx="5880100" cy="461665"/>
          </a:xfrm>
          <a:prstGeom prst="rect">
            <a:avLst/>
          </a:prstGeom>
          <a:solidFill>
            <a:srgbClr val="0B0E0D">
              <a:alpha val="72000"/>
            </a:srgbClr>
          </a:solidFill>
        </p:spPr>
        <p:txBody>
          <a:bodyPr wrap="square" rtlCol="0">
            <a:spAutoFit/>
          </a:bodyPr>
          <a:lstStyle/>
          <a:p>
            <a:r>
              <a:rPr lang="es-CL" sz="2400" dirty="0">
                <a:solidFill>
                  <a:srgbClr val="FFC000"/>
                </a:solidFill>
              </a:rPr>
              <a:t>CONFLICTOS CON PÁNFILO DE NARVAEZ</a:t>
            </a:r>
            <a:endParaRPr lang="es-CL" dirty="0">
              <a:solidFill>
                <a:srgbClr val="FFC000"/>
              </a:solidFill>
            </a:endParaRPr>
          </a:p>
        </p:txBody>
      </p:sp>
    </p:spTree>
    <p:extLst>
      <p:ext uri="{BB962C8B-B14F-4D97-AF65-F5344CB8AC3E}">
        <p14:creationId xmlns:p14="http://schemas.microsoft.com/office/powerpoint/2010/main" val="222529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13" name="Rectangle 12">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0DEB7D7A-3849-6581-0CE0-AE1AE3CF2C1A}"/>
              </a:ext>
            </a:extLst>
          </p:cNvPr>
          <p:cNvPicPr>
            <a:picLocks noGrp="1" noChangeAspect="1"/>
          </p:cNvPicPr>
          <p:nvPr>
            <p:ph idx="1"/>
          </p:nvPr>
        </p:nvPicPr>
        <p:blipFill>
          <a:blip r:embed="rId2"/>
          <a:srcRect l="847"/>
          <a:stretch/>
        </p:blipFill>
        <p:spPr>
          <a:xfrm>
            <a:off x="838200" y="704765"/>
            <a:ext cx="10628376" cy="5440003"/>
          </a:xfrm>
          <a:prstGeom prst="rect">
            <a:avLst/>
          </a:prstGeom>
        </p:spPr>
      </p:pic>
    </p:spTree>
    <p:extLst>
      <p:ext uri="{BB962C8B-B14F-4D97-AF65-F5344CB8AC3E}">
        <p14:creationId xmlns:p14="http://schemas.microsoft.com/office/powerpoint/2010/main" val="7032484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2493" y="238539"/>
            <a:ext cx="11018520" cy="1434415"/>
          </a:xfrm>
        </p:spPr>
        <p:txBody>
          <a:bodyPr anchor="b">
            <a:normAutofit/>
          </a:bodyPr>
          <a:lstStyle/>
          <a:p>
            <a:r>
              <a:rPr lang="es-MX" sz="5400" dirty="0">
                <a:latin typeface="Calibri" panose="020F0502020204030204" pitchFamily="34" charset="0"/>
                <a:ea typeface="Calibri" panose="020F0502020204030204" pitchFamily="34" charset="0"/>
                <a:cs typeface="Calibri" panose="020F0502020204030204" pitchFamily="34" charset="0"/>
              </a:rPr>
              <a:t>El naufragio y la separación</a:t>
            </a:r>
          </a:p>
        </p:txBody>
      </p:sp>
      <p:sp>
        <p:nvSpPr>
          <p:cNvPr id="513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30200" y="1815481"/>
            <a:ext cx="7627110" cy="4928219"/>
          </a:xfrm>
        </p:spPr>
        <p:txBody>
          <a:bodyPr anchor="t">
            <a:noAutofit/>
          </a:bodyPr>
          <a:lstStyle/>
          <a:p>
            <a:pPr algn="just"/>
            <a:r>
              <a:rPr lang="es-MX" sz="1700" b="1" dirty="0">
                <a:latin typeface="Calibri" panose="020F0502020204030204" pitchFamily="34" charset="0"/>
                <a:ea typeface="Calibri" panose="020F0502020204030204" pitchFamily="34" charset="0"/>
                <a:cs typeface="Calibri" panose="020F0502020204030204" pitchFamily="34" charset="0"/>
              </a:rPr>
              <a:t>Después de varios contratiempos, la expedición sufrió su primer gran desastre al naufragar en la costa de Florida. </a:t>
            </a:r>
          </a:p>
          <a:p>
            <a:pPr marL="0" indent="0" algn="just">
              <a:buNone/>
            </a:pPr>
            <a:r>
              <a:rPr lang="es-MX" sz="1700" dirty="0">
                <a:latin typeface="Calibri" panose="020F0502020204030204" pitchFamily="34" charset="0"/>
                <a:ea typeface="Calibri" panose="020F0502020204030204" pitchFamily="34" charset="0"/>
                <a:cs typeface="Calibri" panose="020F0502020204030204" pitchFamily="34" charset="0"/>
              </a:rPr>
              <a:t>“ …A</a:t>
            </a:r>
            <a:r>
              <a:rPr lang="es-MX" sz="1700" i="0" dirty="0">
                <a:effectLst/>
                <a:latin typeface="Calibri" panose="020F0502020204030204" pitchFamily="34" charset="0"/>
                <a:ea typeface="Calibri" panose="020F0502020204030204" pitchFamily="34" charset="0"/>
                <a:cs typeface="Calibri" panose="020F0502020204030204" pitchFamily="34" charset="0"/>
              </a:rPr>
              <a:t> veinte días del mes de septiembre eran acabadas cinco barcas, de a veinte y dos codos cada una, calafateadas con las estopas de los palmitos, y </a:t>
            </a:r>
            <a:r>
              <a:rPr lang="es-MX" sz="1700" i="0" dirty="0" err="1">
                <a:effectLst/>
                <a:latin typeface="Calibri" panose="020F0502020204030204" pitchFamily="34" charset="0"/>
                <a:ea typeface="Calibri" panose="020F0502020204030204" pitchFamily="34" charset="0"/>
                <a:cs typeface="Calibri" panose="020F0502020204030204" pitchFamily="34" charset="0"/>
              </a:rPr>
              <a:t>breámoslas</a:t>
            </a:r>
            <a:r>
              <a:rPr lang="es-MX" sz="1700" i="0" dirty="0">
                <a:effectLst/>
                <a:latin typeface="Calibri" panose="020F0502020204030204" pitchFamily="34" charset="0"/>
                <a:ea typeface="Calibri" panose="020F0502020204030204" pitchFamily="34" charset="0"/>
                <a:cs typeface="Calibri" panose="020F0502020204030204" pitchFamily="34" charset="0"/>
              </a:rPr>
              <a:t> con cierta pez de alquitrán que hizo un griego llamado don Teodoro, de unos pinos; y de la misma ropa de los palmitos, y de las colas y crines de los caballos, hicimos cuerdas y jarcias, y de las nuestras camisas velas, y de las sabinas que allí había, hicimos los remos que nos pareció que era menester. Y tal era la tierra en que nuestros pecados nos habían puesto, que con muy gran trabajo podíamos hallar piedras para lastre y anclas de las barcas, ni en toda ella habíamos visto ninguna. Desollamos también las piernas de los caballos enteras, y curtimos los cueros de ellas para hacer botas en que llevásemos el agua. ”</a:t>
            </a:r>
            <a:endParaRPr lang="es-MX" sz="1700" dirty="0">
              <a:latin typeface="Calibri" panose="020F0502020204030204" pitchFamily="34" charset="0"/>
              <a:ea typeface="Calibri" panose="020F0502020204030204" pitchFamily="34" charset="0"/>
              <a:cs typeface="Calibri" panose="020F0502020204030204" pitchFamily="34" charset="0"/>
            </a:endParaRPr>
          </a:p>
          <a:p>
            <a:pPr algn="just"/>
            <a:r>
              <a:rPr lang="es-MX" sz="1700" b="1" dirty="0">
                <a:latin typeface="Calibri" panose="020F0502020204030204" pitchFamily="34" charset="0"/>
                <a:ea typeface="Calibri" panose="020F0502020204030204" pitchFamily="34" charset="0"/>
                <a:cs typeface="Calibri" panose="020F0502020204030204" pitchFamily="34" charset="0"/>
              </a:rPr>
              <a:t>Se construyeron balsas para escapar, pero fueron arrastradas por tormentas.</a:t>
            </a:r>
          </a:p>
          <a:p>
            <a:pPr algn="just"/>
            <a:r>
              <a:rPr lang="es-MX" sz="1700" b="1" dirty="0">
                <a:latin typeface="Calibri" panose="020F0502020204030204" pitchFamily="34" charset="0"/>
                <a:ea typeface="Calibri" panose="020F0502020204030204" pitchFamily="34" charset="0"/>
                <a:cs typeface="Calibri" panose="020F0502020204030204" pitchFamily="34" charset="0"/>
              </a:rPr>
              <a:t> La mayoría murió o desapareció en el mar o en la selva.</a:t>
            </a:r>
          </a:p>
          <a:p>
            <a:pPr marL="0" indent="0" algn="just">
              <a:buNone/>
            </a:pPr>
            <a:r>
              <a:rPr lang="es-MX" sz="1700" dirty="0">
                <a:latin typeface="Calibri" panose="020F0502020204030204" pitchFamily="34" charset="0"/>
                <a:ea typeface="Calibri" panose="020F0502020204030204" pitchFamily="34" charset="0"/>
                <a:cs typeface="Calibri" panose="020F0502020204030204" pitchFamily="34" charset="0"/>
              </a:rPr>
              <a:t>“</a:t>
            </a:r>
            <a:r>
              <a:rPr lang="es-MX" sz="1700" i="0" dirty="0">
                <a:effectLst/>
                <a:latin typeface="Calibri" panose="020F0502020204030204" pitchFamily="34" charset="0"/>
                <a:ea typeface="Calibri" panose="020F0502020204030204" pitchFamily="34" charset="0"/>
                <a:cs typeface="Calibri" panose="020F0502020204030204" pitchFamily="34" charset="0"/>
              </a:rPr>
              <a:t> el gobernador se quedó en su barca, y no quiso aquella noche salir a tierra, y quedaron con él un maestre y un paje que estaba malo, y en la barca no tenían agua ni cosa ninguna que comer; y que a media noche el norte vino tan recio, que sacó la barca a la mar, sin que ninguno la viese, porque no tenía por </a:t>
            </a:r>
            <a:r>
              <a:rPr lang="es-MX" sz="1700" i="0" dirty="0" err="1">
                <a:effectLst/>
                <a:latin typeface="Calibri" panose="020F0502020204030204" pitchFamily="34" charset="0"/>
                <a:ea typeface="Calibri" panose="020F0502020204030204" pitchFamily="34" charset="0"/>
                <a:cs typeface="Calibri" panose="020F0502020204030204" pitchFamily="34" charset="0"/>
              </a:rPr>
              <a:t>resón</a:t>
            </a:r>
            <a:r>
              <a:rPr lang="es-MX" sz="1700" i="0" dirty="0">
                <a:effectLst/>
                <a:latin typeface="Calibri" panose="020F0502020204030204" pitchFamily="34" charset="0"/>
                <a:ea typeface="Calibri" panose="020F0502020204030204" pitchFamily="34" charset="0"/>
                <a:cs typeface="Calibri" panose="020F0502020204030204" pitchFamily="34" charset="0"/>
              </a:rPr>
              <a:t> sino una piedra, y que nunca más supieron de él.</a:t>
            </a:r>
            <a:endParaRPr lang="es-MX" sz="1700" dirty="0">
              <a:latin typeface="Calibri" panose="020F0502020204030204" pitchFamily="34" charset="0"/>
              <a:ea typeface="Calibri" panose="020F0502020204030204" pitchFamily="34" charset="0"/>
              <a:cs typeface="Calibri" panose="020F0502020204030204" pitchFamily="34" charset="0"/>
            </a:endParaRPr>
          </a:p>
        </p:txBody>
      </p:sp>
      <p:pic>
        <p:nvPicPr>
          <p:cNvPr id="5122" name="Picture 2" descr="Picture">
            <a:extLst>
              <a:ext uri="{FF2B5EF4-FFF2-40B4-BE49-F238E27FC236}">
                <a16:creationId xmlns:a16="http://schemas.microsoft.com/office/drawing/2014/main" id="{ECAE3374-E5B0-B4DD-B4F0-92B22D1953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035" r="-2" b="-4471"/>
          <a:stretch/>
        </p:blipFill>
        <p:spPr bwMode="auto">
          <a:xfrm>
            <a:off x="8102599" y="1911493"/>
            <a:ext cx="3941064" cy="51577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1EE58-1DF2-A211-B5EC-DFAE4C12C3D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A938A62-ED0C-C11B-C5EB-F901B843DDF6}"/>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3CA8D30D-F0A2-F25D-8246-5A0AA8BD2DDA}"/>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861B783F-AFBF-C83A-3BBD-28A062C155B7}"/>
              </a:ext>
            </a:extLst>
          </p:cNvPr>
          <p:cNvPicPr>
            <a:picLocks noChangeAspect="1"/>
          </p:cNvPicPr>
          <p:nvPr/>
        </p:nvPicPr>
        <p:blipFill>
          <a:blip r:embed="rId2"/>
          <a:stretch>
            <a:fillRect/>
          </a:stretch>
        </p:blipFill>
        <p:spPr>
          <a:xfrm>
            <a:off x="0" y="331766"/>
            <a:ext cx="12192000" cy="6194467"/>
          </a:xfrm>
          <a:prstGeom prst="rect">
            <a:avLst/>
          </a:prstGeom>
        </p:spPr>
      </p:pic>
      <p:sp>
        <p:nvSpPr>
          <p:cNvPr id="6" name="CuadroTexto 5">
            <a:extLst>
              <a:ext uri="{FF2B5EF4-FFF2-40B4-BE49-F238E27FC236}">
                <a16:creationId xmlns:a16="http://schemas.microsoft.com/office/drawing/2014/main" id="{D1112A14-3321-5F1A-69A7-1AF458768D54}"/>
              </a:ext>
            </a:extLst>
          </p:cNvPr>
          <p:cNvSpPr txBox="1"/>
          <p:nvPr/>
        </p:nvSpPr>
        <p:spPr>
          <a:xfrm>
            <a:off x="276726" y="5670372"/>
            <a:ext cx="6097604" cy="923330"/>
          </a:xfrm>
          <a:prstGeom prst="rect">
            <a:avLst/>
          </a:prstGeom>
          <a:solidFill>
            <a:srgbClr val="FFC000"/>
          </a:solidFill>
        </p:spPr>
        <p:txBody>
          <a:bodyPr wrap="square">
            <a:spAutoFit/>
          </a:bodyPr>
          <a:lstStyle/>
          <a:p>
            <a:r>
              <a:rPr lang="es-MX" b="0" i="0" dirty="0">
                <a:solidFill>
                  <a:srgbClr val="000000"/>
                </a:solidFill>
                <a:effectLst/>
                <a:latin typeface="Times New Roman" panose="02020603050405020304" pitchFamily="18" charset="0"/>
              </a:rPr>
              <a:t>“El me respondió que ya no era tiempo de mandar unos a otros; que cada uno hiciese lo que mejor le pareciese que era para salvar la vida”</a:t>
            </a:r>
            <a:endParaRPr lang="es-CL" dirty="0"/>
          </a:p>
        </p:txBody>
      </p:sp>
      <p:sp>
        <p:nvSpPr>
          <p:cNvPr id="7" name="Signo de multiplicación 6">
            <a:extLst>
              <a:ext uri="{FF2B5EF4-FFF2-40B4-BE49-F238E27FC236}">
                <a16:creationId xmlns:a16="http://schemas.microsoft.com/office/drawing/2014/main" id="{3CA539ED-CD65-1237-A394-9DD6389149DE}"/>
              </a:ext>
            </a:extLst>
          </p:cNvPr>
          <p:cNvSpPr/>
          <p:nvPr/>
        </p:nvSpPr>
        <p:spPr>
          <a:xfrm>
            <a:off x="4960219" y="2185630"/>
            <a:ext cx="1135781" cy="923330"/>
          </a:xfrm>
          <a:prstGeom prst="mathMultipl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Bocadillo: rectángulo 7">
            <a:extLst>
              <a:ext uri="{FF2B5EF4-FFF2-40B4-BE49-F238E27FC236}">
                <a16:creationId xmlns:a16="http://schemas.microsoft.com/office/drawing/2014/main" id="{F1D21CF0-04DE-ABEF-0619-0A008A91A633}"/>
              </a:ext>
            </a:extLst>
          </p:cNvPr>
          <p:cNvSpPr/>
          <p:nvPr/>
        </p:nvSpPr>
        <p:spPr>
          <a:xfrm>
            <a:off x="4960219" y="770021"/>
            <a:ext cx="2239478" cy="1146521"/>
          </a:xfrm>
          <a:prstGeom prst="wedgeRectCallout">
            <a:avLst>
              <a:gd name="adj1" fmla="val -26314"/>
              <a:gd name="adj2" fmla="val 7876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0242" name="Picture 2">
            <a:extLst>
              <a:ext uri="{FF2B5EF4-FFF2-40B4-BE49-F238E27FC236}">
                <a16:creationId xmlns:a16="http://schemas.microsoft.com/office/drawing/2014/main" id="{FEFA7355-38CF-DA28-181E-53BA88DAFC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2139" y="808427"/>
            <a:ext cx="2027722" cy="1064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1529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414182-12F8-553F-8EB8-E1B54248EB94}"/>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E9CE86D6-D541-648B-3832-A4DBC86EEE90}"/>
              </a:ext>
            </a:extLst>
          </p:cNvPr>
          <p:cNvSpPr>
            <a:spLocks noGrp="1"/>
          </p:cNvSpPr>
          <p:nvPr>
            <p:ph idx="1"/>
          </p:nvPr>
        </p:nvSpPr>
        <p:spPr/>
        <p:txBody>
          <a:bodyPr/>
          <a:lstStyle/>
          <a:p>
            <a:endParaRPr lang="es-CL"/>
          </a:p>
        </p:txBody>
      </p:sp>
      <p:pic>
        <p:nvPicPr>
          <p:cNvPr id="18434" name="Picture 2">
            <a:extLst>
              <a:ext uri="{FF2B5EF4-FFF2-40B4-BE49-F238E27FC236}">
                <a16:creationId xmlns:a16="http://schemas.microsoft.com/office/drawing/2014/main" id="{2D53B9BE-5AB5-9878-CFAA-BDD93DEE05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 y="-203200"/>
            <a:ext cx="12457112" cy="706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0816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0" name="Rectangle 20495">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1"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a:extLst>
              <a:ext uri="{FF2B5EF4-FFF2-40B4-BE49-F238E27FC236}">
                <a16:creationId xmlns:a16="http://schemas.microsoft.com/office/drawing/2014/main" id="{CEB371F3-DE79-BF7C-A3E7-8C9AFFE6B3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708980"/>
            <a:ext cx="6894576" cy="3757543"/>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70BE8FD-ACC1-E4BD-04C8-92275156D28B}"/>
              </a:ext>
            </a:extLst>
          </p:cNvPr>
          <p:cNvSpPr txBox="1"/>
          <p:nvPr/>
        </p:nvSpPr>
        <p:spPr>
          <a:xfrm>
            <a:off x="128016" y="630936"/>
            <a:ext cx="3883152" cy="6227063"/>
          </a:xfrm>
          <a:prstGeom prst="rect">
            <a:avLst/>
          </a:prstGeom>
        </p:spPr>
        <p:txBody>
          <a:bodyPr vert="horz" lIns="91440" tIns="45720" rIns="91440" bIns="45720" rtlCol="0" anchor="t">
            <a:normAutofit/>
          </a:bodyPr>
          <a:lstStyle/>
          <a:p>
            <a:pPr>
              <a:lnSpc>
                <a:spcPct val="110000"/>
              </a:lnSpc>
              <a:spcAft>
                <a:spcPts val="600"/>
              </a:spcAft>
            </a:pPr>
            <a:r>
              <a:rPr lang="es-MX" b="0" i="0" noProof="0" dirty="0">
                <a:effectLst/>
                <a:latin typeface="Calibri" panose="020F0502020204030204" pitchFamily="34" charset="0"/>
                <a:ea typeface="Calibri" panose="020F0502020204030204" pitchFamily="34" charset="0"/>
                <a:cs typeface="Calibri" panose="020F0502020204030204" pitchFamily="34" charset="0"/>
              </a:rPr>
              <a:t>La marcha recorrió por </a:t>
            </a:r>
            <a:r>
              <a:rPr lang="es-MX" b="1" i="0" noProof="0" dirty="0">
                <a:effectLst/>
                <a:latin typeface="Calibri" panose="020F0502020204030204" pitchFamily="34" charset="0"/>
                <a:ea typeface="Calibri" panose="020F0502020204030204" pitchFamily="34" charset="0"/>
                <a:cs typeface="Calibri" panose="020F0502020204030204" pitchFamily="34" charset="0"/>
              </a:rPr>
              <a:t>EEUU</a:t>
            </a:r>
            <a:r>
              <a:rPr lang="es-MX" b="0" i="0" noProof="0" dirty="0">
                <a:effectLst/>
                <a:latin typeface="Calibri" panose="020F0502020204030204" pitchFamily="34" charset="0"/>
                <a:ea typeface="Calibri" panose="020F0502020204030204" pitchFamily="34" charset="0"/>
                <a:cs typeface="Calibri" panose="020F0502020204030204" pitchFamily="34" charset="0"/>
              </a:rPr>
              <a:t> por los actuales Estados de:</a:t>
            </a:r>
          </a:p>
          <a:p>
            <a:pPr indent="-228600">
              <a:lnSpc>
                <a:spcPct val="90000"/>
              </a:lnSpc>
              <a:spcAft>
                <a:spcPts val="600"/>
              </a:spcAft>
              <a:buFont typeface="Arial" panose="020B0604020202020204" pitchFamily="34" charset="0"/>
              <a:buChar char="•"/>
            </a:pPr>
            <a:endParaRPr lang="es-MX" b="0" i="0" noProof="0" dirty="0">
              <a:effectLst/>
              <a:latin typeface="Calibri" panose="020F0502020204030204" pitchFamily="34" charset="0"/>
              <a:ea typeface="Calibri" panose="020F0502020204030204" pitchFamily="34" charset="0"/>
              <a:cs typeface="Calibri" panose="020F0502020204030204" pitchFamily="34" charset="0"/>
            </a:endParaRP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Texas,</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Nuevo México</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 Arizona en Estados Unidos</a:t>
            </a:r>
          </a:p>
          <a:p>
            <a:pPr indent="-228600">
              <a:lnSpc>
                <a:spcPct val="90000"/>
              </a:lnSpc>
              <a:spcAft>
                <a:spcPts val="600"/>
              </a:spcAft>
              <a:buFont typeface="Arial" panose="020B0604020202020204" pitchFamily="34" charset="0"/>
              <a:buChar char="•"/>
            </a:pPr>
            <a:endParaRPr lang="es-MX" noProof="0" dirty="0">
              <a:latin typeface="Calibri" panose="020F0502020204030204" pitchFamily="34" charset="0"/>
              <a:ea typeface="Calibri" panose="020F0502020204030204" pitchFamily="34" charset="0"/>
              <a:cs typeface="Calibri" panose="020F0502020204030204" pitchFamily="34" charset="0"/>
            </a:endParaRPr>
          </a:p>
          <a:p>
            <a:pPr>
              <a:lnSpc>
                <a:spcPct val="90000"/>
              </a:lnSpc>
              <a:spcAft>
                <a:spcPts val="600"/>
              </a:spcAft>
            </a:pPr>
            <a:r>
              <a:rPr lang="es-MX" b="0" i="0" noProof="0" dirty="0">
                <a:effectLst/>
                <a:latin typeface="Calibri" panose="020F0502020204030204" pitchFamily="34" charset="0"/>
                <a:ea typeface="Calibri" panose="020F0502020204030204" pitchFamily="34" charset="0"/>
                <a:cs typeface="Calibri" panose="020F0502020204030204" pitchFamily="34" charset="0"/>
              </a:rPr>
              <a:t>Y en </a:t>
            </a:r>
            <a:r>
              <a:rPr lang="es-MX" b="1" i="0" noProof="0" dirty="0">
                <a:effectLst/>
                <a:latin typeface="Calibri" panose="020F0502020204030204" pitchFamily="34" charset="0"/>
                <a:ea typeface="Calibri" panose="020F0502020204030204" pitchFamily="34" charset="0"/>
                <a:cs typeface="Calibri" panose="020F0502020204030204" pitchFamily="34" charset="0"/>
              </a:rPr>
              <a:t>México</a:t>
            </a:r>
            <a:r>
              <a:rPr lang="es-MX" b="0" i="0" noProof="0" dirty="0">
                <a:effectLst/>
                <a:latin typeface="Calibri" panose="020F0502020204030204" pitchFamily="34" charset="0"/>
                <a:ea typeface="Calibri" panose="020F0502020204030204" pitchFamily="34" charset="0"/>
                <a:cs typeface="Calibri" panose="020F0502020204030204" pitchFamily="34" charset="0"/>
              </a:rPr>
              <a:t> por los Estados de:</a:t>
            </a:r>
          </a:p>
          <a:p>
            <a:pPr indent="-228600">
              <a:lnSpc>
                <a:spcPct val="90000"/>
              </a:lnSpc>
              <a:spcAft>
                <a:spcPts val="600"/>
              </a:spcAft>
              <a:buFont typeface="Arial" panose="020B0604020202020204" pitchFamily="34" charset="0"/>
              <a:buChar char="•"/>
            </a:pPr>
            <a:endParaRPr lang="es-MX" b="0" i="0" noProof="0" dirty="0">
              <a:effectLst/>
              <a:latin typeface="Calibri" panose="020F0502020204030204" pitchFamily="34" charset="0"/>
              <a:ea typeface="Calibri" panose="020F0502020204030204" pitchFamily="34" charset="0"/>
              <a:cs typeface="Calibri" panose="020F0502020204030204" pitchFamily="34" charset="0"/>
            </a:endParaRP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Nuevo León,</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Coahuila,</a:t>
            </a:r>
          </a:p>
          <a:p>
            <a:pPr indent="-228600">
              <a:lnSpc>
                <a:spcPct val="90000"/>
              </a:lnSpc>
              <a:spcAft>
                <a:spcPts val="600"/>
              </a:spcAft>
              <a:buFont typeface="Arial" panose="020B0604020202020204" pitchFamily="34" charset="0"/>
              <a:buChar char="•"/>
            </a:pPr>
            <a:r>
              <a:rPr lang="es-MX" b="0" i="0" noProof="0" dirty="0" err="1">
                <a:effectLst/>
                <a:latin typeface="Calibri" panose="020F0502020204030204" pitchFamily="34" charset="0"/>
                <a:ea typeface="Calibri" panose="020F0502020204030204" pitchFamily="34" charset="0"/>
                <a:cs typeface="Calibri" panose="020F0502020204030204" pitchFamily="34" charset="0"/>
              </a:rPr>
              <a:t>Chihuaha</a:t>
            </a:r>
            <a:r>
              <a:rPr lang="es-MX" b="0" i="0" noProof="0" dirty="0">
                <a:effectLst/>
                <a:latin typeface="Calibri" panose="020F0502020204030204" pitchFamily="34" charset="0"/>
                <a:ea typeface="Calibri" panose="020F0502020204030204" pitchFamily="34" charset="0"/>
                <a:cs typeface="Calibri" panose="020F0502020204030204" pitchFamily="34" charset="0"/>
              </a:rPr>
              <a:t>,</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Sonora,</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Sinaloa</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Durango,</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Zacatecas</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Guanajuato</a:t>
            </a:r>
          </a:p>
          <a:p>
            <a:pPr indent="-228600">
              <a:lnSpc>
                <a:spcPct val="90000"/>
              </a:lnSpc>
              <a:spcAft>
                <a:spcPts val="600"/>
              </a:spcAft>
              <a:buFont typeface="Arial" panose="020B0604020202020204" pitchFamily="34" charset="0"/>
              <a:buChar char="•"/>
            </a:pPr>
            <a:r>
              <a:rPr lang="es-MX" b="0" i="0" noProof="0" dirty="0">
                <a:effectLst/>
                <a:latin typeface="Calibri" panose="020F0502020204030204" pitchFamily="34" charset="0"/>
                <a:ea typeface="Calibri" panose="020F0502020204030204" pitchFamily="34" charset="0"/>
                <a:cs typeface="Calibri" panose="020F0502020204030204" pitchFamily="34" charset="0"/>
              </a:rPr>
              <a:t>Ciudad de México D.F. (antigua Tenochtitlan)</a:t>
            </a:r>
          </a:p>
        </p:txBody>
      </p:sp>
      <p:sp>
        <p:nvSpPr>
          <p:cNvPr id="7" name="CuadroTexto 6">
            <a:extLst>
              <a:ext uri="{FF2B5EF4-FFF2-40B4-BE49-F238E27FC236}">
                <a16:creationId xmlns:a16="http://schemas.microsoft.com/office/drawing/2014/main" id="{23E715C2-C567-139A-48E1-4E187E7E8571}"/>
              </a:ext>
            </a:extLst>
          </p:cNvPr>
          <p:cNvSpPr txBox="1"/>
          <p:nvPr/>
        </p:nvSpPr>
        <p:spPr>
          <a:xfrm>
            <a:off x="4858514" y="4785098"/>
            <a:ext cx="6096000" cy="1754326"/>
          </a:xfrm>
          <a:prstGeom prst="rect">
            <a:avLst/>
          </a:prstGeom>
          <a:solidFill>
            <a:srgbClr val="FFC000">
              <a:alpha val="67000"/>
            </a:srgbClr>
          </a:solidFill>
          <a:ln>
            <a:solidFill>
              <a:schemeClr val="accent1">
                <a:shade val="15000"/>
              </a:schemeClr>
            </a:solidFill>
          </a:ln>
        </p:spPr>
        <p:txBody>
          <a:bodyPr wrap="square">
            <a:spAutoFit/>
          </a:bodyPr>
          <a:lstStyle/>
          <a:p>
            <a:r>
              <a:rPr lang="es-MX" b="0" i="0" dirty="0">
                <a:solidFill>
                  <a:srgbClr val="000000"/>
                </a:solidFill>
                <a:effectLst/>
                <a:latin typeface="Open Sans" panose="020B0606030504020204" pitchFamily="34" charset="0"/>
              </a:rPr>
              <a:t>La marcha de Cabeza de Vaca y los suyos se realiza para poder regresar a los dominios españoles en la Nueva España (México), este recorrido los hizo contactar con numerosas tribus indias del momento entre los que se encontraban </a:t>
            </a:r>
            <a:r>
              <a:rPr lang="es-MX" b="1" i="0" dirty="0">
                <a:solidFill>
                  <a:srgbClr val="000000"/>
                </a:solidFill>
                <a:effectLst/>
                <a:latin typeface="Open Sans" panose="020B0606030504020204" pitchFamily="34" charset="0"/>
              </a:rPr>
              <a:t>Apaches, </a:t>
            </a:r>
            <a:r>
              <a:rPr lang="es-MX" b="1" i="0" dirty="0" err="1">
                <a:solidFill>
                  <a:srgbClr val="000000"/>
                </a:solidFill>
                <a:effectLst/>
                <a:latin typeface="Open Sans" panose="020B0606030504020204" pitchFamily="34" charset="0"/>
              </a:rPr>
              <a:t>carangaguas</a:t>
            </a:r>
            <a:r>
              <a:rPr lang="es-MX" b="1" i="0" dirty="0">
                <a:solidFill>
                  <a:srgbClr val="000000"/>
                </a:solidFill>
                <a:effectLst/>
                <a:latin typeface="Open Sans" panose="020B0606030504020204" pitchFamily="34" charset="0"/>
              </a:rPr>
              <a:t>, Sioux, </a:t>
            </a:r>
            <a:r>
              <a:rPr lang="es-MX" b="1" i="0" dirty="0" err="1">
                <a:solidFill>
                  <a:srgbClr val="000000"/>
                </a:solidFill>
                <a:effectLst/>
                <a:latin typeface="Open Sans" panose="020B0606030504020204" pitchFamily="34" charset="0"/>
              </a:rPr>
              <a:t>Comanches,Hopis</a:t>
            </a:r>
            <a:r>
              <a:rPr lang="es-MX" b="1" i="0" dirty="0">
                <a:solidFill>
                  <a:srgbClr val="000000"/>
                </a:solidFill>
                <a:effectLst/>
                <a:latin typeface="Open Sans" panose="020B0606030504020204" pitchFamily="34" charset="0"/>
              </a:rPr>
              <a:t>, Aztecas..</a:t>
            </a:r>
            <a:endParaRPr lang="es-CL" dirty="0"/>
          </a:p>
        </p:txBody>
      </p:sp>
    </p:spTree>
    <p:extLst>
      <p:ext uri="{BB962C8B-B14F-4D97-AF65-F5344CB8AC3E}">
        <p14:creationId xmlns:p14="http://schemas.microsoft.com/office/powerpoint/2010/main" val="17213587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68" name="Rectangle 2356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a:extLst>
              <a:ext uri="{FF2B5EF4-FFF2-40B4-BE49-F238E27FC236}">
                <a16:creationId xmlns:a16="http://schemas.microsoft.com/office/drawing/2014/main" id="{6B317BD4-3050-3A3B-D0DA-AC315CEC8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 b="5427"/>
          <a:stretch/>
        </p:blipFill>
        <p:spPr bwMode="auto">
          <a:xfrm>
            <a:off x="819150" y="1529418"/>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23570" name="Group 23569">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23571" name="Freeform: Shape 23570">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72" name="Freeform: Shape 23571">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CuadroTexto 4">
            <a:extLst>
              <a:ext uri="{FF2B5EF4-FFF2-40B4-BE49-F238E27FC236}">
                <a16:creationId xmlns:a16="http://schemas.microsoft.com/office/drawing/2014/main" id="{93AD198E-109F-048D-D8BA-9845FE5C824E}"/>
              </a:ext>
            </a:extLst>
          </p:cNvPr>
          <p:cNvSpPr txBox="1"/>
          <p:nvPr/>
        </p:nvSpPr>
        <p:spPr>
          <a:xfrm>
            <a:off x="6111875" y="114300"/>
            <a:ext cx="5838825" cy="5714100"/>
          </a:xfrm>
          <a:prstGeom prst="rect">
            <a:avLst/>
          </a:prstGeom>
        </p:spPr>
        <p:txBody>
          <a:bodyPr vert="horz" lIns="91440" tIns="45720" rIns="91440" bIns="45720" rtlCol="0">
            <a:noAutofit/>
          </a:bodyPr>
          <a:lstStyle/>
          <a:p>
            <a:pPr algn="just">
              <a:lnSpc>
                <a:spcPct val="90000"/>
              </a:lnSpc>
              <a:spcAft>
                <a:spcPts val="600"/>
              </a:spcAft>
            </a:pPr>
            <a:r>
              <a:rPr lang="es-MX" sz="1700" b="0" i="0" noProof="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Los indios, de ver el desastre que nos había venido y el desastre en que estábamos, con tanta desventura y miseria, se sentaron entre nosotros, y con el gran dolor y lástima que hubieron de vernos en tanta fortuna, comenzaron todos a llorar recio, y tan de verdad, que lejos de allí se podía oír, y esto les duró más de media hora; y cierto ver que estos hombres tan sin razón y tan crudos, a manera de brutos, se dolían tanto de nosotros, hizo que en mí y en otros de la compañía creciese más la pasión y la consideración de nuestra desdicha….</a:t>
            </a:r>
          </a:p>
          <a:p>
            <a:pPr algn="just">
              <a:lnSpc>
                <a:spcPct val="90000"/>
              </a:lnSpc>
              <a:spcAft>
                <a:spcPts val="600"/>
              </a:spcAft>
            </a:pPr>
            <a:r>
              <a:rPr lang="es-MX" sz="17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a:t>
            </a:r>
            <a:r>
              <a:rPr lang="es-MX" sz="1700" b="0" i="0" noProof="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y luego treinta de ellos se cargaron de leña, y se fueron a sus casas, que estaban lejos de allí, y quedamos con los otros hasta cerca de la noche, que nos tomaron, y llevándonos asidos y con mucha prisa, fuimos a sus casas; y por el gran frío que hacía, y temiendo que en el camino alguno no muriese o desmayase, proveyeron que hubiese cuatro o cinco fuegos muy grandes puestos a trechos, y en cada uno de ellos nos calentaban y, desde que veían que habíamos tomado alguna fuerza y calor, nos llevaban hasta el otro tan aprisa, que casi con los pies no nos dejaban poner en el suelo; y de esta manera fuimos hasta sus casas, donde hallamos que tenían hecha una casa para nosotros, y muchos fuegos en ella, y desde a una hora que habíamos llegado, comenzaron a bailar y hacer grande fiesta, que duró toda la noche, aunque para nosotros no había placer, fiesta ni sueño, esperando cuándo nos habían de sacrificar; y a la mañana nos tornaron a dar pescado y raíces, y hacer tan buen tratamiento, que nos aseguramos algo y perdimos algo el miedo del sacrificio.</a:t>
            </a:r>
            <a:endParaRPr lang="es-MX" sz="17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CuadroTexto 5">
            <a:extLst>
              <a:ext uri="{FF2B5EF4-FFF2-40B4-BE49-F238E27FC236}">
                <a16:creationId xmlns:a16="http://schemas.microsoft.com/office/drawing/2014/main" id="{78770E39-CB8D-3A16-9BB8-2FB6AAAE3C57}"/>
              </a:ext>
            </a:extLst>
          </p:cNvPr>
          <p:cNvSpPr txBox="1"/>
          <p:nvPr/>
        </p:nvSpPr>
        <p:spPr>
          <a:xfrm>
            <a:off x="827088" y="215900"/>
            <a:ext cx="4659312" cy="954107"/>
          </a:xfrm>
          <a:prstGeom prst="rect">
            <a:avLst/>
          </a:prstGeom>
          <a:noFill/>
        </p:spPr>
        <p:txBody>
          <a:bodyPr wrap="square" rtlCol="0">
            <a:spAutoFit/>
          </a:bodyPr>
          <a:lstStyle/>
          <a:p>
            <a:r>
              <a:rPr lang="es-CL" sz="2800" dirty="0">
                <a:solidFill>
                  <a:srgbClr val="FFC000"/>
                </a:solidFill>
              </a:rPr>
              <a:t>COMPASIÓN DE LOS INDÍGENAS</a:t>
            </a:r>
            <a:endParaRPr lang="es-CL" dirty="0">
              <a:solidFill>
                <a:srgbClr val="FFC000"/>
              </a:solidFill>
            </a:endParaRPr>
          </a:p>
        </p:txBody>
      </p:sp>
    </p:spTree>
    <p:extLst>
      <p:ext uri="{BB962C8B-B14F-4D97-AF65-F5344CB8AC3E}">
        <p14:creationId xmlns:p14="http://schemas.microsoft.com/office/powerpoint/2010/main" val="33803418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472D632-4522-3179-D43B-8F8B6A0B8BC4}"/>
              </a:ext>
            </a:extLst>
          </p:cNvPr>
          <p:cNvPicPr>
            <a:picLocks noChangeAspect="1"/>
          </p:cNvPicPr>
          <p:nvPr/>
        </p:nvPicPr>
        <p:blipFill>
          <a:blip r:embed="rId2">
            <a:extLst>
              <a:ext uri="{28A0092B-C50C-407E-A947-70E740481C1C}">
                <a14:useLocalDpi xmlns:a14="http://schemas.microsoft.com/office/drawing/2010/main" val="0"/>
              </a:ext>
            </a:extLst>
          </a:blip>
          <a:srcRect r="19410"/>
          <a:stretch/>
        </p:blipFill>
        <p:spPr>
          <a:xfrm>
            <a:off x="3522468" y="10"/>
            <a:ext cx="8669532" cy="6857990"/>
          </a:xfrm>
          <a:prstGeom prst="rect">
            <a:avLst/>
          </a:prstGeom>
        </p:spPr>
      </p:pic>
      <p:sp>
        <p:nvSpPr>
          <p:cNvPr id="20" name="Rectangle 19">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B7BF1A3D-2A6E-67C2-F9BE-9581AA1D23FC}"/>
              </a:ext>
            </a:extLst>
          </p:cNvPr>
          <p:cNvSpPr>
            <a:spLocks noGrp="1"/>
          </p:cNvSpPr>
          <p:nvPr>
            <p:ph type="title"/>
          </p:nvPr>
        </p:nvSpPr>
        <p:spPr>
          <a:xfrm>
            <a:off x="371094" y="1161288"/>
            <a:ext cx="3438144" cy="1124712"/>
          </a:xfrm>
        </p:spPr>
        <p:txBody>
          <a:bodyPr vert="horz" lIns="91440" tIns="45720" rIns="91440" bIns="45720" rtlCol="0" anchor="b">
            <a:normAutofit/>
          </a:bodyPr>
          <a:lstStyle/>
          <a:p>
            <a:r>
              <a:rPr lang="en-US" sz="2400" b="1" dirty="0">
                <a:solidFill>
                  <a:srgbClr val="FFC000"/>
                </a:solidFill>
                <a:latin typeface="Calibri" panose="020F0502020204030204" pitchFamily="34" charset="0"/>
                <a:ea typeface="Calibri" panose="020F0502020204030204" pitchFamily="34" charset="0"/>
                <a:cs typeface="Calibri" panose="020F0502020204030204" pitchFamily="34" charset="0"/>
              </a:rPr>
              <a:t>Isla de </a:t>
            </a:r>
            <a:r>
              <a:rPr lang="en-US" sz="2400" b="1" dirty="0" err="1">
                <a:solidFill>
                  <a:srgbClr val="FFC000"/>
                </a:solidFill>
                <a:latin typeface="Calibri" panose="020F0502020204030204" pitchFamily="34" charset="0"/>
                <a:ea typeface="Calibri" panose="020F0502020204030204" pitchFamily="34" charset="0"/>
                <a:cs typeface="Calibri" panose="020F0502020204030204" pitchFamily="34" charset="0"/>
              </a:rPr>
              <a:t>Malhado</a:t>
            </a:r>
            <a:r>
              <a:rPr lang="en-US" sz="2400" b="1" dirty="0">
                <a:solidFill>
                  <a:srgbClr val="FFC000"/>
                </a:solidFill>
                <a:latin typeface="Calibri" panose="020F0502020204030204" pitchFamily="34" charset="0"/>
                <a:ea typeface="Calibri" panose="020F0502020204030204" pitchFamily="34" charset="0"/>
                <a:cs typeface="Calibri" panose="020F0502020204030204" pitchFamily="34" charset="0"/>
              </a:rPr>
              <a:t> (Isla del Mal Aparecer)</a:t>
            </a:r>
            <a:br>
              <a:rPr lang="en-US" sz="2400" b="1" dirty="0">
                <a:solidFill>
                  <a:srgbClr val="FFC000"/>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BEF57A01-A25F-B856-07CF-A64A2D3FCF42}"/>
              </a:ext>
            </a:extLst>
          </p:cNvPr>
          <p:cNvSpPr txBox="1"/>
          <p:nvPr/>
        </p:nvSpPr>
        <p:spPr>
          <a:xfrm>
            <a:off x="371094" y="2718054"/>
            <a:ext cx="4975606" cy="3833114"/>
          </a:xfrm>
          <a:prstGeom prst="rect">
            <a:avLst/>
          </a:prstGeom>
        </p:spPr>
        <p:txBody>
          <a:bodyPr vert="horz" lIns="91440" tIns="45720" rIns="91440" bIns="45720" rtlCol="0" anchor="t">
            <a:normAutofit fontScale="92500" lnSpcReduction="20000"/>
          </a:bodyPr>
          <a:lstStyle/>
          <a:p>
            <a:pPr indent="-228600">
              <a:lnSpc>
                <a:spcPct val="90000"/>
              </a:lnSpc>
              <a:spcAft>
                <a:spcPts val="600"/>
              </a:spcAft>
              <a:buFont typeface="Arial" panose="020B0604020202020204" pitchFamily="34" charset="0"/>
              <a:buChar char="•"/>
            </a:pPr>
            <a:r>
              <a:rPr lang="es-MX"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 Primer contacto prolongado con los pueblos indígenas (los </a:t>
            </a:r>
            <a:r>
              <a:rPr lang="es-MX" b="1" noProof="0" dirty="0" err="1">
                <a:solidFill>
                  <a:schemeClr val="bg1"/>
                </a:solidFill>
                <a:latin typeface="Calibri" panose="020F0502020204030204" pitchFamily="34" charset="0"/>
                <a:ea typeface="Calibri" panose="020F0502020204030204" pitchFamily="34" charset="0"/>
                <a:cs typeface="Calibri" panose="020F0502020204030204" pitchFamily="34" charset="0"/>
              </a:rPr>
              <a:t>carancaguas</a:t>
            </a:r>
            <a:r>
              <a:rPr lang="es-MX"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a:lnSpc>
                <a:spcPct val="90000"/>
              </a:lnSpc>
              <a:spcAft>
                <a:spcPts val="600"/>
              </a:spcAft>
            </a:pPr>
            <a:b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Tras el naufragio, </a:t>
            </a:r>
            <a:r>
              <a:rPr lang="es-MX" noProof="0" dirty="0" err="1">
                <a:solidFill>
                  <a:schemeClr val="bg1"/>
                </a:solidFill>
                <a:latin typeface="Calibri" panose="020F0502020204030204" pitchFamily="34" charset="0"/>
                <a:ea typeface="Calibri" panose="020F0502020204030204" pitchFamily="34" charset="0"/>
                <a:cs typeface="Calibri" panose="020F0502020204030204" pitchFamily="34" charset="0"/>
              </a:rPr>
              <a:t>Álvar</a:t>
            </a: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 Núñez y los pocos sobrevivientes llegaron a una isla que él llamó </a:t>
            </a:r>
            <a:r>
              <a:rPr lang="es-MX" i="1" noProof="0" dirty="0" err="1">
                <a:solidFill>
                  <a:schemeClr val="bg1"/>
                </a:solidFill>
                <a:latin typeface="Calibri" panose="020F0502020204030204" pitchFamily="34" charset="0"/>
                <a:ea typeface="Calibri" panose="020F0502020204030204" pitchFamily="34" charset="0"/>
                <a:cs typeface="Calibri" panose="020F0502020204030204" pitchFamily="34" charset="0"/>
              </a:rPr>
              <a:t>Malhado</a:t>
            </a: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 donde fueron acogidos por grupos indígenas. Permanecieron allí 7 años</a:t>
            </a:r>
          </a:p>
          <a:p>
            <a:pPr indent="-228600">
              <a:lnSpc>
                <a:spcPct val="90000"/>
              </a:lnSpc>
              <a:spcAft>
                <a:spcPts val="600"/>
              </a:spcAft>
              <a:buFont typeface="Arial" panose="020B0604020202020204" pitchFamily="34" charset="0"/>
              <a:buChar char="•"/>
            </a:pPr>
            <a:endPar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indent="-228600">
              <a:lnSpc>
                <a:spcPct val="90000"/>
              </a:lnSpc>
              <a:spcAft>
                <a:spcPts val="600"/>
              </a:spcAft>
              <a:buFont typeface="Arial" panose="020B0604020202020204" pitchFamily="34" charset="0"/>
              <a:buChar char="•"/>
            </a:pPr>
            <a:r>
              <a:rPr lang="es-MX"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 Enfermedad, esclavitud y supervivencia:</a:t>
            </a:r>
            <a:endPar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indent="-228600">
              <a:lnSpc>
                <a:spcPct val="90000"/>
              </a:lnSpc>
              <a:spcAft>
                <a:spcPts val="600"/>
              </a:spcAft>
              <a:buFont typeface="Arial" panose="020B0604020202020204" pitchFamily="34" charset="0"/>
              <a:buChar char="•"/>
            </a:pP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Sufrieron hambre, frío y enfermedades.</a:t>
            </a:r>
          </a:p>
          <a:p>
            <a:pPr indent="-228600">
              <a:lnSpc>
                <a:spcPct val="90000"/>
              </a:lnSpc>
              <a:spcAft>
                <a:spcPts val="600"/>
              </a:spcAft>
              <a:buFont typeface="Arial" panose="020B0604020202020204" pitchFamily="34" charset="0"/>
              <a:buChar char="•"/>
            </a:pPr>
            <a:r>
              <a:rPr lang="es-MX" dirty="0">
                <a:solidFill>
                  <a:schemeClr val="bg1"/>
                </a:solidFill>
                <a:latin typeface="Calibri" panose="020F0502020204030204" pitchFamily="34" charset="0"/>
                <a:ea typeface="Calibri" panose="020F0502020204030204" pitchFamily="34" charset="0"/>
                <a:cs typeface="Calibri" panose="020F0502020204030204" pitchFamily="34" charset="0"/>
              </a:rPr>
              <a:t>Cabeza de Vaca, Alonso del Castillo, Andrés Dorantes y </a:t>
            </a:r>
            <a:r>
              <a:rPr lang="es-MX" dirty="0" err="1">
                <a:solidFill>
                  <a:schemeClr val="bg1"/>
                </a:solidFill>
                <a:latin typeface="Calibri" panose="020F0502020204030204" pitchFamily="34" charset="0"/>
                <a:ea typeface="Calibri" panose="020F0502020204030204" pitchFamily="34" charset="0"/>
                <a:cs typeface="Calibri" panose="020F0502020204030204" pitchFamily="34" charset="0"/>
              </a:rPr>
              <a:t>Estebanico</a:t>
            </a:r>
            <a:r>
              <a:rPr lang="es-MX" dirty="0">
                <a:solidFill>
                  <a:schemeClr val="bg1"/>
                </a:solidFill>
                <a:latin typeface="Calibri" panose="020F0502020204030204" pitchFamily="34" charset="0"/>
                <a:ea typeface="Calibri" panose="020F0502020204030204" pitchFamily="34" charset="0"/>
                <a:cs typeface="Calibri" panose="020F0502020204030204" pitchFamily="34" charset="0"/>
              </a:rPr>
              <a:t>, el criado negro de Dorantes, vivieron en la isla de </a:t>
            </a:r>
            <a:r>
              <a:rPr lang="es-MX" dirty="0" err="1">
                <a:solidFill>
                  <a:schemeClr val="bg1"/>
                </a:solidFill>
                <a:latin typeface="Calibri" panose="020F0502020204030204" pitchFamily="34" charset="0"/>
                <a:ea typeface="Calibri" panose="020F0502020204030204" pitchFamily="34" charset="0"/>
                <a:cs typeface="Calibri" panose="020F0502020204030204" pitchFamily="34" charset="0"/>
              </a:rPr>
              <a:t>Malhado</a:t>
            </a:r>
            <a:r>
              <a:rPr lang="es-MX" dirty="0">
                <a:solidFill>
                  <a:schemeClr val="bg1"/>
                </a:solidFill>
                <a:latin typeface="Calibri" panose="020F0502020204030204" pitchFamily="34" charset="0"/>
                <a:ea typeface="Calibri" panose="020F0502020204030204" pitchFamily="34" charset="0"/>
                <a:cs typeface="Calibri" panose="020F0502020204030204" pitchFamily="34" charset="0"/>
              </a:rPr>
              <a:t> (Galveston) y comarcas próximas esclavizados por los </a:t>
            </a:r>
            <a:r>
              <a:rPr lang="es-MX" dirty="0" err="1">
                <a:solidFill>
                  <a:schemeClr val="bg1"/>
                </a:solidFill>
                <a:latin typeface="Calibri" panose="020F0502020204030204" pitchFamily="34" charset="0"/>
                <a:ea typeface="Calibri" panose="020F0502020204030204" pitchFamily="34" charset="0"/>
                <a:cs typeface="Calibri" panose="020F0502020204030204" pitchFamily="34" charset="0"/>
              </a:rPr>
              <a:t>carancaguas</a:t>
            </a:r>
            <a:r>
              <a:rPr lang="es-MX" dirty="0">
                <a:solidFill>
                  <a:schemeClr val="bg1"/>
                </a:solidFill>
                <a:latin typeface="Calibri" panose="020F0502020204030204" pitchFamily="34" charset="0"/>
                <a:ea typeface="Calibri" panose="020F0502020204030204" pitchFamily="34" charset="0"/>
                <a:cs typeface="Calibri" panose="020F0502020204030204" pitchFamily="34" charset="0"/>
              </a:rPr>
              <a:t>, tribus de la costa texana, y por los coahuiltecas, habitantes de uno y otro lado del río que ahora separa México de Estados Unidos.</a:t>
            </a:r>
            <a:endPar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64990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20" name="Rectangle 2151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84046F6A-00D7-A805-530E-C36FFDB13E55}"/>
              </a:ext>
            </a:extLst>
          </p:cNvPr>
          <p:cNvSpPr>
            <a:spLocks noGrp="1"/>
          </p:cNvSpPr>
          <p:nvPr>
            <p:ph type="title"/>
          </p:nvPr>
        </p:nvSpPr>
        <p:spPr>
          <a:xfrm>
            <a:off x="838200" y="448721"/>
            <a:ext cx="4707671" cy="1225650"/>
          </a:xfrm>
        </p:spPr>
        <p:txBody>
          <a:bodyPr anchor="b">
            <a:normAutofit/>
          </a:bodyPr>
          <a:lstStyle/>
          <a:p>
            <a:r>
              <a:rPr lang="es-CL" sz="3800" dirty="0">
                <a:solidFill>
                  <a:schemeClr val="bg1"/>
                </a:solidFill>
                <a:latin typeface="Calibri" panose="020F0502020204030204" pitchFamily="34" charset="0"/>
                <a:ea typeface="Calibri" panose="020F0502020204030204" pitchFamily="34" charset="0"/>
                <a:cs typeface="Calibri" panose="020F0502020204030204" pitchFamily="34" charset="0"/>
              </a:rPr>
              <a:t>Episodio de canibalismo</a:t>
            </a:r>
          </a:p>
        </p:txBody>
      </p:sp>
      <p:cxnSp>
        <p:nvCxnSpPr>
          <p:cNvPr id="21522" name="Straight Connector 2152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017366A-758E-B49D-7BDF-ED5495D30034}"/>
              </a:ext>
            </a:extLst>
          </p:cNvPr>
          <p:cNvSpPr>
            <a:spLocks noGrp="1"/>
          </p:cNvSpPr>
          <p:nvPr>
            <p:ph idx="1"/>
          </p:nvPr>
        </p:nvSpPr>
        <p:spPr>
          <a:xfrm>
            <a:off x="897769" y="1909192"/>
            <a:ext cx="4586513" cy="3647710"/>
          </a:xfrm>
        </p:spPr>
        <p:txBody>
          <a:bodyPr>
            <a:normAutofit/>
          </a:bodyPr>
          <a:lstStyle/>
          <a:p>
            <a:pPr marL="0" indent="0">
              <a:buNone/>
            </a:pP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Partidos estos cuatro cristianos, desde a pocos días sucedió tal tiempo de fríos y tempestades, que los indios no podían arrancar las raíces, y de los cañales en que pescaban ya no había provecho ninguno, y como las casas eran tan desabrigadas, </a:t>
            </a:r>
            <a:r>
              <a:rPr lang="es-MX" sz="2000" b="0" i="0">
                <a:solidFill>
                  <a:schemeClr val="bg1"/>
                </a:solidFill>
                <a:effectLst/>
                <a:latin typeface="Calibri" panose="020F0502020204030204" pitchFamily="34" charset="0"/>
                <a:ea typeface="Calibri" panose="020F0502020204030204" pitchFamily="34" charset="0"/>
                <a:cs typeface="Calibri" panose="020F0502020204030204" pitchFamily="34" charset="0"/>
              </a:rPr>
              <a:t>comenzóse</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 morir la gente, y cinco cristianos que estaban en el rancho en la costa llegaron a tal extremo, que se comieron los unos a los otros, hasta que quedó uno solo, que por ser solo no hubo quien lo comiese.</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1524" name="Straight Connector 2152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1506" name="Picture 2">
            <a:extLst>
              <a:ext uri="{FF2B5EF4-FFF2-40B4-BE49-F238E27FC236}">
                <a16:creationId xmlns:a16="http://schemas.microsoft.com/office/drawing/2014/main" id="{72477502-D8CC-CC2E-CE0E-4CC78220F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342" b="22489"/>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410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D2551DD-F418-8732-810E-6DC77941A745}"/>
              </a:ext>
            </a:extLst>
          </p:cNvPr>
          <p:cNvSpPr>
            <a:spLocks noGrp="1"/>
          </p:cNvSpPr>
          <p:nvPr>
            <p:ph type="title"/>
          </p:nvPr>
        </p:nvSpPr>
        <p:spPr>
          <a:xfrm>
            <a:off x="558800" y="244752"/>
            <a:ext cx="6140449" cy="1323439"/>
          </a:xfrm>
        </p:spPr>
        <p:txBody>
          <a:bodyPr anchor="t">
            <a:normAutofit/>
          </a:bodyPr>
          <a:lstStyle/>
          <a:p>
            <a:r>
              <a:rPr lang="es-CL" sz="4000" dirty="0">
                <a:solidFill>
                  <a:schemeClr val="bg1"/>
                </a:solidFill>
                <a:latin typeface="Calibri" panose="020F0502020204030204" pitchFamily="34" charset="0"/>
                <a:ea typeface="Calibri" panose="020F0502020204030204" pitchFamily="34" charset="0"/>
                <a:cs typeface="Calibri" panose="020F0502020204030204" pitchFamily="34" charset="0"/>
              </a:rPr>
              <a:t>Esclavitud y chamanismo</a:t>
            </a:r>
          </a:p>
        </p:txBody>
      </p:sp>
      <p:sp>
        <p:nvSpPr>
          <p:cNvPr id="3" name="Marcador de contenido 2">
            <a:extLst>
              <a:ext uri="{FF2B5EF4-FFF2-40B4-BE49-F238E27FC236}">
                <a16:creationId xmlns:a16="http://schemas.microsoft.com/office/drawing/2014/main" id="{F9E5A177-FB2E-1943-BB74-54CABD5D4B4E}"/>
              </a:ext>
            </a:extLst>
          </p:cNvPr>
          <p:cNvSpPr>
            <a:spLocks noGrp="1"/>
          </p:cNvSpPr>
          <p:nvPr>
            <p:ph idx="1"/>
          </p:nvPr>
        </p:nvSpPr>
        <p:spPr>
          <a:xfrm>
            <a:off x="304800" y="1168400"/>
            <a:ext cx="7035800" cy="5689599"/>
          </a:xfrm>
        </p:spPr>
        <p:txBody>
          <a:bodyPr>
            <a:normAutofit fontScale="92500" lnSpcReduction="20000"/>
          </a:bodyPr>
          <a:lstStyle/>
          <a:p>
            <a:pPr marL="0" indent="0" algn="just">
              <a:lnSpc>
                <a:spcPct val="110000"/>
              </a:lnSpc>
              <a:buNone/>
            </a:pP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En aquella isla que he contado nos quisieron hacer físicos sin examinarnos ni pedirnos títulos, porque ellos curan las enfermedades soplando al enfermo, y con aquel soplo y las manos echan de él la enfermedad, y </a:t>
            </a:r>
            <a:r>
              <a:rPr lang="es-MX" sz="1800" b="0" i="0"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mandáronnos</a:t>
            </a: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que hiciésemos lo mismo y sirviésemos en algo. Nosotros nos reíamos de ello, diciendo que era burla y que no sabíamos curar; y por esto nos quitaban la comida hasta que hiciésemos lo que nos decían. Y viendo nuestra porfía, un indio me dijo a mí que yo no sabía lo que decía en decir que no aprovecharía nada aquello que él sabía, que las piedras y otras cosas que se crían por los campos tienen virtud. Que él con una piedra caliente, trayéndola por el estómago, sanaba y quitaba el dolor, y que nosotros, que éramos hombres, cierto era que teníamos mayor virtud y poder. En fin, nos vimos en tanta necesidad, que lo hubimos de hacer, sin temer que nadie nos llevase por ello la pena. La manera que ellos tienen de curarse es ésta: que en viéndose enfermos, llaman a un médico, y después de curado, no sólo le dan todo lo que poseen, mas entre sus parientes buscan cosas para darle. Lo que el médico hace es dalle unas sajas adonde tiene el dolor, y </a:t>
            </a:r>
            <a:r>
              <a:rPr lang="es-MX" sz="1800" b="0" i="0"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chúpanles</a:t>
            </a: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a:t>
            </a:r>
            <a:r>
              <a:rPr lang="es-MX" sz="1800" b="0" i="0"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alderredor</a:t>
            </a: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de ellas. Dan cauterios de fuego, que es cosa entre ellos tenida por muy provechosa, y yo lo he experimentado, y me sucedió bien de ello; y después de esto, soplan aquel lugar que les duele, y con esto creen ellos que se les quita el mal. La manera con que nosotros curamos era santiguándolos y soplarlos, y rezar un </a:t>
            </a:r>
            <a:r>
              <a:rPr lang="es-MX" sz="1800" b="0" i="1"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Pater</a:t>
            </a:r>
            <a:r>
              <a:rPr lang="es-MX" sz="1800" b="0" i="1"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a:t>
            </a:r>
            <a:r>
              <a:rPr lang="es-MX" sz="1800" b="0" i="1"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Noster</a:t>
            </a: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y un </a:t>
            </a:r>
            <a:r>
              <a:rPr lang="es-MX" sz="1800" b="0" i="1"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Ave María</a:t>
            </a: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y rogar lo mejor que podíamos a Dios Nuestro Señor que les diese salud y espirase en ellos que nos hiciesen algún buen tratamiento.</a:t>
            </a:r>
            <a:endParaRPr lang="es-CL"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9458" name="Picture 2">
            <a:extLst>
              <a:ext uri="{FF2B5EF4-FFF2-40B4-BE49-F238E27FC236}">
                <a16:creationId xmlns:a16="http://schemas.microsoft.com/office/drawing/2014/main" id="{F8BD879A-2BAD-4915-899B-B6E7106E37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568" r="6757"/>
          <a:stretch/>
        </p:blipFill>
        <p:spPr bwMode="auto">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9465" name="Group 19464">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19466" name="Freeform: Shape 19465">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467" name="Freeform: Shape 19466">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8274077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5" name="Rectangle 22534">
            <a:extLst>
              <a:ext uri="{FF2B5EF4-FFF2-40B4-BE49-F238E27FC236}">
                <a16:creationId xmlns:a16="http://schemas.microsoft.com/office/drawing/2014/main" id="{9CE0A68D-28EF-49D9-B84B-5DAB38714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a:extLst>
              <a:ext uri="{FF2B5EF4-FFF2-40B4-BE49-F238E27FC236}">
                <a16:creationId xmlns:a16="http://schemas.microsoft.com/office/drawing/2014/main" id="{817BD531-E256-6A9C-BEBD-9558F1DCB86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20209" y="1598625"/>
            <a:ext cx="4775791" cy="2578927"/>
          </a:xfrm>
          <a:prstGeom prst="rect">
            <a:avLst/>
          </a:prstGeom>
          <a:noFill/>
          <a:extLst>
            <a:ext uri="{909E8E84-426E-40DD-AFC4-6F175D3DCCD1}">
              <a14:hiddenFill xmlns:a14="http://schemas.microsoft.com/office/drawing/2010/main">
                <a:solidFill>
                  <a:srgbClr val="FFFFFF"/>
                </a:solidFill>
              </a14:hiddenFill>
            </a:ext>
          </a:extLst>
        </p:spPr>
      </p:pic>
      <p:sp>
        <p:nvSpPr>
          <p:cNvPr id="22537" name="Rectangle 22536">
            <a:extLst>
              <a:ext uri="{FF2B5EF4-FFF2-40B4-BE49-F238E27FC236}">
                <a16:creationId xmlns:a16="http://schemas.microsoft.com/office/drawing/2014/main" id="{1FA0C3DC-24DE-44E3-9D41-CAA5F3B20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16208" y="0"/>
            <a:ext cx="4775791" cy="6857999"/>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5FF31EE3-E095-BBE2-6A74-B57DF92FEA72}"/>
              </a:ext>
            </a:extLst>
          </p:cNvPr>
          <p:cNvSpPr txBox="1"/>
          <p:nvPr/>
        </p:nvSpPr>
        <p:spPr>
          <a:xfrm>
            <a:off x="7683500" y="1"/>
            <a:ext cx="4305300" cy="6629400"/>
          </a:xfrm>
          <a:prstGeom prst="rect">
            <a:avLst/>
          </a:prstGeom>
        </p:spPr>
        <p:txBody>
          <a:bodyPr vert="horz" lIns="91440" tIns="45720" rIns="91440" bIns="45720" rtlCol="0" anchor="ctr">
            <a:normAutofit/>
          </a:bodyPr>
          <a:lstStyle/>
          <a:p>
            <a:pPr>
              <a:lnSpc>
                <a:spcPct val="90000"/>
              </a:lnSpc>
              <a:spcAft>
                <a:spcPts val="600"/>
              </a:spcAft>
            </a:pPr>
            <a:r>
              <a:rPr lang="en-US" sz="3500" b="1" dirty="0">
                <a:solidFill>
                  <a:srgbClr val="FFC000"/>
                </a:solidFill>
                <a:latin typeface="Calibri" panose="020F0502020204030204" pitchFamily="34" charset="0"/>
                <a:ea typeface="Calibri" panose="020F0502020204030204" pitchFamily="34" charset="0"/>
                <a:cs typeface="Calibri" panose="020F0502020204030204" pitchFamily="34" charset="0"/>
              </a:rPr>
              <a:t>De </a:t>
            </a:r>
            <a:r>
              <a:rPr lang="en-US" sz="3500" b="1" dirty="0" err="1">
                <a:solidFill>
                  <a:srgbClr val="FFC000"/>
                </a:solidFill>
                <a:latin typeface="Calibri" panose="020F0502020204030204" pitchFamily="34" charset="0"/>
                <a:ea typeface="Calibri" panose="020F0502020204030204" pitchFamily="34" charset="0"/>
                <a:cs typeface="Calibri" panose="020F0502020204030204" pitchFamily="34" charset="0"/>
              </a:rPr>
              <a:t>náufrago</a:t>
            </a:r>
            <a:r>
              <a:rPr lang="en-US" sz="3500" b="1" dirty="0">
                <a:solidFill>
                  <a:srgbClr val="FFC000"/>
                </a:solidFill>
                <a:latin typeface="Calibri" panose="020F0502020204030204" pitchFamily="34" charset="0"/>
                <a:ea typeface="Calibri" panose="020F0502020204030204" pitchFamily="34" charset="0"/>
                <a:cs typeface="Calibri" panose="020F0502020204030204" pitchFamily="34" charset="0"/>
              </a:rPr>
              <a:t> a </a:t>
            </a:r>
            <a:r>
              <a:rPr lang="en-US" sz="3500" b="1" dirty="0" err="1">
                <a:solidFill>
                  <a:srgbClr val="FFC000"/>
                </a:solidFill>
                <a:latin typeface="Calibri" panose="020F0502020204030204" pitchFamily="34" charset="0"/>
                <a:ea typeface="Calibri" panose="020F0502020204030204" pitchFamily="34" charset="0"/>
                <a:cs typeface="Calibri" panose="020F0502020204030204" pitchFamily="34" charset="0"/>
              </a:rPr>
              <a:t>sabio</a:t>
            </a:r>
            <a:r>
              <a:rPr lang="en-US" sz="3500" b="1" dirty="0">
                <a:solidFill>
                  <a:srgbClr val="FFC000"/>
                </a:solidFill>
                <a:latin typeface="Calibri" panose="020F0502020204030204" pitchFamily="34" charset="0"/>
                <a:ea typeface="Calibri" panose="020F0502020204030204" pitchFamily="34" charset="0"/>
                <a:cs typeface="Calibri" panose="020F0502020204030204" pitchFamily="34" charset="0"/>
              </a:rPr>
              <a:t> </a:t>
            </a:r>
            <a:r>
              <a:rPr lang="en-US" sz="3500" b="1" dirty="0" err="1">
                <a:solidFill>
                  <a:srgbClr val="FFC000"/>
                </a:solidFill>
                <a:latin typeface="Calibri" panose="020F0502020204030204" pitchFamily="34" charset="0"/>
                <a:ea typeface="Calibri" panose="020F0502020204030204" pitchFamily="34" charset="0"/>
                <a:cs typeface="Calibri" panose="020F0502020204030204" pitchFamily="34" charset="0"/>
              </a:rPr>
              <a:t>extranjero</a:t>
            </a:r>
            <a:r>
              <a:rPr lang="en-US" sz="3500" b="1" dirty="0">
                <a:solidFill>
                  <a:srgbClr val="FFC000"/>
                </a:solidFill>
                <a:latin typeface="Calibri" panose="020F0502020204030204" pitchFamily="34" charset="0"/>
                <a:ea typeface="Calibri" panose="020F0502020204030204" pitchFamily="34" charset="0"/>
                <a:cs typeface="Calibri" panose="020F0502020204030204" pitchFamily="34" charset="0"/>
              </a:rPr>
              <a:t>:</a:t>
            </a:r>
          </a:p>
          <a:p>
            <a:pPr>
              <a:lnSpc>
                <a:spcPct val="90000"/>
              </a:lnSpc>
              <a:spcAft>
                <a:spcPts val="600"/>
              </a:spcAft>
            </a:pP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s-MX" noProof="0" dirty="0" err="1">
                <a:solidFill>
                  <a:schemeClr val="bg1"/>
                </a:solidFill>
                <a:latin typeface="Calibri" panose="020F0502020204030204" pitchFamily="34" charset="0"/>
                <a:ea typeface="Calibri" panose="020F0502020204030204" pitchFamily="34" charset="0"/>
                <a:cs typeface="Calibri" panose="020F0502020204030204" pitchFamily="34" charset="0"/>
              </a:rPr>
              <a:t>Álvar</a:t>
            </a: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 Núñez, separado del resto de los españoles, comienza a comprender las lenguas, costumbres y formas de vida de los pueblos indígenas. Su supervivencia depende de su capacidad para integrarse.</a:t>
            </a:r>
          </a:p>
          <a:p>
            <a:pPr indent="-228600">
              <a:lnSpc>
                <a:spcPct val="90000"/>
              </a:lnSpc>
              <a:spcAft>
                <a:spcPts val="600"/>
              </a:spcAft>
              <a:buFont typeface="Arial" panose="020B0604020202020204" pitchFamily="34" charset="0"/>
              <a:buChar char="•"/>
            </a:pPr>
            <a:r>
              <a:rPr lang="es-MX"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 Nace el curandero:</a:t>
            </a:r>
            <a:endPar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indent="-228600">
              <a:lnSpc>
                <a:spcPct val="90000"/>
              </a:lnSpc>
              <a:spcAft>
                <a:spcPts val="600"/>
              </a:spcAft>
              <a:buFont typeface="Arial" panose="020B0604020202020204" pitchFamily="34" charset="0"/>
              <a:buChar char="•"/>
            </a:pP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Aprende a curar mediante rituales locales combinados con oraciones cristianas.</a:t>
            </a:r>
          </a:p>
          <a:p>
            <a:pPr indent="-228600">
              <a:lnSpc>
                <a:spcPct val="90000"/>
              </a:lnSpc>
              <a:spcAft>
                <a:spcPts val="600"/>
              </a:spcAft>
              <a:buFont typeface="Arial" panose="020B0604020202020204" pitchFamily="34" charset="0"/>
              <a:buChar char="•"/>
            </a:pP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Se gana la confianza y el respeto de muchas tribus.</a:t>
            </a:r>
          </a:p>
          <a:p>
            <a:pPr indent="-228600">
              <a:lnSpc>
                <a:spcPct val="90000"/>
              </a:lnSpc>
              <a:spcAft>
                <a:spcPts val="600"/>
              </a:spcAft>
              <a:buFont typeface="Arial" panose="020B0604020202020204" pitchFamily="34" charset="0"/>
              <a:buChar char="•"/>
            </a:pP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Su figura adquiere carácter casi sagrado.</a:t>
            </a:r>
          </a:p>
          <a:p>
            <a:pPr indent="-228600">
              <a:lnSpc>
                <a:spcPct val="90000"/>
              </a:lnSpc>
              <a:spcAft>
                <a:spcPts val="600"/>
              </a:spcAft>
              <a:buFont typeface="Arial" panose="020B0604020202020204" pitchFamily="34" charset="0"/>
              <a:buChar char="•"/>
            </a:pPr>
            <a:r>
              <a:rPr lang="es-MX"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 Prácticas de sanación:</a:t>
            </a:r>
            <a:endPar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indent="-228600">
              <a:lnSpc>
                <a:spcPct val="90000"/>
              </a:lnSpc>
              <a:spcAft>
                <a:spcPts val="600"/>
              </a:spcAft>
              <a:buFont typeface="Arial" panose="020B0604020202020204" pitchFamily="34" charset="0"/>
              <a:buChar char="•"/>
            </a:pP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“Soplar” a los enfermos.</a:t>
            </a:r>
          </a:p>
          <a:p>
            <a:pPr indent="-228600">
              <a:lnSpc>
                <a:spcPct val="90000"/>
              </a:lnSpc>
              <a:spcAft>
                <a:spcPts val="600"/>
              </a:spcAft>
              <a:buFont typeface="Arial" panose="020B0604020202020204" pitchFamily="34" charset="0"/>
              <a:buChar char="•"/>
            </a:pP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Hacer la señal de la cruz.</a:t>
            </a:r>
          </a:p>
          <a:p>
            <a:pPr indent="-228600">
              <a:lnSpc>
                <a:spcPct val="90000"/>
              </a:lnSpc>
              <a:spcAft>
                <a:spcPts val="600"/>
              </a:spcAft>
              <a:buFont typeface="Arial" panose="020B0604020202020204" pitchFamily="34" charset="0"/>
              <a:buChar char="•"/>
            </a:pPr>
            <a:r>
              <a:rPr lang="es-MX" noProof="0" dirty="0">
                <a:solidFill>
                  <a:schemeClr val="bg1"/>
                </a:solidFill>
                <a:latin typeface="Calibri" panose="020F0502020204030204" pitchFamily="34" charset="0"/>
                <a:ea typeface="Calibri" panose="020F0502020204030204" pitchFamily="34" charset="0"/>
                <a:cs typeface="Calibri" panose="020F0502020204030204" pitchFamily="34" charset="0"/>
              </a:rPr>
              <a:t>Encomendarse a Dios mientras los indígenas lo observan fascinados.</a:t>
            </a:r>
          </a:p>
        </p:txBody>
      </p:sp>
    </p:spTree>
    <p:extLst>
      <p:ext uri="{BB962C8B-B14F-4D97-AF65-F5344CB8AC3E}">
        <p14:creationId xmlns:p14="http://schemas.microsoft.com/office/powerpoint/2010/main" val="26921409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40" name="Rectangle 17434">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0EB2295-497A-CF03-2583-5188EA52EC78}"/>
              </a:ext>
            </a:extLst>
          </p:cNvPr>
          <p:cNvSpPr>
            <a:spLocks noGrp="1"/>
          </p:cNvSpPr>
          <p:nvPr>
            <p:ph type="title"/>
          </p:nvPr>
        </p:nvSpPr>
        <p:spPr>
          <a:xfrm>
            <a:off x="736600" y="346352"/>
            <a:ext cx="6140449" cy="1323439"/>
          </a:xfrm>
        </p:spPr>
        <p:txBody>
          <a:bodyPr anchor="t">
            <a:normAutofit/>
          </a:bodyPr>
          <a:lstStyle/>
          <a:p>
            <a:r>
              <a:rPr lang="es-MX" sz="2800" b="1" dirty="0">
                <a:solidFill>
                  <a:schemeClr val="bg1"/>
                </a:solidFill>
                <a:latin typeface="Calibri" panose="020F0502020204030204" pitchFamily="34" charset="0"/>
                <a:ea typeface="Calibri" panose="020F0502020204030204" pitchFamily="34" charset="0"/>
                <a:cs typeface="Calibri" panose="020F0502020204030204" pitchFamily="34" charset="0"/>
              </a:rPr>
              <a:t>Travesía por tierra</a:t>
            </a:r>
            <a:br>
              <a:rPr lang="es-MX" sz="28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s-MX" sz="2800" b="1" dirty="0">
                <a:solidFill>
                  <a:schemeClr val="bg1"/>
                </a:solidFill>
                <a:latin typeface="Calibri" panose="020F0502020204030204" pitchFamily="34" charset="0"/>
                <a:ea typeface="Calibri" panose="020F0502020204030204" pitchFamily="34" charset="0"/>
                <a:cs typeface="Calibri" panose="020F0502020204030204" pitchFamily="34" charset="0"/>
              </a:rPr>
              <a:t>🚶‍♂️ La larga caminata hacia el sur:</a:t>
            </a:r>
            <a:br>
              <a:rPr lang="es-MX" sz="2800" b="1" dirty="0">
                <a:solidFill>
                  <a:schemeClr val="bg1"/>
                </a:solidFill>
              </a:rPr>
            </a:br>
            <a:endParaRPr lang="es-CL" sz="2800" dirty="0">
              <a:solidFill>
                <a:schemeClr val="bg1"/>
              </a:solidFill>
            </a:endParaRPr>
          </a:p>
        </p:txBody>
      </p:sp>
      <p:sp>
        <p:nvSpPr>
          <p:cNvPr id="3" name="Marcador de contenido 2">
            <a:extLst>
              <a:ext uri="{FF2B5EF4-FFF2-40B4-BE49-F238E27FC236}">
                <a16:creationId xmlns:a16="http://schemas.microsoft.com/office/drawing/2014/main" id="{1219E02B-ADEF-91CA-FCB5-DBE646DB333C}"/>
              </a:ext>
            </a:extLst>
          </p:cNvPr>
          <p:cNvSpPr>
            <a:spLocks noGrp="1"/>
          </p:cNvSpPr>
          <p:nvPr>
            <p:ph idx="1"/>
          </p:nvPr>
        </p:nvSpPr>
        <p:spPr>
          <a:xfrm>
            <a:off x="571500" y="1669791"/>
            <a:ext cx="6407149" cy="4997709"/>
          </a:xfrm>
        </p:spPr>
        <p:txBody>
          <a:bodyPr>
            <a:normAutofit fontScale="92500" lnSpcReduction="10000"/>
          </a:bodyPr>
          <a:lstStyle/>
          <a:p>
            <a:pPr>
              <a:lnSpc>
                <a:spcPct val="110000"/>
              </a:lnSpc>
              <a:buNone/>
            </a:pPr>
            <a:r>
              <a:rPr lang="es-MX" sz="11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a:t>
            </a:r>
            <a:br>
              <a:rPr lang="es-MX" sz="11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b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Cabeza de Vaca y tres compañeros (</a:t>
            </a:r>
            <a:r>
              <a:rPr lang="es-CL" sz="190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Alonso del Castillo, Andrés Dorantes y </a:t>
            </a:r>
            <a:r>
              <a:rPr lang="es-CL" sz="1900"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Estebanico</a:t>
            </a:r>
            <a:r>
              <a:rPr lang="es-CL" sz="190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a:t>
            </a: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comienzan un viaje a pie por regiones desconocidas: recorren zonas que hoy corresponden a </a:t>
            </a:r>
            <a:r>
              <a:rPr lang="es-MX" sz="1900" b="1"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Texas, Nuevo México, Arizona y el norte de México</a:t>
            </a: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buNone/>
            </a:pPr>
            <a:r>
              <a:rPr lang="es-MX" sz="1900" b="1"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Condiciones extremas:</a:t>
            </a:r>
            <a:endPar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buFont typeface="Arial" panose="020B0604020202020204" pitchFamily="34" charset="0"/>
              <a:buChar char="•"/>
            </a:pP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Atravesaron desiertos, ríos y montañas.</a:t>
            </a:r>
          </a:p>
          <a:p>
            <a:pPr>
              <a:lnSpc>
                <a:spcPct val="110000"/>
              </a:lnSpc>
              <a:buFont typeface="Arial" panose="020B0604020202020204" pitchFamily="34" charset="0"/>
              <a:buChar char="•"/>
            </a:pP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Comieron raíces, frutas silvestres, serpientes y lo que encontraran.</a:t>
            </a:r>
          </a:p>
          <a:p>
            <a:pPr>
              <a:lnSpc>
                <a:spcPct val="110000"/>
              </a:lnSpc>
              <a:buFont typeface="Arial" panose="020B0604020202020204" pitchFamily="34" charset="0"/>
              <a:buChar char="•"/>
            </a:pP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Dormían a la intemperie, expuestos al frío, animales y peligros humanos.</a:t>
            </a:r>
          </a:p>
          <a:p>
            <a:pPr>
              <a:lnSpc>
                <a:spcPct val="110000"/>
              </a:lnSpc>
              <a:buNone/>
            </a:pPr>
            <a:r>
              <a:rPr lang="es-MX" sz="1900" b="1"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Sin mapa, sin guía, sin armas:</a:t>
            </a:r>
            <a:endPar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buFont typeface="Arial" panose="020B0604020202020204" pitchFamily="34" charset="0"/>
              <a:buChar char="•"/>
            </a:pP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Se orientaban por lo que decían los pueblos indígenas.</a:t>
            </a:r>
          </a:p>
          <a:p>
            <a:pPr>
              <a:lnSpc>
                <a:spcPct val="110000"/>
              </a:lnSpc>
              <a:buFont typeface="Arial" panose="020B0604020202020204" pitchFamily="34" charset="0"/>
              <a:buChar char="•"/>
            </a:pP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Su travesía fue de casi </a:t>
            </a:r>
            <a:r>
              <a:rPr lang="es-MX" sz="1900" b="1"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8 años</a:t>
            </a:r>
            <a:r>
              <a:rPr lang="es-MX" sz="19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llena de incertidumbre, fe y resistencia.</a:t>
            </a:r>
          </a:p>
          <a:p>
            <a:pPr marL="0" indent="0">
              <a:buNone/>
            </a:pPr>
            <a:endParaRPr lang="es-CL" sz="1100" dirty="0">
              <a:solidFill>
                <a:schemeClr val="bg1">
                  <a:alpha val="80000"/>
                </a:schemeClr>
              </a:solidFill>
            </a:endParaRPr>
          </a:p>
        </p:txBody>
      </p:sp>
      <p:pic>
        <p:nvPicPr>
          <p:cNvPr id="17410" name="Picture 2" descr="Foto: Estebanico fue una estrella rutilante por su peculiar color de piel, su porte singular y sus inseparables galgos.">
            <a:extLst>
              <a:ext uri="{FF2B5EF4-FFF2-40B4-BE49-F238E27FC236}">
                <a16:creationId xmlns:a16="http://schemas.microsoft.com/office/drawing/2014/main" id="{17FD84B4-5448-F2CC-61AD-23C81C7477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474" r="33256"/>
          <a:stretch/>
        </p:blipFill>
        <p:spPr bwMode="auto">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7441" name="Group 17436">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17438" name="Freeform: Shape 17437">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39" name="Freeform: Shape 17438">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4575041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50CECC60-4123-46DD-28AD-A83EA3D040E4}"/>
              </a:ext>
            </a:extLst>
          </p:cNvPr>
          <p:cNvSpPr>
            <a:spLocks noGrp="1"/>
          </p:cNvSpPr>
          <p:nvPr>
            <p:ph type="title"/>
          </p:nvPr>
        </p:nvSpPr>
        <p:spPr>
          <a:xfrm>
            <a:off x="838200" y="448721"/>
            <a:ext cx="4707671" cy="1225650"/>
          </a:xfrm>
        </p:spPr>
        <p:txBody>
          <a:bodyPr anchor="b">
            <a:normAutofit/>
          </a:bodyPr>
          <a:lstStyle/>
          <a:p>
            <a:r>
              <a:rPr lang="es-CL" sz="3800">
                <a:solidFill>
                  <a:schemeClr val="bg1"/>
                </a:solidFill>
                <a:latin typeface="Calibri" panose="020F0502020204030204" pitchFamily="34" charset="0"/>
                <a:ea typeface="Calibri" panose="020F0502020204030204" pitchFamily="34" charset="0"/>
                <a:cs typeface="Calibri" panose="020F0502020204030204" pitchFamily="34" charset="0"/>
              </a:rPr>
              <a:t>Alimentación de los nativos</a:t>
            </a:r>
          </a:p>
        </p:txBody>
      </p:sp>
      <p:cxnSp>
        <p:nvCxnSpPr>
          <p:cNvPr id="16393" name="Straight Connector 1639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127C253-EFE0-4D20-EABE-D3BA9E39DE7A}"/>
              </a:ext>
            </a:extLst>
          </p:cNvPr>
          <p:cNvSpPr>
            <a:spLocks noGrp="1"/>
          </p:cNvSpPr>
          <p:nvPr>
            <p:ph idx="1"/>
          </p:nvPr>
        </p:nvSpPr>
        <p:spPr>
          <a:xfrm>
            <a:off x="303217" y="1959991"/>
            <a:ext cx="5995983" cy="4047107"/>
          </a:xfrm>
        </p:spPr>
        <p:txBody>
          <a:bodyPr>
            <a:normAutofit/>
          </a:bodyPr>
          <a:lstStyle/>
          <a:p>
            <a:pPr marL="0" indent="0" algn="just">
              <a:buNone/>
            </a:pPr>
            <a:r>
              <a:rPr lang="es-MX" sz="18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 mantenimiento principalmente es raíces de dos o tres maneras, y </a:t>
            </a:r>
            <a:r>
              <a:rPr lang="es-MX" sz="1800" b="0" i="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búscanlas</a:t>
            </a:r>
            <a:r>
              <a:rPr lang="es-MX" sz="18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por toda la tierra; son muy malas, e hinchan los hombres que las comen. Tardan dos días en asarse, y muchas de ellas son muy amargas, y con todo esto se sacan con mucho trabajo. Es tanta la hambre que aquellas gentes tienen, que no se pueden pasar sin ellas, y andan dos o tres leguas buscándolas. Algunas veces matan algunos venados, y a tiempos toman algún pescado; mas esto es tan poco, y su hambre tan grande, que comen arañas y huevos de hormigas, y gusanos y lagartijas y salamanquesas y culebras y víboras, que matan los hombres que muerden, y comen tierra y madera y todo lo que pueden haber, y estiércol de venados, y otras cosa que dejo de contar; y creo averiguadamente que si en aquella tierra hubiese piedras las comerían.</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6395" name="Straight Connector 1639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386" name="Picture 2">
            <a:extLst>
              <a:ext uri="{FF2B5EF4-FFF2-40B4-BE49-F238E27FC236}">
                <a16:creationId xmlns:a16="http://schemas.microsoft.com/office/drawing/2014/main" id="{228E784C-4336-DBF4-955B-705373AEAA5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0"/>
            <a:ext cx="516064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1348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7" name="Rectangle 1536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71C2CE63-774A-15B6-B8EF-D392228B342E}"/>
              </a:ext>
            </a:extLst>
          </p:cNvPr>
          <p:cNvSpPr>
            <a:spLocks noGrp="1"/>
          </p:cNvSpPr>
          <p:nvPr>
            <p:ph type="title"/>
          </p:nvPr>
        </p:nvSpPr>
        <p:spPr>
          <a:xfrm>
            <a:off x="831873" y="50087"/>
            <a:ext cx="7797800" cy="1225650"/>
          </a:xfrm>
        </p:spPr>
        <p:txBody>
          <a:bodyPr anchor="b">
            <a:normAutofit/>
          </a:bodyPr>
          <a:lstStyle/>
          <a:p>
            <a:r>
              <a:rPr lang="es-CL" sz="3800" dirty="0">
                <a:solidFill>
                  <a:srgbClr val="FFC000"/>
                </a:solidFill>
                <a:latin typeface="Calibri" panose="020F0502020204030204" pitchFamily="34" charset="0"/>
                <a:ea typeface="Calibri" panose="020F0502020204030204" pitchFamily="34" charset="0"/>
                <a:cs typeface="Calibri" panose="020F0502020204030204" pitchFamily="34" charset="0"/>
              </a:rPr>
              <a:t>Descripción de un bisonte</a:t>
            </a:r>
          </a:p>
        </p:txBody>
      </p:sp>
      <p:cxnSp>
        <p:nvCxnSpPr>
          <p:cNvPr id="15369" name="Straight Connector 15368">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5BEB7DE-8CD1-09E7-2CE3-87129D7CEEC9}"/>
              </a:ext>
            </a:extLst>
          </p:cNvPr>
          <p:cNvSpPr>
            <a:spLocks noGrp="1"/>
          </p:cNvSpPr>
          <p:nvPr>
            <p:ph idx="1"/>
          </p:nvPr>
        </p:nvSpPr>
        <p:spPr>
          <a:xfrm>
            <a:off x="897769" y="1909192"/>
            <a:ext cx="5020431" cy="3647710"/>
          </a:xfrm>
        </p:spPr>
        <p:txBody>
          <a:bodyPr>
            <a:normAutofit lnSpcReduction="10000"/>
          </a:bodyPr>
          <a:lstStyle/>
          <a:p>
            <a:pPr marL="0" indent="0" algn="just">
              <a:buNone/>
            </a:pPr>
            <a:r>
              <a:rPr lang="es-MX" sz="18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Alcanzan aquí vacas, y yo las he visto tres veces y comido de ellas, y paréceme que serán del tamaño de las de España. Tienen los cuernos pequeños, como moriscas, y el pelo muy largo, merino, como una bernia; unas son pardillas, y otras negras, y a mi parecer tienen mejor y más gruesa carne que las de acá. De las que no son grandes hacen los indios mantas para cubrirse, y de las mayores hacen zapatos y rodelas; éstas vienen de hacia el Norte por tierra adelante hasta la costa de la Florida, y </a:t>
            </a:r>
            <a:r>
              <a:rPr lang="es-MX" sz="1800" b="0" i="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tiéndense</a:t>
            </a:r>
            <a:r>
              <a:rPr lang="es-MX" sz="18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por toda la tierra más de cuatrocientas leguas, y en todo este camino, por los valles por donde ellas vienen, bajan las gentes que por allí habitan y se mantienen de ellas, y meten en la tierra grande cantidad de cueros.</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5371" name="Straight Connector 15370">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362" name="Picture 2" descr="Búfalos a 50 kilómetros de la Castellana | Papel | EL MUNDO">
            <a:extLst>
              <a:ext uri="{FF2B5EF4-FFF2-40B4-BE49-F238E27FC236}">
                <a16:creationId xmlns:a16="http://schemas.microsoft.com/office/drawing/2014/main" id="{FF696A06-1CBA-6498-F7DA-0D6A4CF2F21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1537790"/>
            <a:ext cx="5666547" cy="3782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4274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41DDA5F9-2557-92B7-CD6E-5B4A0A5D386A}"/>
              </a:ext>
            </a:extLst>
          </p:cNvPr>
          <p:cNvSpPr>
            <a:spLocks noGrp="1"/>
          </p:cNvSpPr>
          <p:nvPr>
            <p:ph type="title"/>
          </p:nvPr>
        </p:nvSpPr>
        <p:spPr>
          <a:xfrm>
            <a:off x="838200" y="448721"/>
            <a:ext cx="10502900" cy="1225650"/>
          </a:xfrm>
        </p:spPr>
        <p:txBody>
          <a:bodyPr anchor="b">
            <a:normAutofit/>
          </a:bodyPr>
          <a:lstStyle/>
          <a:p>
            <a:r>
              <a:rPr lang="es-CL" sz="3800" dirty="0">
                <a:solidFill>
                  <a:schemeClr val="bg1"/>
                </a:solidFill>
                <a:latin typeface="Calibri" panose="020F0502020204030204" pitchFamily="34" charset="0"/>
                <a:ea typeface="Calibri" panose="020F0502020204030204" pitchFamily="34" charset="0"/>
                <a:cs typeface="Calibri" panose="020F0502020204030204" pitchFamily="34" charset="0"/>
              </a:rPr>
              <a:t>Diversidad de género entre los nativos norteamericanos</a:t>
            </a:r>
          </a:p>
        </p:txBody>
      </p:sp>
      <p:cxnSp>
        <p:nvCxnSpPr>
          <p:cNvPr id="14345" name="Straight Connector 14344">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771384C-BDC8-B0BF-ADB4-AB5CBF855E84}"/>
              </a:ext>
            </a:extLst>
          </p:cNvPr>
          <p:cNvSpPr>
            <a:spLocks noGrp="1"/>
          </p:cNvSpPr>
          <p:nvPr>
            <p:ph idx="1"/>
          </p:nvPr>
        </p:nvSpPr>
        <p:spPr>
          <a:xfrm>
            <a:off x="897769" y="1909192"/>
            <a:ext cx="4586513" cy="3647710"/>
          </a:xfrm>
        </p:spPr>
        <p:txBody>
          <a:bodyPr>
            <a:normAutofit/>
          </a:bodyPr>
          <a:lstStyle/>
          <a:p>
            <a:pPr marL="0" indent="0" algn="just">
              <a:buNone/>
            </a:pP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En el tiempo que así estaba, entre éstos vi una diablura, y es que vi un hombre casado con otro, y éstos son unos hombres </a:t>
            </a:r>
            <a:r>
              <a:rPr lang="es-MX" sz="2000" b="0" i="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amarionados</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impotentes, y andan tapados como mujeres y hacen oficio de mujeres, y tiran arco y llevan muy gran carga, y entre éstos vimos muchos de ellos así </a:t>
            </a:r>
            <a:r>
              <a:rPr lang="es-MX" sz="2000" b="0" i="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amarionados</a:t>
            </a:r>
            <a:r>
              <a:rPr lang="es-MX" sz="20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como digo, y son más membrudos que los otros hombres y más altos; sufren muy grandes cargas.</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4347" name="Straight Connector 1434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338" name="Picture 2" descr="Antes de la colonización europea, los nativos americanos reconocían 5  géneros – CANARIAS DECOLONIAL">
            <a:extLst>
              <a:ext uri="{FF2B5EF4-FFF2-40B4-BE49-F238E27FC236}">
                <a16:creationId xmlns:a16="http://schemas.microsoft.com/office/drawing/2014/main" id="{F11C0A4F-8D7A-307A-B74C-5CAD2D1008B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1806951"/>
            <a:ext cx="5666547" cy="3244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2705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1D2799-D951-4F7B-C7D0-F84C061AE813}"/>
            </a:ext>
          </a:extLst>
        </p:cNvPr>
        <p:cNvGrpSpPr/>
        <p:nvPr/>
      </p:nvGrpSpPr>
      <p:grpSpPr>
        <a:xfrm>
          <a:off x="0" y="0"/>
          <a:ext cx="0" cy="0"/>
          <a:chOff x="0" y="0"/>
          <a:chExt cx="0" cy="0"/>
        </a:xfrm>
      </p:grpSpPr>
      <p:sp useBgFill="1">
        <p:nvSpPr>
          <p:cNvPr id="13321" name="Rectangle 1332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4AFEAE1-024E-E770-43D6-2A7E46349CFA}"/>
              </a:ext>
            </a:extLst>
          </p:cNvPr>
          <p:cNvSpPr>
            <a:spLocks noGrp="1"/>
          </p:cNvSpPr>
          <p:nvPr>
            <p:ph type="title"/>
          </p:nvPr>
        </p:nvSpPr>
        <p:spPr>
          <a:xfrm>
            <a:off x="572493" y="238539"/>
            <a:ext cx="11018520" cy="1434415"/>
          </a:xfrm>
        </p:spPr>
        <p:txBody>
          <a:bodyPr anchor="b">
            <a:normAutofit/>
          </a:bodyPr>
          <a:lstStyle/>
          <a:p>
            <a:r>
              <a:rPr lang="es-CL" sz="5400" dirty="0">
                <a:latin typeface="Calibri" panose="020F0502020204030204" pitchFamily="34" charset="0"/>
                <a:ea typeface="Calibri" panose="020F0502020204030204" pitchFamily="34" charset="0"/>
                <a:cs typeface="Calibri" panose="020F0502020204030204" pitchFamily="34" charset="0"/>
              </a:rPr>
              <a:t>Descripción de una operación</a:t>
            </a:r>
          </a:p>
        </p:txBody>
      </p:sp>
      <p:sp>
        <p:nvSpPr>
          <p:cNvPr id="1332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D2D69F6-280B-1C33-6CD3-0E8A073E3D1D}"/>
              </a:ext>
            </a:extLst>
          </p:cNvPr>
          <p:cNvSpPr>
            <a:spLocks noGrp="1"/>
          </p:cNvSpPr>
          <p:nvPr>
            <p:ph idx="1"/>
          </p:nvPr>
        </p:nvSpPr>
        <p:spPr>
          <a:xfrm>
            <a:off x="572493" y="2071316"/>
            <a:ext cx="6713552" cy="4119172"/>
          </a:xfrm>
        </p:spPr>
        <p:txBody>
          <a:bodyPr anchor="t">
            <a:normAutofit lnSpcReduction="10000"/>
          </a:bodyPr>
          <a:lstStyle/>
          <a:p>
            <a:pPr marL="0" indent="0" algn="just">
              <a:buNone/>
            </a:pPr>
            <a:r>
              <a:rPr lang="es-MX" sz="1700" b="0" i="0" dirty="0">
                <a:effectLst/>
                <a:latin typeface="Calibri" panose="020F0502020204030204" pitchFamily="34" charset="0"/>
                <a:ea typeface="Calibri" panose="020F0502020204030204" pitchFamily="34" charset="0"/>
                <a:cs typeface="Calibri" panose="020F0502020204030204" pitchFamily="34" charset="0"/>
              </a:rPr>
              <a:t>Aquí me trajeron un hombre, y me dijeron que había mucho tiempo que le habían herido con una flecha por la espalda derecha, y tenía la punta de la flecha sobre el corazón. Decía que le daba mucha pena, y que por aquella causa siempre estaba enfermo. Yo lo toqué, y sentí la punta de la flecha, y vi que la tenía atravesada por la ternilla, y con un cuchillo que tenía le abrí el pecho hasta aquel lugar, y vi que tenía la punta atravesada, y estaba muy mala de sacar; torné a cortar más, y metí la punta del cuchillo, y con gran trabajo en fin la saqué. Era muy larga, y con un hueso de venado, usando de mi oficio de medicina, le di dos puntos; y dados, se me desangraba, y con raspa de un cuero le estanqué la sangre; y cuando hube sacado la punta, </a:t>
            </a:r>
            <a:r>
              <a:rPr lang="es-MX" sz="1700" b="0" i="0" dirty="0" err="1">
                <a:effectLst/>
                <a:latin typeface="Calibri" panose="020F0502020204030204" pitchFamily="34" charset="0"/>
                <a:ea typeface="Calibri" panose="020F0502020204030204" pitchFamily="34" charset="0"/>
                <a:cs typeface="Calibri" panose="020F0502020204030204" pitchFamily="34" charset="0"/>
              </a:rPr>
              <a:t>pidiéronmela</a:t>
            </a:r>
            <a:r>
              <a:rPr lang="es-MX" sz="1700" b="0" i="0" dirty="0">
                <a:effectLst/>
                <a:latin typeface="Calibri" panose="020F0502020204030204" pitchFamily="34" charset="0"/>
                <a:ea typeface="Calibri" panose="020F0502020204030204" pitchFamily="34" charset="0"/>
                <a:cs typeface="Calibri" panose="020F0502020204030204" pitchFamily="34" charset="0"/>
              </a:rPr>
              <a:t>, y yo se la di, y el pueblo todo vino a verla, y la enviaron por la tierra adentro, para que la viesen los que allá estaban, y por esto hicieron muchos bailes y fiestas, como ellos suelen hacer. Y otro día le corté los dos puntos al indio, y estaba sano; y no parecía la herida que le había hecho sino como una raya de la palma de la mano, y dijo que no sentía dolor ni pena alguna; y esta cura nos dio entre ellos tanto crédito por toda la tierra, cuanto ellos podían y sabían estimar y encarecer. </a:t>
            </a:r>
            <a:endParaRPr lang="es-CL" sz="1700" dirty="0">
              <a:latin typeface="Calibri" panose="020F0502020204030204" pitchFamily="34" charset="0"/>
              <a:ea typeface="Calibri" panose="020F0502020204030204" pitchFamily="34" charset="0"/>
              <a:cs typeface="Calibri" panose="020F0502020204030204" pitchFamily="34" charset="0"/>
            </a:endParaRPr>
          </a:p>
        </p:txBody>
      </p:sp>
      <p:pic>
        <p:nvPicPr>
          <p:cNvPr id="13316" name="Picture 4">
            <a:extLst>
              <a:ext uri="{FF2B5EF4-FFF2-40B4-BE49-F238E27FC236}">
                <a16:creationId xmlns:a16="http://schemas.microsoft.com/office/drawing/2014/main" id="{12CF3629-6C69-F9C2-F22E-5253AB7AE1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279" r="17771"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7330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DA8DCB6-D13F-16A3-E4F4-45E64676B395}"/>
              </a:ext>
            </a:extLst>
          </p:cNvPr>
          <p:cNvSpPr>
            <a:spLocks noGrp="1"/>
          </p:cNvSpPr>
          <p:nvPr>
            <p:ph type="title"/>
          </p:nvPr>
        </p:nvSpPr>
        <p:spPr>
          <a:xfrm>
            <a:off x="838200" y="1641752"/>
            <a:ext cx="6140449" cy="1323439"/>
          </a:xfrm>
        </p:spPr>
        <p:txBody>
          <a:bodyPr anchor="t">
            <a:normAutofit/>
          </a:bodyPr>
          <a:lstStyle/>
          <a:p>
            <a:r>
              <a:rPr lang="es-CL" sz="4000">
                <a:solidFill>
                  <a:schemeClr val="bg1"/>
                </a:solidFill>
              </a:rPr>
              <a:t>Recetas de cocina</a:t>
            </a:r>
          </a:p>
        </p:txBody>
      </p:sp>
      <p:sp>
        <p:nvSpPr>
          <p:cNvPr id="3" name="Marcador de contenido 2">
            <a:extLst>
              <a:ext uri="{FF2B5EF4-FFF2-40B4-BE49-F238E27FC236}">
                <a16:creationId xmlns:a16="http://schemas.microsoft.com/office/drawing/2014/main" id="{AC794572-3800-97ED-6D2C-125E61A1B887}"/>
              </a:ext>
            </a:extLst>
          </p:cNvPr>
          <p:cNvSpPr>
            <a:spLocks noGrp="1"/>
          </p:cNvSpPr>
          <p:nvPr>
            <p:ph idx="1"/>
          </p:nvPr>
        </p:nvSpPr>
        <p:spPr>
          <a:xfrm>
            <a:off x="254000" y="2616200"/>
            <a:ext cx="6724649" cy="3392488"/>
          </a:xfrm>
        </p:spPr>
        <p:txBody>
          <a:bodyPr>
            <a:normAutofit/>
          </a:bodyPr>
          <a:lstStyle/>
          <a:p>
            <a:pPr marL="0" indent="0">
              <a:buNone/>
            </a:pPr>
            <a:r>
              <a:rPr lang="es-MX" sz="1800" b="0" i="0" dirty="0" err="1">
                <a:solidFill>
                  <a:schemeClr val="bg1">
                    <a:alpha val="80000"/>
                  </a:schemeClr>
                </a:solidFill>
                <a:effectLst/>
                <a:latin typeface="Times New Roman" panose="02020603050405020304" pitchFamily="18" charset="0"/>
              </a:rPr>
              <a:t>Dábannos</a:t>
            </a:r>
            <a:r>
              <a:rPr lang="es-MX" sz="1800" b="0" i="0" dirty="0">
                <a:solidFill>
                  <a:schemeClr val="bg1">
                    <a:alpha val="80000"/>
                  </a:schemeClr>
                </a:solidFill>
                <a:effectLst/>
                <a:latin typeface="Times New Roman" panose="02020603050405020304" pitchFamily="18" charset="0"/>
              </a:rPr>
              <a:t> a comer frísoles y calabazas; la manera de cocerlas es tan nueva, que por ser tal, yo la quise aquí poner, para que se vea y se conozca cuán diversos y extraños son los ingenios e industrias de los hombres humanos. Ellos no alcanzan ollas, y para cocer lo que ellos quieren comer hinchan media calabaza grande de agua, y en el fuego echan muchas piedras de las que más fácilmente ellos pueden encender, y toman el fuego; y cuando ven que están ardiendo </a:t>
            </a:r>
            <a:r>
              <a:rPr lang="es-MX" sz="1800" b="0" i="0" dirty="0" err="1">
                <a:solidFill>
                  <a:schemeClr val="bg1">
                    <a:alpha val="80000"/>
                  </a:schemeClr>
                </a:solidFill>
                <a:effectLst/>
                <a:latin typeface="Times New Roman" panose="02020603050405020304" pitchFamily="18" charset="0"/>
              </a:rPr>
              <a:t>tómanlas</a:t>
            </a:r>
            <a:r>
              <a:rPr lang="es-MX" sz="1800" b="0" i="0" dirty="0">
                <a:solidFill>
                  <a:schemeClr val="bg1">
                    <a:alpha val="80000"/>
                  </a:schemeClr>
                </a:solidFill>
                <a:effectLst/>
                <a:latin typeface="Times New Roman" panose="02020603050405020304" pitchFamily="18" charset="0"/>
              </a:rPr>
              <a:t> con unas tenazas de palo, y </a:t>
            </a:r>
            <a:r>
              <a:rPr lang="es-MX" sz="1800" b="0" i="0" dirty="0" err="1">
                <a:solidFill>
                  <a:schemeClr val="bg1">
                    <a:alpha val="80000"/>
                  </a:schemeClr>
                </a:solidFill>
                <a:effectLst/>
                <a:latin typeface="Times New Roman" panose="02020603050405020304" pitchFamily="18" charset="0"/>
              </a:rPr>
              <a:t>échanlas</a:t>
            </a:r>
            <a:r>
              <a:rPr lang="es-MX" sz="1800" b="0" i="0" dirty="0">
                <a:solidFill>
                  <a:schemeClr val="bg1">
                    <a:alpha val="80000"/>
                  </a:schemeClr>
                </a:solidFill>
                <a:effectLst/>
                <a:latin typeface="Times New Roman" panose="02020603050405020304" pitchFamily="18" charset="0"/>
              </a:rPr>
              <a:t> en aquella agua que está en la calabaza, hasta que la hacen hervir con el fuego que las piedras llevan, y cuando ven que el agua hierve, echan en ella lo que han de cocer, y en todo este tiempo no hacen sino sacar unas piedras y echar otras ardiendo para que el agua hierva para cocer lo que quieren, y así lo cuecen.</a:t>
            </a:r>
            <a:endParaRPr lang="es-CL" sz="1800" dirty="0">
              <a:solidFill>
                <a:schemeClr val="bg1">
                  <a:alpha val="80000"/>
                </a:schemeClr>
              </a:solidFill>
            </a:endParaRPr>
          </a:p>
        </p:txBody>
      </p:sp>
      <p:pic>
        <p:nvPicPr>
          <p:cNvPr id="5" name="Picture 4" descr="Idyllic heap of pumpkins outdoors">
            <a:extLst>
              <a:ext uri="{FF2B5EF4-FFF2-40B4-BE49-F238E27FC236}">
                <a16:creationId xmlns:a16="http://schemas.microsoft.com/office/drawing/2014/main" id="{D1034914-E1D4-E80B-DE92-2B1024FFA4A1}"/>
              </a:ext>
            </a:extLst>
          </p:cNvPr>
          <p:cNvPicPr>
            <a:picLocks noChangeAspect="1"/>
          </p:cNvPicPr>
          <p:nvPr/>
        </p:nvPicPr>
        <p:blipFill>
          <a:blip r:embed="rId2"/>
          <a:srcRect l="34997" r="20775" b="-2"/>
          <a:stretch/>
        </p:blipFill>
        <p:spPr>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effectLst>
            <a:outerShdw blurRad="381000" dist="152400" dir="10800000" algn="r" rotWithShape="0">
              <a:prstClr val="black">
                <a:alpha val="10000"/>
              </a:prstClr>
            </a:outerShdw>
          </a:effectLst>
        </p:spPr>
      </p:pic>
      <p:grpSp>
        <p:nvGrpSpPr>
          <p:cNvPr id="11" name="Group 10">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12" name="Freeform: Shape 11">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8555647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D89453-803A-E797-3D43-A65CFA6D0E02}"/>
            </a:ext>
          </a:extLst>
        </p:cNvPr>
        <p:cNvGrpSpPr/>
        <p:nvPr/>
      </p:nvGrpSpPr>
      <p:grpSpPr>
        <a:xfrm>
          <a:off x="0" y="0"/>
          <a:ext cx="0" cy="0"/>
          <a:chOff x="0" y="0"/>
          <a:chExt cx="0" cy="0"/>
        </a:xfrm>
      </p:grpSpPr>
      <p:sp>
        <p:nvSpPr>
          <p:cNvPr id="12314" name="Rectangle 1229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05A18615-9B7D-32B7-E5D5-DE4D6CBC0226}"/>
              </a:ext>
            </a:extLst>
          </p:cNvPr>
          <p:cNvSpPr>
            <a:spLocks noGrp="1"/>
          </p:cNvSpPr>
          <p:nvPr>
            <p:ph type="title"/>
          </p:nvPr>
        </p:nvSpPr>
        <p:spPr>
          <a:xfrm>
            <a:off x="1020467" y="1397120"/>
            <a:ext cx="4707671" cy="1225650"/>
          </a:xfrm>
        </p:spPr>
        <p:txBody>
          <a:bodyPr anchor="b">
            <a:normAutofit/>
          </a:bodyPr>
          <a:lstStyle/>
          <a:p>
            <a:r>
              <a:rPr lang="es-CL" sz="3800">
                <a:solidFill>
                  <a:schemeClr val="bg1"/>
                </a:solidFill>
              </a:rPr>
              <a:t>Vida de chamanes</a:t>
            </a:r>
          </a:p>
        </p:txBody>
      </p:sp>
      <p:sp>
        <p:nvSpPr>
          <p:cNvPr id="3" name="Marcador de contenido 2">
            <a:extLst>
              <a:ext uri="{FF2B5EF4-FFF2-40B4-BE49-F238E27FC236}">
                <a16:creationId xmlns:a16="http://schemas.microsoft.com/office/drawing/2014/main" id="{0C3F6680-6487-3FE9-8364-9EE7F992E4A2}"/>
              </a:ext>
            </a:extLst>
          </p:cNvPr>
          <p:cNvSpPr>
            <a:spLocks noGrp="1"/>
          </p:cNvSpPr>
          <p:nvPr>
            <p:ph idx="1"/>
          </p:nvPr>
        </p:nvSpPr>
        <p:spPr>
          <a:xfrm>
            <a:off x="1020467" y="2891752"/>
            <a:ext cx="5422106" cy="2334517"/>
          </a:xfrm>
        </p:spPr>
        <p:txBody>
          <a:bodyPr>
            <a:normAutofit lnSpcReduction="10000"/>
          </a:bodyPr>
          <a:lstStyle/>
          <a:p>
            <a:pPr marL="0" indent="0">
              <a:buNone/>
            </a:pPr>
            <a:r>
              <a:rPr lang="es-MX" sz="1600" b="0" i="0" dirty="0">
                <a:solidFill>
                  <a:schemeClr val="bg1"/>
                </a:solidFill>
                <a:effectLst/>
                <a:latin typeface="Times New Roman" panose="02020603050405020304" pitchFamily="18" charset="0"/>
              </a:rPr>
              <a:t>Teníamos con ellos mucha autoridad y gravedad, y para conservar esto, les hablábamos pocas veces. El negro les hablaba siempre; se informaba de los caminos que queríamos ir y los pueblos que había y de las cosas que queríamos saber. Pasamos por gran número y diversidades de lenguas; con todas ellas Dios nuestro Señor nos favoreció, porque siempre nos entendieron y les entendimos. Y así, preguntábamos y respondían por señas, como si ellos hablaran nuestra lengua y nosotros la suya; porque, aunque sabíamos seis lenguas, no nos podíamos en todas partes aprovechar de ellas, porque hallamos más de mil diferencias</a:t>
            </a:r>
            <a:endParaRPr lang="es-CL" sz="1600" dirty="0">
              <a:solidFill>
                <a:schemeClr val="bg1"/>
              </a:solidFill>
            </a:endParaRPr>
          </a:p>
        </p:txBody>
      </p:sp>
      <p:pic>
        <p:nvPicPr>
          <p:cNvPr id="12290" name="Picture 2">
            <a:extLst>
              <a:ext uri="{FF2B5EF4-FFF2-40B4-BE49-F238E27FC236}">
                <a16:creationId xmlns:a16="http://schemas.microsoft.com/office/drawing/2014/main" id="{B85BCA6B-DEDC-2664-E225-CC79D51BF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778" r="10088" b="-1"/>
          <a:stretch/>
        </p:blipFill>
        <p:spPr bwMode="auto">
          <a:xfrm>
            <a:off x="6735467" y="977900"/>
            <a:ext cx="5037433" cy="4826000"/>
          </a:xfrm>
          <a:prstGeom prst="rect">
            <a:avLst/>
          </a:prstGeom>
          <a:noFill/>
          <a:extLst>
            <a:ext uri="{909E8E84-426E-40DD-AFC4-6F175D3DCCD1}">
              <a14:hiddenFill xmlns:a14="http://schemas.microsoft.com/office/drawing/2010/main">
                <a:solidFill>
                  <a:srgbClr val="FFFFFF"/>
                </a:solidFill>
              </a14:hiddenFill>
            </a:ext>
          </a:extLst>
        </p:spPr>
      </p:pic>
      <p:sp>
        <p:nvSpPr>
          <p:cNvPr id="12315" name="Rectangle 12296">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16" name="Rectangle 12298">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41610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C5D209-C583-5D11-06E2-4CCC2F8AC58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9B9456B-1C3A-6C12-50CE-FE4692DB8647}"/>
              </a:ext>
            </a:extLst>
          </p:cNvPr>
          <p:cNvSpPr>
            <a:spLocks noGrp="1"/>
          </p:cNvSpPr>
          <p:nvPr>
            <p:ph idx="1"/>
          </p:nvPr>
        </p:nvSpPr>
        <p:spPr>
          <a:xfrm>
            <a:off x="298525" y="2233061"/>
            <a:ext cx="7206815" cy="4391644"/>
          </a:xfrm>
        </p:spPr>
        <p:txBody>
          <a:bodyPr>
            <a:noAutofit/>
          </a:bodyPr>
          <a:lstStyle/>
          <a:p>
            <a:pPr marL="0" indent="0" algn="just">
              <a:buNone/>
            </a:pPr>
            <a:r>
              <a:rPr lang="es-MX" sz="20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…y este día anduve diez leguas, y otro día de mañana alcancé cuatro cristianos de caballo, que recibieron gran alteración de verme tan extrañamente vestido y en compañía de indios. </a:t>
            </a:r>
            <a:r>
              <a:rPr lang="es-MX" sz="2000" b="0" i="0"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Estuviéronme</a:t>
            </a:r>
            <a:r>
              <a:rPr lang="es-MX" sz="20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mirando mucho espacio de tiempo, tan atónitos, que ni me hablaban ni acertaban a preguntarme nada. Yo les dije que me llevasen a donde estaba su capitán; y así, fuimos media legua de allí, donde estaba Diego de Alcaraz, que era el capitán; y después de haberle hablado, me dijo que estaba muy perdido allí, porque había muchos días que no había podido tomar indios, y que no había por donde ir, porque entre ellos comenzaba a haber necesidad y hambre. </a:t>
            </a:r>
          </a:p>
          <a:p>
            <a:pPr marL="0" indent="0">
              <a:buNone/>
            </a:pPr>
            <a:endParaRPr lang="es-MX" sz="15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1C7CF71A-6F52-00AD-9267-30C004670513}"/>
              </a:ext>
            </a:extLst>
          </p:cNvPr>
          <p:cNvPicPr>
            <a:picLocks noChangeAspect="1"/>
          </p:cNvPicPr>
          <p:nvPr/>
        </p:nvPicPr>
        <p:blipFill>
          <a:blip r:embed="rId2">
            <a:extLst>
              <a:ext uri="{28A0092B-C50C-407E-A947-70E740481C1C}">
                <a14:useLocalDpi xmlns:a14="http://schemas.microsoft.com/office/drawing/2010/main" val="0"/>
              </a:ext>
            </a:extLst>
          </a:blip>
          <a:srcRect l="13832" r="40150"/>
          <a:stretch/>
        </p:blipFill>
        <p:spPr>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effectLst>
            <a:outerShdw blurRad="381000" dist="152400" dir="10800000" algn="r" rotWithShape="0">
              <a:prstClr val="black">
                <a:alpha val="10000"/>
              </a:prstClr>
            </a:outerShdw>
          </a:effectLst>
        </p:spPr>
      </p:pic>
      <p:grpSp>
        <p:nvGrpSpPr>
          <p:cNvPr id="11" name="Group 10">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12" name="Freeform: Shape 11">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 name="CuadroTexto 3">
            <a:extLst>
              <a:ext uri="{FF2B5EF4-FFF2-40B4-BE49-F238E27FC236}">
                <a16:creationId xmlns:a16="http://schemas.microsoft.com/office/drawing/2014/main" id="{D84930CA-3541-43CA-49B7-28416D1331B5}"/>
              </a:ext>
            </a:extLst>
          </p:cNvPr>
          <p:cNvSpPr txBox="1"/>
          <p:nvPr/>
        </p:nvSpPr>
        <p:spPr>
          <a:xfrm>
            <a:off x="317500" y="965200"/>
            <a:ext cx="7962900" cy="584775"/>
          </a:xfrm>
          <a:prstGeom prst="rect">
            <a:avLst/>
          </a:prstGeom>
          <a:noFill/>
        </p:spPr>
        <p:txBody>
          <a:bodyPr wrap="square" rtlCol="0">
            <a:spAutoFit/>
          </a:bodyPr>
          <a:lstStyle/>
          <a:p>
            <a:r>
              <a:rPr lang="es-CL" sz="3200" dirty="0">
                <a:solidFill>
                  <a:srgbClr val="FFC000"/>
                </a:solidFill>
              </a:rPr>
              <a:t>REENCUENTRO CON LOS CRISTIANOS</a:t>
            </a:r>
          </a:p>
        </p:txBody>
      </p:sp>
    </p:spTree>
    <p:extLst>
      <p:ext uri="{BB962C8B-B14F-4D97-AF65-F5344CB8AC3E}">
        <p14:creationId xmlns:p14="http://schemas.microsoft.com/office/powerpoint/2010/main" val="35026491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1F7928-ACE8-583B-D6AA-68C803465B7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1B74AD-32BA-D3B8-0E2B-C9A4C24F4D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5DE8056-23C0-0F6E-F75D-280890E2CD80}"/>
              </a:ext>
            </a:extLst>
          </p:cNvPr>
          <p:cNvPicPr>
            <a:picLocks noChangeAspect="1"/>
          </p:cNvPicPr>
          <p:nvPr/>
        </p:nvPicPr>
        <p:blipFill>
          <a:blip r:embed="rId2">
            <a:extLst>
              <a:ext uri="{28A0092B-C50C-407E-A947-70E740481C1C}">
                <a14:useLocalDpi xmlns:a14="http://schemas.microsoft.com/office/drawing/2010/main" val="0"/>
              </a:ext>
            </a:extLst>
          </a:blip>
          <a:srcRect l="13832" r="40150"/>
          <a:stretch/>
        </p:blipFill>
        <p:spPr>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effectLst>
            <a:outerShdw blurRad="381000" dist="152400" dir="10800000" algn="r" rotWithShape="0">
              <a:prstClr val="black">
                <a:alpha val="10000"/>
              </a:prstClr>
            </a:outerShdw>
          </a:effectLst>
        </p:spPr>
      </p:pic>
      <p:grpSp>
        <p:nvGrpSpPr>
          <p:cNvPr id="11" name="Group 10">
            <a:extLst>
              <a:ext uri="{FF2B5EF4-FFF2-40B4-BE49-F238E27FC236}">
                <a16:creationId xmlns:a16="http://schemas.microsoft.com/office/drawing/2014/main" id="{0C8F7FB2-C632-8D2F-75D1-687E82864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12" name="Freeform: Shape 11">
              <a:extLst>
                <a:ext uri="{FF2B5EF4-FFF2-40B4-BE49-F238E27FC236}">
                  <a16:creationId xmlns:a16="http://schemas.microsoft.com/office/drawing/2014/main" id="{DFBF90C4-F5BE-D899-0772-39B383821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AC652BB-BF74-C36B-8D79-B4B773EDA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Marcador de contenido 2">
            <a:extLst>
              <a:ext uri="{FF2B5EF4-FFF2-40B4-BE49-F238E27FC236}">
                <a16:creationId xmlns:a16="http://schemas.microsoft.com/office/drawing/2014/main" id="{836C967D-C047-FF53-90C3-2105249318D1}"/>
              </a:ext>
            </a:extLst>
          </p:cNvPr>
          <p:cNvSpPr>
            <a:spLocks noGrp="1"/>
          </p:cNvSpPr>
          <p:nvPr>
            <p:ph idx="1"/>
          </p:nvPr>
        </p:nvSpPr>
        <p:spPr>
          <a:xfrm>
            <a:off x="206592" y="173255"/>
            <a:ext cx="7206815" cy="4391644"/>
          </a:xfrm>
        </p:spPr>
        <p:txBody>
          <a:bodyPr>
            <a:noAutofit/>
          </a:bodyPr>
          <a:lstStyle/>
          <a:p>
            <a:pPr marL="0" indent="0" algn="just">
              <a:buNone/>
            </a:pP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Y después de esto pasamos muchas y grandes pendencias con ellos, </a:t>
            </a:r>
            <a:r>
              <a:rPr lang="es-MX" sz="1800" b="0" i="0" dirty="0">
                <a:solidFill>
                  <a:srgbClr val="FFC000">
                    <a:alpha val="80000"/>
                  </a:srgbClr>
                </a:solidFill>
                <a:effectLst/>
                <a:latin typeface="Calibri" panose="020F0502020204030204" pitchFamily="34" charset="0"/>
                <a:ea typeface="Calibri" panose="020F0502020204030204" pitchFamily="34" charset="0"/>
                <a:cs typeface="Calibri" panose="020F0502020204030204" pitchFamily="34" charset="0"/>
              </a:rPr>
              <a:t>porque nos querían hacer los indios que traíamos esclavos,</a:t>
            </a: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y con este enojo, al partir, dejamos muchos arcos turquescos que traíamos, y muchos zurrones y flechas, y entre ellas las cinco de las esmeraldas, que no se nos acordó de ellas; y así, las perdimos. Dimos a los cristianos muchas mantas de vaca y otras cosas que traíamos; </a:t>
            </a:r>
            <a:r>
              <a:rPr lang="es-MX" sz="1800" b="0" i="0"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vímonos</a:t>
            </a:r>
            <a:r>
              <a:rPr lang="es-MX" sz="18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con los indios en mucho trabajo porque se volviesen a sus casas y se asegurasen y sembrasen su maíz. Ellos no querían sino ir con nosotros hasta dejarnos, como acostumbraban, con otros indios; porque si se volviesen sin hacer esto, temían que se morirían; que para ir con nosotros no temían a los cristianos ni a sus lanzas. A los cristianos les pesaba de esto, y hacían que su lengua les dijese que nosotros éramos de ellos mismos, y nos habíamos perdido mucho tiempo había, y que éramos gente de poca suerte y valor, y que ellos eran los señores de aquella tierra, a quien habían de obedecer y servir. Mas todo esto los indios tenían en muy poco o nada de lo que les decían; antes, unos con otros entre sí platicaban, diciendo que los cristianos mentían, porque nosotros veníamos de donde salía el sol, y ellos donde se pone; y que nosotros sanábamos los enfermos y ellos mataban los que estaban sanos; y que nosotros veníamos desnudos y descalzos, y ellos vestidos y en caballos y con lanzas; y que nosotros no teníamos codicia de ninguna cosa, antes todo cuanto nos daban tornábamos luego a dar, y con nada nos quedábamos, y los otros no tenían otro fin sino robar todo cuanto hallaban, y nunca daban nada a nadie.</a:t>
            </a:r>
            <a:endParaRPr lang="es-CL"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MX" sz="15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16109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82" name="Rectangle 11281">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5F82686-B622-2669-E440-9BA36A0CCA23}"/>
              </a:ext>
            </a:extLst>
          </p:cNvPr>
          <p:cNvSpPr>
            <a:spLocks noGrp="1"/>
          </p:cNvSpPr>
          <p:nvPr>
            <p:ph type="title"/>
          </p:nvPr>
        </p:nvSpPr>
        <p:spPr>
          <a:xfrm>
            <a:off x="295128" y="911481"/>
            <a:ext cx="8219172" cy="1323439"/>
          </a:xfrm>
        </p:spPr>
        <p:txBody>
          <a:bodyPr anchor="t">
            <a:normAutofit/>
          </a:bodyPr>
          <a:lstStyle/>
          <a:p>
            <a:r>
              <a:rPr lang="es-CL" sz="4000" dirty="0">
                <a:solidFill>
                  <a:schemeClr val="bg1"/>
                </a:solidFill>
                <a:latin typeface="Calibri" panose="020F0502020204030204" pitchFamily="34" charset="0"/>
                <a:ea typeface="Calibri" panose="020F0502020204030204" pitchFamily="34" charset="0"/>
                <a:cs typeface="Calibri" panose="020F0502020204030204" pitchFamily="34" charset="0"/>
              </a:rPr>
              <a:t>Cabeza de Vaca aconseja a los indios</a:t>
            </a:r>
          </a:p>
        </p:txBody>
      </p:sp>
      <p:sp>
        <p:nvSpPr>
          <p:cNvPr id="3" name="Marcador de contenido 2">
            <a:extLst>
              <a:ext uri="{FF2B5EF4-FFF2-40B4-BE49-F238E27FC236}">
                <a16:creationId xmlns:a16="http://schemas.microsoft.com/office/drawing/2014/main" id="{EC1DD4A8-23A3-8083-1954-2CC5A2BFBF64}"/>
              </a:ext>
            </a:extLst>
          </p:cNvPr>
          <p:cNvSpPr>
            <a:spLocks noGrp="1"/>
          </p:cNvSpPr>
          <p:nvPr>
            <p:ph idx="1"/>
          </p:nvPr>
        </p:nvSpPr>
        <p:spPr>
          <a:xfrm>
            <a:off x="838200" y="1953928"/>
            <a:ext cx="6140449" cy="4054760"/>
          </a:xfrm>
        </p:spPr>
        <p:txBody>
          <a:bodyPr>
            <a:normAutofit/>
          </a:bodyPr>
          <a:lstStyle/>
          <a:p>
            <a:pPr marL="0" indent="0">
              <a:buNone/>
            </a:pPr>
            <a:r>
              <a:rPr lang="es-MX" sz="15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Y pasados quince días que allí habíamos estado, llegó Alcaraz con los cristianos que habían ido en aquella entrada, y contaron al capitán cómo eran bajados de las sierras los indios, y habían poblado en lo llano, y habían hallado pueblos con mucha gente, que de primero estaban despoblados y desiertos, y que los indios les salieron a recibir con cruces en las manos, y los llevaron a sus casas, y les dieron de lo que tenían, y durmieron con ellos allí aquella noche.</a:t>
            </a:r>
          </a:p>
          <a:p>
            <a:pPr marL="0" indent="0">
              <a:buNone/>
            </a:pPr>
            <a:r>
              <a:rPr lang="es-MX" sz="15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Espantados de tal novedad, y de que los indios les dijeron cómo estaban ya asegurados, mandó que no les hiciesen mal, y así se despidieron. Dios nuestro Señor por su infinita misericordia, quiera que en los días de Vuestra Majestad y debajo de vuestro poder y señorío, estas gentes vengan a ser verdaderamente y con entera voluntad sujetas al verdadero Señor que las </a:t>
            </a:r>
            <a:r>
              <a:rPr lang="es-MX" sz="1500" b="0" i="0" dirty="0" err="1">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crió</a:t>
            </a:r>
            <a:r>
              <a:rPr lang="es-MX" sz="1500" b="0" i="0" dirty="0">
                <a:solidFill>
                  <a:schemeClr val="bg1">
                    <a:alpha val="80000"/>
                  </a:schemeClr>
                </a:solidFill>
                <a:effectLst/>
                <a:latin typeface="Calibri" panose="020F0502020204030204" pitchFamily="34" charset="0"/>
                <a:ea typeface="Calibri" panose="020F0502020204030204" pitchFamily="34" charset="0"/>
                <a:cs typeface="Calibri" panose="020F0502020204030204" pitchFamily="34" charset="0"/>
              </a:rPr>
              <a:t> y redimió. Lo cual tenemos por cierto que así será, y que Vuestra Majestad ha de ser el que lo ha de poner en efecto (que no será difícil de hacer); porque dos mil leguas que anduvimos por tierra y por la mar en las barcas, y otros diez meses que después de salidos de cautivos, sin parar, anduvimos por la tierra, no hallamos sacrificios ni idolatría.</a:t>
            </a:r>
          </a:p>
          <a:p>
            <a:pPr marL="0" indent="0">
              <a:buNone/>
            </a:pPr>
            <a:endParaRPr lang="es-CL" sz="1100" dirty="0">
              <a:solidFill>
                <a:schemeClr val="bg1">
                  <a:alpha val="80000"/>
                </a:schemeClr>
              </a:solidFill>
            </a:endParaRPr>
          </a:p>
        </p:txBody>
      </p:sp>
      <p:pic>
        <p:nvPicPr>
          <p:cNvPr id="11266" name="Picture 2" descr="Ilustración realizada por Augusto Ferrer Dalmau para la novela que Antonio Pérez Henares publicó sobre el conquistador.">
            <a:extLst>
              <a:ext uri="{FF2B5EF4-FFF2-40B4-BE49-F238E27FC236}">
                <a16:creationId xmlns:a16="http://schemas.microsoft.com/office/drawing/2014/main" id="{66A58BBE-8C86-1763-FBEA-B80262E96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687" r="49043"/>
          <a:stretch/>
        </p:blipFill>
        <p:spPr bwMode="auto">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1284" name="Group 11283">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11285" name="Freeform: Shape 11284">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286" name="Freeform: Shape 11285">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9992104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72C34-E653-2BB5-9002-041DF0B5DE9F}"/>
              </a:ext>
            </a:extLst>
          </p:cNvPr>
          <p:cNvSpPr>
            <a:spLocks noGrp="1"/>
          </p:cNvSpPr>
          <p:nvPr>
            <p:ph type="title"/>
          </p:nvPr>
        </p:nvSpPr>
        <p:spPr/>
        <p:txBody>
          <a:bodyPr/>
          <a:lstStyle/>
          <a:p>
            <a:r>
              <a:rPr lang="es-CL" dirty="0"/>
              <a:t>Gobernador del río de la Plata</a:t>
            </a:r>
          </a:p>
        </p:txBody>
      </p:sp>
      <p:sp>
        <p:nvSpPr>
          <p:cNvPr id="3" name="Marcador de contenido 2">
            <a:extLst>
              <a:ext uri="{FF2B5EF4-FFF2-40B4-BE49-F238E27FC236}">
                <a16:creationId xmlns:a16="http://schemas.microsoft.com/office/drawing/2014/main" id="{9A72747D-A9EC-A147-7136-6C7F654748E7}"/>
              </a:ext>
            </a:extLst>
          </p:cNvPr>
          <p:cNvSpPr>
            <a:spLocks noGrp="1"/>
          </p:cNvSpPr>
          <p:nvPr>
            <p:ph idx="1"/>
          </p:nvPr>
        </p:nvSpPr>
        <p:spPr/>
        <p:txBody>
          <a:bodyPr>
            <a:normAutofit fontScale="92500" lnSpcReduction="10000"/>
          </a:bodyPr>
          <a:lstStyle/>
          <a:p>
            <a:pPr marL="0" indent="0">
              <a:buNone/>
            </a:pPr>
            <a:r>
              <a:rPr lang="es-MX" dirty="0"/>
              <a:t>Cabeza de Vaca llegó a Asunción, el sábado 11 de marzo de 1542, con un nutrido grupo conjurado para socavar su autoridad como gobernador. Su impericia le llevó a tomar una serie de medidas impolíticas: Suspendió la proyectada expedición de Irala al Gran Chaco en busca del Rey Blanco y exigió el cumplimiento de las Leyes de Indias mediante la publicación, el 5 de abril, de unos estatutos sobre «el trato y gobierno de los indios». Ordenó respetar su lengua, promovió su conocimiento entre los españoles y protegió a los nativos contra el fraude en el comercio y contra el engaño de los capitanes. Y quiso redimir las almas de los españoles prohibiéndoles que tuvieran en sus casas a «hermanas, madres e hijas, primas y sobrinas», eufemismos de los conquistadores para referirse a sus mujeres indígenas. Llamaban a Asunción «El Paraíso de Mahoma» porque cada hombre tenía un harén de nativas.</a:t>
            </a:r>
            <a:endParaRPr lang="es-CL" dirty="0"/>
          </a:p>
        </p:txBody>
      </p:sp>
    </p:spTree>
    <p:extLst>
      <p:ext uri="{BB962C8B-B14F-4D97-AF65-F5344CB8AC3E}">
        <p14:creationId xmlns:p14="http://schemas.microsoft.com/office/powerpoint/2010/main" val="21867288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3" name="Rectangle 9232">
            <a:extLst>
              <a:ext uri="{FF2B5EF4-FFF2-40B4-BE49-F238E27FC236}">
                <a16:creationId xmlns:a16="http://schemas.microsoft.com/office/drawing/2014/main" id="{6D731904-7733-45B0-902C-289497204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235" name="Rectangle 9234">
            <a:extLst>
              <a:ext uri="{FF2B5EF4-FFF2-40B4-BE49-F238E27FC236}">
                <a16:creationId xmlns:a16="http://schemas.microsoft.com/office/drawing/2014/main" id="{504E6397-35D7-4AEC-9DA9-B7F6B12B8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9FD484CB-B4D9-F44A-3824-A9E0502C1134}"/>
              </a:ext>
            </a:extLst>
          </p:cNvPr>
          <p:cNvSpPr>
            <a:spLocks noGrp="1"/>
          </p:cNvSpPr>
          <p:nvPr>
            <p:ph type="title"/>
          </p:nvPr>
        </p:nvSpPr>
        <p:spPr>
          <a:xfrm>
            <a:off x="1051560" y="4440602"/>
            <a:ext cx="3538728" cy="1645920"/>
          </a:xfrm>
        </p:spPr>
        <p:txBody>
          <a:bodyPr>
            <a:normAutofit/>
          </a:bodyPr>
          <a:lstStyle/>
          <a:p>
            <a:r>
              <a:rPr lang="es-CL" sz="3200"/>
              <a:t>El Popol Vuh, el libro sagrado de los mayas</a:t>
            </a:r>
            <a:endParaRPr lang="es-CL" sz="3200" dirty="0"/>
          </a:p>
        </p:txBody>
      </p:sp>
      <p:pic>
        <p:nvPicPr>
          <p:cNvPr id="9218" name="Picture 2">
            <a:extLst>
              <a:ext uri="{FF2B5EF4-FFF2-40B4-BE49-F238E27FC236}">
                <a16:creationId xmlns:a16="http://schemas.microsoft.com/office/drawing/2014/main" id="{F6AFDD6F-5C4B-7A5B-7378-EE3DB7A147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509" r="6" b="6"/>
          <a:stretch/>
        </p:blipFill>
        <p:spPr bwMode="auto">
          <a:xfrm>
            <a:off x="6"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Popol-Vuh">
            <a:extLst>
              <a:ext uri="{FF2B5EF4-FFF2-40B4-BE49-F238E27FC236}">
                <a16:creationId xmlns:a16="http://schemas.microsoft.com/office/drawing/2014/main" id="{275E686E-6078-EE23-6024-43AE291EA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334" r="1" b="15416"/>
          <a:stretch/>
        </p:blipFill>
        <p:spPr bwMode="auto">
          <a:xfrm>
            <a:off x="5074877"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9237" name="Rectangle 9236">
            <a:extLst>
              <a:ext uri="{FF2B5EF4-FFF2-40B4-BE49-F238E27FC236}">
                <a16:creationId xmlns:a16="http://schemas.microsoft.com/office/drawing/2014/main" id="{62C5A04F-2AEB-4631-8314-A8B812E1E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9239" name="Rectangle 9238">
            <a:extLst>
              <a:ext uri="{FF2B5EF4-FFF2-40B4-BE49-F238E27FC236}">
                <a16:creationId xmlns:a16="http://schemas.microsoft.com/office/drawing/2014/main" id="{4B2B1C70-BF3F-41BD-871B-63D8F911F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56C1E794-B85B-01EF-2228-6E7844C32F72}"/>
              </a:ext>
            </a:extLst>
          </p:cNvPr>
          <p:cNvSpPr>
            <a:spLocks noGrp="1"/>
          </p:cNvSpPr>
          <p:nvPr>
            <p:ph idx="1"/>
          </p:nvPr>
        </p:nvSpPr>
        <p:spPr>
          <a:xfrm>
            <a:off x="5349240" y="4440602"/>
            <a:ext cx="6007608" cy="1645920"/>
          </a:xfrm>
        </p:spPr>
        <p:txBody>
          <a:bodyPr anchor="ctr">
            <a:normAutofit/>
          </a:bodyPr>
          <a:lstStyle/>
          <a:p>
            <a:endParaRPr lang="es-CL" sz="1800"/>
          </a:p>
        </p:txBody>
      </p:sp>
    </p:spTree>
    <p:extLst>
      <p:ext uri="{BB962C8B-B14F-4D97-AF65-F5344CB8AC3E}">
        <p14:creationId xmlns:p14="http://schemas.microsoft.com/office/powerpoint/2010/main" val="4777257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6449CAD3-F431-1901-82DB-3E31C40F2E08}"/>
              </a:ext>
            </a:extLst>
          </p:cNvPr>
          <p:cNvSpPr>
            <a:spLocks noGrp="1"/>
          </p:cNvSpPr>
          <p:nvPr>
            <p:ph type="title"/>
          </p:nvPr>
        </p:nvSpPr>
        <p:spPr>
          <a:xfrm>
            <a:off x="1143000" y="1676400"/>
            <a:ext cx="3810000" cy="3505200"/>
          </a:xfrm>
        </p:spPr>
        <p:txBody>
          <a:bodyPr anchor="t">
            <a:normAutofit/>
          </a:bodyPr>
          <a:lstStyle/>
          <a:p>
            <a:r>
              <a:rPr lang="es-MX" sz="3400" b="1" i="0">
                <a:effectLst/>
                <a:latin typeface="Verdana" panose="020B0604030504040204" pitchFamily="34" charset="0"/>
              </a:rPr>
              <a:t>El Popol vuh: un texto sagrado maya en caracteres latinos</a:t>
            </a:r>
            <a:br>
              <a:rPr lang="es-MX" sz="3400" b="0" i="0">
                <a:effectLst/>
                <a:latin typeface="Verdana" panose="020B0604030504040204" pitchFamily="34" charset="0"/>
              </a:rPr>
            </a:br>
            <a:endParaRPr lang="es-CL" sz="3400"/>
          </a:p>
        </p:txBody>
      </p:sp>
      <p:sp>
        <p:nvSpPr>
          <p:cNvPr id="3" name="Marcador de contenido 2">
            <a:extLst>
              <a:ext uri="{FF2B5EF4-FFF2-40B4-BE49-F238E27FC236}">
                <a16:creationId xmlns:a16="http://schemas.microsoft.com/office/drawing/2014/main" id="{425EF7B6-B0F5-2BFD-D0C2-82363A07902D}"/>
              </a:ext>
            </a:extLst>
          </p:cNvPr>
          <p:cNvSpPr>
            <a:spLocks noGrp="1"/>
          </p:cNvSpPr>
          <p:nvPr>
            <p:ph idx="1"/>
          </p:nvPr>
        </p:nvSpPr>
        <p:spPr>
          <a:xfrm>
            <a:off x="5181604" y="1676400"/>
            <a:ext cx="5638796" cy="3505200"/>
          </a:xfrm>
        </p:spPr>
        <p:txBody>
          <a:bodyPr>
            <a:normAutofit/>
          </a:bodyPr>
          <a:lstStyle/>
          <a:p>
            <a:pPr algn="just">
              <a:spcAft>
                <a:spcPts val="1950"/>
              </a:spcAft>
            </a:pPr>
            <a:r>
              <a:rPr lang="es-MX" sz="1700" b="0" i="0" dirty="0">
                <a:solidFill>
                  <a:schemeClr val="tx1">
                    <a:alpha val="55000"/>
                  </a:schemeClr>
                </a:solidFill>
                <a:effectLst/>
                <a:latin typeface="Verdana" panose="020B0604030504040204" pitchFamily="34" charset="0"/>
              </a:rPr>
              <a:t>El </a:t>
            </a:r>
            <a:r>
              <a:rPr lang="es-MX" sz="1700" b="0" i="0" dirty="0" err="1">
                <a:solidFill>
                  <a:schemeClr val="tx1">
                    <a:alpha val="55000"/>
                  </a:schemeClr>
                </a:solidFill>
                <a:effectLst/>
                <a:latin typeface="Verdana" panose="020B0604030504040204" pitchFamily="34" charset="0"/>
              </a:rPr>
              <a:t>Popl</a:t>
            </a:r>
            <a:r>
              <a:rPr lang="es-MX" sz="1700" b="0" i="0" dirty="0">
                <a:solidFill>
                  <a:schemeClr val="tx1">
                    <a:alpha val="55000"/>
                  </a:schemeClr>
                </a:solidFill>
                <a:effectLst/>
                <a:latin typeface="Verdana" panose="020B0604030504040204" pitchFamily="34" charset="0"/>
              </a:rPr>
              <a:t> </a:t>
            </a:r>
            <a:r>
              <a:rPr lang="es-MX" sz="1700" b="0" i="0" dirty="0" err="1">
                <a:solidFill>
                  <a:schemeClr val="tx1">
                    <a:alpha val="55000"/>
                  </a:schemeClr>
                </a:solidFill>
                <a:effectLst/>
                <a:latin typeface="Verdana" panose="020B0604030504040204" pitchFamily="34" charset="0"/>
              </a:rPr>
              <a:t>vuh</a:t>
            </a:r>
            <a:r>
              <a:rPr lang="es-MX" sz="1700" b="0" i="0" dirty="0">
                <a:solidFill>
                  <a:schemeClr val="tx1">
                    <a:alpha val="55000"/>
                  </a:schemeClr>
                </a:solidFill>
                <a:effectLst/>
                <a:latin typeface="Verdana" panose="020B0604030504040204" pitchFamily="34" charset="0"/>
              </a:rPr>
              <a:t> es el nombre de un conjunto de relatos sagrados del pueblo maya </a:t>
            </a:r>
            <a:r>
              <a:rPr lang="es-MX" sz="1700" b="0" i="0" dirty="0" err="1">
                <a:solidFill>
                  <a:schemeClr val="tx1">
                    <a:alpha val="55000"/>
                  </a:schemeClr>
                </a:solidFill>
                <a:effectLst/>
                <a:latin typeface="Verdana" panose="020B0604030504040204" pitchFamily="34" charset="0"/>
              </a:rPr>
              <a:t>quitché</a:t>
            </a:r>
            <a:r>
              <a:rPr lang="es-MX" sz="1700" b="0" i="0" dirty="0">
                <a:solidFill>
                  <a:schemeClr val="tx1">
                    <a:alpha val="55000"/>
                  </a:schemeClr>
                </a:solidFill>
                <a:effectLst/>
                <a:latin typeface="Verdana" panose="020B0604030504040204" pitchFamily="34" charset="0"/>
              </a:rPr>
              <a:t> (</a:t>
            </a:r>
            <a:r>
              <a:rPr lang="es-MX" sz="1700" b="0" i="0" dirty="0" err="1">
                <a:solidFill>
                  <a:schemeClr val="tx1">
                    <a:alpha val="55000"/>
                  </a:schemeClr>
                </a:solidFill>
                <a:effectLst/>
                <a:latin typeface="Verdana" panose="020B0604030504040204" pitchFamily="34" charset="0"/>
              </a:rPr>
              <a:t>k’iche</a:t>
            </a:r>
            <a:r>
              <a:rPr lang="es-MX" sz="1700" b="0" i="0" dirty="0">
                <a:solidFill>
                  <a:schemeClr val="tx1">
                    <a:alpha val="55000"/>
                  </a:schemeClr>
                </a:solidFill>
                <a:effectLst/>
                <a:latin typeface="Verdana" panose="020B0604030504040204" pitchFamily="34" charset="0"/>
              </a:rPr>
              <a:t>’). Se trata de un texto dividido tres partes: la primera guarda los orígenes míticos de la humanidad, los animales y el mundo. La segunda narra las epopeyas de sus héroes-hermanos míticos, </a:t>
            </a:r>
            <a:r>
              <a:rPr lang="es-MX" sz="1700" b="0" i="0" dirty="0" err="1">
                <a:solidFill>
                  <a:schemeClr val="tx1">
                    <a:alpha val="55000"/>
                  </a:schemeClr>
                </a:solidFill>
                <a:effectLst/>
                <a:latin typeface="Verdana" panose="020B0604030504040204" pitchFamily="34" charset="0"/>
              </a:rPr>
              <a:t>Hunahpu</a:t>
            </a:r>
            <a:r>
              <a:rPr lang="es-MX" sz="1700" b="0" i="0" dirty="0">
                <a:solidFill>
                  <a:schemeClr val="tx1">
                    <a:alpha val="55000"/>
                  </a:schemeClr>
                </a:solidFill>
                <a:effectLst/>
                <a:latin typeface="Verdana" panose="020B0604030504040204" pitchFamily="34" charset="0"/>
              </a:rPr>
              <a:t> y </a:t>
            </a:r>
            <a:r>
              <a:rPr lang="es-MX" sz="1700" b="0" i="0" dirty="0" err="1">
                <a:solidFill>
                  <a:schemeClr val="tx1">
                    <a:alpha val="55000"/>
                  </a:schemeClr>
                </a:solidFill>
                <a:effectLst/>
                <a:latin typeface="Verdana" panose="020B0604030504040204" pitchFamily="34" charset="0"/>
              </a:rPr>
              <a:t>Xbalanque</a:t>
            </a:r>
            <a:r>
              <a:rPr lang="es-MX" sz="1700" b="0" i="0" dirty="0">
                <a:solidFill>
                  <a:schemeClr val="tx1">
                    <a:alpha val="55000"/>
                  </a:schemeClr>
                </a:solidFill>
                <a:effectLst/>
                <a:latin typeface="Verdana" panose="020B0604030504040204" pitchFamily="34" charset="0"/>
              </a:rPr>
              <a:t>, contra el extraño pájaro-monstruo </a:t>
            </a:r>
            <a:r>
              <a:rPr lang="es-MX" sz="1700" b="0" i="0" dirty="0" err="1">
                <a:solidFill>
                  <a:schemeClr val="tx1">
                    <a:alpha val="55000"/>
                  </a:schemeClr>
                </a:solidFill>
                <a:effectLst/>
                <a:latin typeface="Verdana" panose="020B0604030504040204" pitchFamily="34" charset="0"/>
              </a:rPr>
              <a:t>Ucub</a:t>
            </a:r>
            <a:r>
              <a:rPr lang="es-MX" sz="1700" b="0" i="0" dirty="0">
                <a:solidFill>
                  <a:schemeClr val="tx1">
                    <a:alpha val="55000"/>
                  </a:schemeClr>
                </a:solidFill>
                <a:effectLst/>
                <a:latin typeface="Verdana" panose="020B0604030504040204" pitchFamily="34" charset="0"/>
              </a:rPr>
              <a:t> </a:t>
            </a:r>
            <a:r>
              <a:rPr lang="es-MX" sz="1700" b="0" i="0" dirty="0" err="1">
                <a:solidFill>
                  <a:schemeClr val="tx1">
                    <a:alpha val="55000"/>
                  </a:schemeClr>
                </a:solidFill>
                <a:effectLst/>
                <a:latin typeface="Verdana" panose="020B0604030504040204" pitchFamily="34" charset="0"/>
              </a:rPr>
              <a:t>Caquix</a:t>
            </a:r>
            <a:r>
              <a:rPr lang="es-MX" sz="1700" b="0" i="0" dirty="0">
                <a:solidFill>
                  <a:schemeClr val="tx1">
                    <a:alpha val="55000"/>
                  </a:schemeClr>
                </a:solidFill>
                <a:effectLst/>
                <a:latin typeface="Verdana" panose="020B0604030504040204" pitchFamily="34" charset="0"/>
              </a:rPr>
              <a:t>, y su viaje por el </a:t>
            </a:r>
            <a:r>
              <a:rPr lang="es-MX" sz="1700" b="0" i="0" dirty="0" err="1">
                <a:solidFill>
                  <a:schemeClr val="tx1">
                    <a:alpha val="55000"/>
                  </a:schemeClr>
                </a:solidFill>
                <a:effectLst/>
                <a:latin typeface="Verdana" panose="020B0604030504040204" pitchFamily="34" charset="0"/>
              </a:rPr>
              <a:t>infra-reino</a:t>
            </a:r>
            <a:r>
              <a:rPr lang="es-MX" sz="1700" b="0" i="0" dirty="0">
                <a:solidFill>
                  <a:schemeClr val="tx1">
                    <a:alpha val="55000"/>
                  </a:schemeClr>
                </a:solidFill>
                <a:effectLst/>
                <a:latin typeface="Verdana" panose="020B0604030504040204" pitchFamily="34" charset="0"/>
              </a:rPr>
              <a:t> de Xibalbá y como sus siniestros señores sucumbieron ante los heroicos gemelos. Una tercera parte del relato vuelve a la creación del mundo y la fundación del pueblo </a:t>
            </a:r>
            <a:r>
              <a:rPr lang="es-MX" sz="1700" b="0" i="0" dirty="0" err="1">
                <a:solidFill>
                  <a:schemeClr val="tx1">
                    <a:alpha val="55000"/>
                  </a:schemeClr>
                </a:solidFill>
                <a:effectLst/>
                <a:latin typeface="Verdana" panose="020B0604030504040204" pitchFamily="34" charset="0"/>
              </a:rPr>
              <a:t>quitché</a:t>
            </a:r>
            <a:r>
              <a:rPr lang="es-MX" sz="1700" b="0" i="0" dirty="0">
                <a:solidFill>
                  <a:schemeClr val="tx1">
                    <a:alpha val="55000"/>
                  </a:schemeClr>
                </a:solidFill>
                <a:effectLst/>
                <a:latin typeface="Verdana" panose="020B0604030504040204" pitchFamily="34" charset="0"/>
              </a:rPr>
              <a:t>.</a:t>
            </a:r>
          </a:p>
          <a:p>
            <a:endParaRPr lang="es-CL" sz="1700" dirty="0">
              <a:solidFill>
                <a:schemeClr val="tx1">
                  <a:alpha val="55000"/>
                </a:schemeClr>
              </a:solidFill>
            </a:endParaRPr>
          </a:p>
        </p:txBody>
      </p:sp>
    </p:spTree>
    <p:extLst>
      <p:ext uri="{BB962C8B-B14F-4D97-AF65-F5344CB8AC3E}">
        <p14:creationId xmlns:p14="http://schemas.microsoft.com/office/powerpoint/2010/main" val="36818160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EE43CBF-7AB3-066C-E7FB-C9E0D515815C}"/>
              </a:ext>
            </a:extLst>
          </p:cNvPr>
          <p:cNvSpPr>
            <a:spLocks noGrp="1"/>
          </p:cNvSpPr>
          <p:nvPr>
            <p:ph type="title"/>
          </p:nvPr>
        </p:nvSpPr>
        <p:spPr>
          <a:xfrm>
            <a:off x="145797" y="186334"/>
            <a:ext cx="5323715" cy="510351"/>
          </a:xfrm>
        </p:spPr>
        <p:txBody>
          <a:bodyPr anchor="b">
            <a:normAutofit fontScale="90000"/>
          </a:bodyPr>
          <a:lstStyle/>
          <a:p>
            <a:r>
              <a:rPr lang="es-CL" sz="4000" dirty="0"/>
              <a:t>Antecedentes del texto</a:t>
            </a:r>
          </a:p>
        </p:txBody>
      </p:sp>
      <p:sp>
        <p:nvSpPr>
          <p:cNvPr id="3" name="Marcador de contenido 2">
            <a:extLst>
              <a:ext uri="{FF2B5EF4-FFF2-40B4-BE49-F238E27FC236}">
                <a16:creationId xmlns:a16="http://schemas.microsoft.com/office/drawing/2014/main" id="{B9F51084-C8F8-341F-2FFA-9068BDB397D2}"/>
              </a:ext>
            </a:extLst>
          </p:cNvPr>
          <p:cNvSpPr>
            <a:spLocks noGrp="1"/>
          </p:cNvSpPr>
          <p:nvPr>
            <p:ph idx="1"/>
          </p:nvPr>
        </p:nvSpPr>
        <p:spPr>
          <a:xfrm>
            <a:off x="315687" y="883020"/>
            <a:ext cx="6760280" cy="5974980"/>
          </a:xfrm>
        </p:spPr>
        <p:txBody>
          <a:bodyPr anchor="t">
            <a:normAutofit fontScale="92500" lnSpcReduction="10000"/>
          </a:bodyPr>
          <a:lstStyle/>
          <a:p>
            <a:pPr algn="just">
              <a:lnSpc>
                <a:spcPct val="120000"/>
              </a:lnSpc>
              <a:spcBef>
                <a:spcPts val="0"/>
              </a:spcBef>
            </a:pPr>
            <a:r>
              <a:rPr lang="es-MX" sz="1600" b="0" i="0" dirty="0">
                <a:effectLst/>
                <a:latin typeface="Calibri" panose="020F0502020204030204" pitchFamily="34" charset="0"/>
                <a:ea typeface="Calibri" panose="020F0502020204030204" pitchFamily="34" charset="0"/>
                <a:cs typeface="Calibri" panose="020F0502020204030204" pitchFamily="34" charset="0"/>
              </a:rPr>
              <a:t>Descubierto en Chichicastenango por el fraile dominico </a:t>
            </a:r>
            <a:r>
              <a:rPr lang="es-MX" sz="1600" b="1" i="0" dirty="0">
                <a:effectLst/>
                <a:latin typeface="Calibri" panose="020F0502020204030204" pitchFamily="34" charset="0"/>
                <a:ea typeface="Calibri" panose="020F0502020204030204" pitchFamily="34" charset="0"/>
                <a:cs typeface="Calibri" panose="020F0502020204030204" pitchFamily="34" charset="0"/>
              </a:rPr>
              <a:t>Francisco Ximénez </a:t>
            </a:r>
            <a:r>
              <a:rPr lang="es-MX" sz="1600" b="0" i="0" dirty="0">
                <a:effectLst/>
                <a:latin typeface="Calibri" panose="020F0502020204030204" pitchFamily="34" charset="0"/>
                <a:ea typeface="Calibri" panose="020F0502020204030204" pitchFamily="34" charset="0"/>
                <a:cs typeface="Calibri" panose="020F0502020204030204" pitchFamily="34" charset="0"/>
              </a:rPr>
              <a:t>entre 1701 y 1703. Ximénez se dio cuenta de que el antiguo manuscrito contenía relatos míticos tan conocidos que los mayas “tomaban junto a la leche materna” (historias vivas, significativas)</a:t>
            </a:r>
          </a:p>
          <a:p>
            <a:pPr>
              <a:lnSpc>
                <a:spcPct val="120000"/>
              </a:lnSpc>
              <a:spcBef>
                <a:spcPts val="0"/>
              </a:spcBef>
            </a:pPr>
            <a:endParaRPr lang="es-MX" sz="1600" b="0" i="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20000"/>
              </a:lnSpc>
              <a:spcBef>
                <a:spcPts val="0"/>
              </a:spcBef>
            </a:pPr>
            <a:r>
              <a:rPr lang="es-MX" sz="1600" b="0" i="0" dirty="0">
                <a:effectLst/>
                <a:latin typeface="Calibri" panose="020F0502020204030204" pitchFamily="34" charset="0"/>
                <a:ea typeface="Calibri" panose="020F0502020204030204" pitchFamily="34" charset="0"/>
                <a:cs typeface="Calibri" panose="020F0502020204030204" pitchFamily="34" charset="0"/>
              </a:rPr>
              <a:t>La mayoría de las obras escritas pertenecientes a los pueblos mayas fueron destruidas a manos de los primeros evangelizadores que llegaron tras los pasos de los conquistadores, y que vieron la evangelización como la lucha abierta contra el demonio en forma de idolatría y sacrificios humanos. Sin embargo, cuando esta primera etapa de misión agresiva pasó y fueron llegando nuevos misioneros con ideas y métodos menos destructivos, y que valoraban más la tradición nativa, comenzaron a recopilarse las obras, tradiciones y cultura nativa para evitar su pérdida definitiva y tener un mejor acceso a las realidades culturales y mentales de aquellos pueblos a los que estaban evangelizando.</a:t>
            </a:r>
          </a:p>
          <a:p>
            <a:pPr>
              <a:lnSpc>
                <a:spcPct val="120000"/>
              </a:lnSpc>
              <a:spcBef>
                <a:spcPts val="0"/>
              </a:spcBef>
            </a:pPr>
            <a:endParaRPr lang="es-MX" sz="1600" b="0" i="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20000"/>
              </a:lnSpc>
              <a:spcBef>
                <a:spcPts val="0"/>
              </a:spcBef>
            </a:pPr>
            <a:r>
              <a:rPr lang="es-MX" sz="1600" b="0" i="0" dirty="0">
                <a:effectLst/>
                <a:latin typeface="Calibri" panose="020F0502020204030204" pitchFamily="34" charset="0"/>
                <a:ea typeface="Calibri" panose="020F0502020204030204" pitchFamily="34" charset="0"/>
                <a:cs typeface="Calibri" panose="020F0502020204030204" pitchFamily="34" charset="0"/>
              </a:rPr>
              <a:t>El </a:t>
            </a:r>
            <a:r>
              <a:rPr lang="es-MX" sz="1600" b="0" i="0" dirty="0" err="1">
                <a:effectLst/>
                <a:latin typeface="Calibri" panose="020F0502020204030204" pitchFamily="34" charset="0"/>
                <a:ea typeface="Calibri" panose="020F0502020204030204" pitchFamily="34" charset="0"/>
                <a:cs typeface="Calibri" panose="020F0502020204030204" pitchFamily="34" charset="0"/>
              </a:rPr>
              <a:t>Popl</a:t>
            </a:r>
            <a:r>
              <a:rPr lang="es-MX" sz="1600" b="0" i="0" dirty="0">
                <a:effectLst/>
                <a:latin typeface="Calibri" panose="020F0502020204030204" pitchFamily="34" charset="0"/>
                <a:ea typeface="Calibri" panose="020F0502020204030204" pitchFamily="34" charset="0"/>
                <a:cs typeface="Calibri" panose="020F0502020204030204" pitchFamily="34" charset="0"/>
              </a:rPr>
              <a:t> </a:t>
            </a:r>
            <a:r>
              <a:rPr lang="es-MX" sz="1600" b="0" i="0" dirty="0" err="1">
                <a:effectLst/>
                <a:latin typeface="Calibri" panose="020F0502020204030204" pitchFamily="34" charset="0"/>
                <a:ea typeface="Calibri" panose="020F0502020204030204" pitchFamily="34" charset="0"/>
                <a:cs typeface="Calibri" panose="020F0502020204030204" pitchFamily="34" charset="0"/>
              </a:rPr>
              <a:t>vuh</a:t>
            </a:r>
            <a:r>
              <a:rPr lang="es-MX" sz="1600" b="0" i="0" dirty="0">
                <a:effectLst/>
                <a:latin typeface="Calibri" panose="020F0502020204030204" pitchFamily="34" charset="0"/>
                <a:ea typeface="Calibri" panose="020F0502020204030204" pitchFamily="34" charset="0"/>
                <a:cs typeface="Calibri" panose="020F0502020204030204" pitchFamily="34" charset="0"/>
              </a:rPr>
              <a:t> fue una obra original escrita con caracteres latinos aprendidos tras la irrupción hispana por sabios del pueblo </a:t>
            </a:r>
            <a:r>
              <a:rPr lang="es-MX" sz="1600" b="0" i="0" dirty="0" err="1">
                <a:effectLst/>
                <a:latin typeface="Calibri" panose="020F0502020204030204" pitchFamily="34" charset="0"/>
                <a:ea typeface="Calibri" panose="020F0502020204030204" pitchFamily="34" charset="0"/>
                <a:cs typeface="Calibri" panose="020F0502020204030204" pitchFamily="34" charset="0"/>
              </a:rPr>
              <a:t>quitché</a:t>
            </a:r>
            <a:r>
              <a:rPr lang="es-MX" sz="1600" b="0" i="0" dirty="0">
                <a:effectLst/>
                <a:latin typeface="Calibri" panose="020F0502020204030204" pitchFamily="34" charset="0"/>
                <a:ea typeface="Calibri" panose="020F0502020204030204" pitchFamily="34" charset="0"/>
                <a:cs typeface="Calibri" panose="020F0502020204030204" pitchFamily="34" charset="0"/>
              </a:rPr>
              <a:t> después de la conquista y escondida durante mucho tiempo para evitar su destrucción a manos de las primeras autoridades eclesiásticas. Fue descubierto por el dominico español Francisco Ximénez, encargado del curato de Santo Tomás </a:t>
            </a:r>
            <a:r>
              <a:rPr lang="es-MX" sz="1600" b="0" i="0" dirty="0" err="1">
                <a:effectLst/>
                <a:latin typeface="Calibri" panose="020F0502020204030204" pitchFamily="34" charset="0"/>
                <a:ea typeface="Calibri" panose="020F0502020204030204" pitchFamily="34" charset="0"/>
                <a:cs typeface="Calibri" panose="020F0502020204030204" pitchFamily="34" charset="0"/>
              </a:rPr>
              <a:t>Chuilá</a:t>
            </a:r>
            <a:r>
              <a:rPr lang="es-MX" sz="1600" baseline="30000" dirty="0">
                <a:latin typeface="Calibri" panose="020F0502020204030204" pitchFamily="34" charset="0"/>
                <a:ea typeface="Calibri" panose="020F0502020204030204" pitchFamily="34" charset="0"/>
                <a:cs typeface="Calibri" panose="020F0502020204030204" pitchFamily="34" charset="0"/>
              </a:rPr>
              <a:t>,</a:t>
            </a:r>
            <a:r>
              <a:rPr lang="es-MX" sz="1600" b="0" i="0" dirty="0">
                <a:effectLst/>
                <a:latin typeface="Calibri" panose="020F0502020204030204" pitchFamily="34" charset="0"/>
                <a:ea typeface="Calibri" panose="020F0502020204030204" pitchFamily="34" charset="0"/>
                <a:cs typeface="Calibri" panose="020F0502020204030204" pitchFamily="34" charset="0"/>
              </a:rPr>
              <a:t> quien hizo una copia del texto en la lengua </a:t>
            </a:r>
            <a:r>
              <a:rPr lang="es-MX" sz="1600" b="0" i="0" dirty="0" err="1">
                <a:effectLst/>
                <a:latin typeface="Calibri" panose="020F0502020204030204" pitchFamily="34" charset="0"/>
                <a:ea typeface="Calibri" panose="020F0502020204030204" pitchFamily="34" charset="0"/>
                <a:cs typeface="Calibri" panose="020F0502020204030204" pitchFamily="34" charset="0"/>
              </a:rPr>
              <a:t>quitché</a:t>
            </a:r>
            <a:r>
              <a:rPr lang="es-MX" sz="1600" b="0" i="0" dirty="0">
                <a:effectLst/>
                <a:latin typeface="Calibri" panose="020F0502020204030204" pitchFamily="34" charset="0"/>
                <a:ea typeface="Calibri" panose="020F0502020204030204" pitchFamily="34" charset="0"/>
                <a:cs typeface="Calibri" panose="020F0502020204030204" pitchFamily="34" charset="0"/>
              </a:rPr>
              <a:t> y una traducción al castellano, creando así su obra bilingüe</a:t>
            </a:r>
            <a:r>
              <a:rPr lang="es-MX" sz="1600" baseline="30000" dirty="0">
                <a:latin typeface="Calibri" panose="020F0502020204030204" pitchFamily="34" charset="0"/>
                <a:ea typeface="Calibri" panose="020F0502020204030204" pitchFamily="34" charset="0"/>
                <a:cs typeface="Calibri" panose="020F0502020204030204" pitchFamily="34" charset="0"/>
              </a:rPr>
              <a:t>.</a:t>
            </a:r>
            <a:r>
              <a:rPr lang="es-MX" sz="1600" b="0" i="0" dirty="0">
                <a:effectLst/>
                <a:latin typeface="Calibri" panose="020F0502020204030204" pitchFamily="34" charset="0"/>
                <a:ea typeface="Calibri" panose="020F0502020204030204" pitchFamily="34" charset="0"/>
                <a:cs typeface="Calibri" panose="020F0502020204030204" pitchFamily="34" charset="0"/>
              </a:rPr>
              <a:t> Hoy en día, solamente se conserva el escrito del fraile español, habiéndose perdido el original de los sabios </a:t>
            </a:r>
            <a:r>
              <a:rPr lang="es-MX" sz="1600" b="0" i="0" dirty="0" err="1">
                <a:effectLst/>
                <a:latin typeface="Calibri" panose="020F0502020204030204" pitchFamily="34" charset="0"/>
                <a:ea typeface="Calibri" panose="020F0502020204030204" pitchFamily="34" charset="0"/>
                <a:cs typeface="Calibri" panose="020F0502020204030204" pitchFamily="34" charset="0"/>
              </a:rPr>
              <a:t>quitché</a:t>
            </a:r>
            <a:r>
              <a:rPr lang="es-MX" sz="1600" b="0" i="0" dirty="0">
                <a:effectLst/>
                <a:latin typeface="Calibri" panose="020F0502020204030204" pitchFamily="34" charset="0"/>
                <a:ea typeface="Calibri" panose="020F0502020204030204" pitchFamily="34" charset="0"/>
                <a:cs typeface="Calibri" panose="020F0502020204030204" pitchFamily="34" charset="0"/>
              </a:rPr>
              <a:t>.</a:t>
            </a:r>
          </a:p>
        </p:txBody>
      </p:sp>
      <p:sp>
        <p:nvSpPr>
          <p:cNvPr id="18" name="Rectangle 1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4">
            <a:extLst>
              <a:ext uri="{FF2B5EF4-FFF2-40B4-BE49-F238E27FC236}">
                <a16:creationId xmlns:a16="http://schemas.microsoft.com/office/drawing/2014/main" id="{AA6181C9-3C5D-0E41-B14D-5793C7B5F7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7687"/>
          <a:stretch/>
        </p:blipFill>
        <p:spPr bwMode="auto">
          <a:xfrm>
            <a:off x="7075967" y="1101655"/>
            <a:ext cx="4170530" cy="4686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2002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9" name="Rectangle 10248">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51" name="Picture 10250">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0253" name="Rectangle 10252">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5" name="Rectangle 10254">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ítulo 1">
            <a:extLst>
              <a:ext uri="{FF2B5EF4-FFF2-40B4-BE49-F238E27FC236}">
                <a16:creationId xmlns:a16="http://schemas.microsoft.com/office/drawing/2014/main" id="{EB16FAC5-1CB1-B0CD-EC12-B03FDD85D12C}"/>
              </a:ext>
            </a:extLst>
          </p:cNvPr>
          <p:cNvSpPr>
            <a:spLocks noGrp="1"/>
          </p:cNvSpPr>
          <p:nvPr>
            <p:ph type="title"/>
          </p:nvPr>
        </p:nvSpPr>
        <p:spPr>
          <a:xfrm>
            <a:off x="6597016" y="905011"/>
            <a:ext cx="4589328" cy="1889135"/>
          </a:xfrm>
        </p:spPr>
        <p:txBody>
          <a:bodyPr anchor="b">
            <a:normAutofit/>
          </a:bodyPr>
          <a:lstStyle/>
          <a:p>
            <a:r>
              <a:rPr lang="es-CL" sz="4800"/>
              <a:t>Escritura prehispánica</a:t>
            </a:r>
          </a:p>
        </p:txBody>
      </p:sp>
      <p:pic>
        <p:nvPicPr>
          <p:cNvPr id="10242" name="Picture 2">
            <a:extLst>
              <a:ext uri="{FF2B5EF4-FFF2-40B4-BE49-F238E27FC236}">
                <a16:creationId xmlns:a16="http://schemas.microsoft.com/office/drawing/2014/main" id="{1A3F9ADF-9728-42EC-74EF-3DDFEC7B97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0807" y="1933253"/>
            <a:ext cx="5468347" cy="2982734"/>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6FE87FC8-146F-7698-0B2A-4438655BC022}"/>
              </a:ext>
            </a:extLst>
          </p:cNvPr>
          <p:cNvSpPr>
            <a:spLocks noGrp="1"/>
          </p:cNvSpPr>
          <p:nvPr>
            <p:ph idx="1"/>
          </p:nvPr>
        </p:nvSpPr>
        <p:spPr>
          <a:xfrm>
            <a:off x="6597016" y="2965592"/>
            <a:ext cx="4589328" cy="2987397"/>
          </a:xfrm>
        </p:spPr>
        <p:txBody>
          <a:bodyPr>
            <a:normAutofit/>
          </a:bodyPr>
          <a:lstStyle/>
          <a:p>
            <a:pPr marL="0" indent="0" algn="just">
              <a:buNone/>
            </a:pPr>
            <a:r>
              <a:rPr lang="es-CL" sz="1800" dirty="0">
                <a:latin typeface="Calibri" panose="020F0502020204030204" pitchFamily="34" charset="0"/>
                <a:ea typeface="Calibri" panose="020F0502020204030204" pitchFamily="34" charset="0"/>
                <a:cs typeface="Calibri" panose="020F0502020204030204" pitchFamily="34" charset="0"/>
              </a:rPr>
              <a:t>“Vino a mis manos una manta, que era plena de sus figuras antiguas, que se trajo a esta ciudad de </a:t>
            </a:r>
            <a:r>
              <a:rPr lang="es-CL" sz="1800" dirty="0" err="1">
                <a:latin typeface="Calibri" panose="020F0502020204030204" pitchFamily="34" charset="0"/>
                <a:ea typeface="Calibri" panose="020F0502020204030204" pitchFamily="34" charset="0"/>
                <a:cs typeface="Calibri" panose="020F0502020204030204" pitchFamily="34" charset="0"/>
              </a:rPr>
              <a:t>Goathemala</a:t>
            </a:r>
            <a:r>
              <a:rPr lang="es-CL" sz="1800" dirty="0">
                <a:latin typeface="Calibri" panose="020F0502020204030204" pitchFamily="34" charset="0"/>
                <a:ea typeface="Calibri" panose="020F0502020204030204" pitchFamily="34" charset="0"/>
                <a:cs typeface="Calibri" panose="020F0502020204030204" pitchFamily="34" charset="0"/>
              </a:rPr>
              <a:t>, con ocasión de un pleito de tierras de los indios del Quiché, y así su contenido demostraba una variedad de montes y de valles, con inscripciones a su modo.”</a:t>
            </a:r>
          </a:p>
          <a:p>
            <a:pPr marL="0" indent="0">
              <a:buNone/>
            </a:pPr>
            <a:endParaRPr lang="es-CL" sz="1800" dirty="0">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MX" sz="1800" dirty="0">
                <a:latin typeface="Calibri" panose="020F0502020204030204" pitchFamily="34" charset="0"/>
                <a:ea typeface="Calibri" panose="020F0502020204030204" pitchFamily="34" charset="0"/>
                <a:cs typeface="Calibri" panose="020F0502020204030204" pitchFamily="34" charset="0"/>
              </a:rPr>
              <a:t>Francisco Antonio de Fuentes y Guzmán</a:t>
            </a:r>
            <a:r>
              <a:rPr lang="es-CL" sz="1800" dirty="0">
                <a:latin typeface="Calibri" panose="020F0502020204030204" pitchFamily="34" charset="0"/>
                <a:ea typeface="Calibri" panose="020F0502020204030204" pitchFamily="34" charset="0"/>
                <a:cs typeface="Calibri" panose="020F0502020204030204" pitchFamily="34" charset="0"/>
              </a:rPr>
              <a:t>,  </a:t>
            </a:r>
            <a:r>
              <a:rPr lang="es-CL" sz="1800" i="1" dirty="0">
                <a:latin typeface="Calibri" panose="020F0502020204030204" pitchFamily="34" charset="0"/>
                <a:ea typeface="Calibri" panose="020F0502020204030204" pitchFamily="34" charset="0"/>
                <a:cs typeface="Calibri" panose="020F0502020204030204" pitchFamily="34" charset="0"/>
              </a:rPr>
              <a:t>Recordación florida</a:t>
            </a:r>
          </a:p>
        </p:txBody>
      </p:sp>
    </p:spTree>
    <p:extLst>
      <p:ext uri="{BB962C8B-B14F-4D97-AF65-F5344CB8AC3E}">
        <p14:creationId xmlns:p14="http://schemas.microsoft.com/office/powerpoint/2010/main" val="34675589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6A607E-DC5D-2388-B2E2-0B1600ED0F72}"/>
            </a:ext>
          </a:extLst>
        </p:cNvPr>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7" name="Rectangle 12296">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299" name="Picture 12298">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2301" name="Rectangle 12300">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03" name="Rectangle 12302">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ítulo 1">
            <a:extLst>
              <a:ext uri="{FF2B5EF4-FFF2-40B4-BE49-F238E27FC236}">
                <a16:creationId xmlns:a16="http://schemas.microsoft.com/office/drawing/2014/main" id="{CE6ECBD9-F8C6-1D19-CEB0-36639CCD17CD}"/>
              </a:ext>
            </a:extLst>
          </p:cNvPr>
          <p:cNvSpPr>
            <a:spLocks noGrp="1"/>
          </p:cNvSpPr>
          <p:nvPr>
            <p:ph type="title"/>
          </p:nvPr>
        </p:nvSpPr>
        <p:spPr>
          <a:xfrm>
            <a:off x="6597016" y="905011"/>
            <a:ext cx="4589328" cy="1889135"/>
          </a:xfrm>
        </p:spPr>
        <p:txBody>
          <a:bodyPr anchor="b">
            <a:normAutofit/>
          </a:bodyPr>
          <a:lstStyle/>
          <a:p>
            <a:endParaRPr lang="es-CL" sz="4800"/>
          </a:p>
        </p:txBody>
      </p:sp>
      <p:pic>
        <p:nvPicPr>
          <p:cNvPr id="12290" name="Picture 2">
            <a:extLst>
              <a:ext uri="{FF2B5EF4-FFF2-40B4-BE49-F238E27FC236}">
                <a16:creationId xmlns:a16="http://schemas.microsoft.com/office/drawing/2014/main" id="{72A45838-9397-DBB8-35C5-05D8FE2033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0807" y="1958273"/>
            <a:ext cx="5468347" cy="2932694"/>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136D8384-93B7-0F02-B3B7-2B0753A5593C}"/>
              </a:ext>
            </a:extLst>
          </p:cNvPr>
          <p:cNvSpPr>
            <a:spLocks noGrp="1"/>
          </p:cNvSpPr>
          <p:nvPr>
            <p:ph idx="1"/>
          </p:nvPr>
        </p:nvSpPr>
        <p:spPr>
          <a:xfrm>
            <a:off x="6597016" y="2965592"/>
            <a:ext cx="4589328" cy="2987397"/>
          </a:xfrm>
        </p:spPr>
        <p:txBody>
          <a:bodyPr>
            <a:normAutofit/>
          </a:bodyPr>
          <a:lstStyle/>
          <a:p>
            <a:pPr marL="0" indent="0" algn="just">
              <a:buNone/>
            </a:pPr>
            <a:r>
              <a:rPr lang="es-CL" sz="1700" dirty="0">
                <a:latin typeface="Calibri" panose="020F0502020204030204" pitchFamily="34" charset="0"/>
                <a:ea typeface="Calibri" panose="020F0502020204030204" pitchFamily="34" charset="0"/>
                <a:cs typeface="Calibri" panose="020F0502020204030204" pitchFamily="34" charset="0"/>
              </a:rPr>
              <a:t>“Estos cronistas tenían cuenta de los días, meses y años, y aunque no tenían escritura como nosotros, tenían empero sus figuras y caracteres que todas las cosas que querían significaban, y </a:t>
            </a:r>
            <a:r>
              <a:rPr lang="es-CL" sz="1700" dirty="0" err="1">
                <a:latin typeface="Calibri" panose="020F0502020204030204" pitchFamily="34" charset="0"/>
                <a:ea typeface="Calibri" panose="020F0502020204030204" pitchFamily="34" charset="0"/>
                <a:cs typeface="Calibri" panose="020F0502020204030204" pitchFamily="34" charset="0"/>
              </a:rPr>
              <a:t>déstas</a:t>
            </a:r>
            <a:r>
              <a:rPr lang="es-CL" sz="1700" dirty="0">
                <a:latin typeface="Calibri" panose="020F0502020204030204" pitchFamily="34" charset="0"/>
                <a:ea typeface="Calibri" panose="020F0502020204030204" pitchFamily="34" charset="0"/>
                <a:cs typeface="Calibri" panose="020F0502020204030204" pitchFamily="34" charset="0"/>
              </a:rPr>
              <a:t> sus libros grandes, por tan agudo y </a:t>
            </a:r>
            <a:r>
              <a:rPr lang="es-CL" sz="1700" dirty="0" err="1">
                <a:latin typeface="Calibri" panose="020F0502020204030204" pitchFamily="34" charset="0"/>
                <a:ea typeface="Calibri" panose="020F0502020204030204" pitchFamily="34" charset="0"/>
                <a:cs typeface="Calibri" panose="020F0502020204030204" pitchFamily="34" charset="0"/>
              </a:rPr>
              <a:t>sotil</a:t>
            </a:r>
            <a:r>
              <a:rPr lang="es-CL" sz="1700" dirty="0">
                <a:latin typeface="Calibri" panose="020F0502020204030204" pitchFamily="34" charset="0"/>
                <a:ea typeface="Calibri" panose="020F0502020204030204" pitchFamily="34" charset="0"/>
                <a:cs typeface="Calibri" panose="020F0502020204030204" pitchFamily="34" charset="0"/>
              </a:rPr>
              <a:t> artificio, que podríamos decir que nuestras letras en aquello no les hicieron mucha ventaja.”</a:t>
            </a:r>
          </a:p>
          <a:p>
            <a:pPr marL="0" indent="0">
              <a:buNone/>
            </a:pPr>
            <a:endParaRPr lang="es-CL" sz="17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s-MX" sz="1700" dirty="0">
                <a:latin typeface="Calibri" panose="020F0502020204030204" pitchFamily="34" charset="0"/>
                <a:ea typeface="Calibri" panose="020F0502020204030204" pitchFamily="34" charset="0"/>
                <a:cs typeface="Calibri" panose="020F0502020204030204" pitchFamily="34" charset="0"/>
              </a:rPr>
              <a:t>Bartolomé de las Casas</a:t>
            </a:r>
            <a:r>
              <a:rPr lang="es-CL" sz="1700" dirty="0">
                <a:latin typeface="Calibri" panose="020F0502020204030204" pitchFamily="34" charset="0"/>
                <a:ea typeface="Calibri" panose="020F0502020204030204" pitchFamily="34" charset="0"/>
                <a:cs typeface="Calibri" panose="020F0502020204030204" pitchFamily="34" charset="0"/>
              </a:rPr>
              <a:t>,  </a:t>
            </a:r>
            <a:r>
              <a:rPr lang="es-CL" sz="1700" i="1" dirty="0">
                <a:latin typeface="Calibri" panose="020F0502020204030204" pitchFamily="34" charset="0"/>
                <a:ea typeface="Calibri" panose="020F0502020204030204" pitchFamily="34" charset="0"/>
                <a:cs typeface="Calibri" panose="020F0502020204030204" pitchFamily="34" charset="0"/>
              </a:rPr>
              <a:t>Apologética Historia sumaria</a:t>
            </a:r>
          </a:p>
        </p:txBody>
      </p:sp>
    </p:spTree>
    <p:extLst>
      <p:ext uri="{BB962C8B-B14F-4D97-AF65-F5344CB8AC3E}">
        <p14:creationId xmlns:p14="http://schemas.microsoft.com/office/powerpoint/2010/main" val="3622187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4E4696-11D6-D135-ACAF-2873B8E9771E}"/>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F3217C5-DC6D-2EB4-EC0E-8D9C64344C28}"/>
              </a:ext>
            </a:extLst>
          </p:cNvPr>
          <p:cNvSpPr>
            <a:spLocks noGrp="1"/>
          </p:cNvSpPr>
          <p:nvPr>
            <p:ph type="title"/>
          </p:nvPr>
        </p:nvSpPr>
        <p:spPr>
          <a:xfrm>
            <a:off x="3970366" y="609600"/>
            <a:ext cx="4267200" cy="1351472"/>
          </a:xfrm>
        </p:spPr>
        <p:txBody>
          <a:bodyPr>
            <a:normAutofit/>
          </a:bodyPr>
          <a:lstStyle/>
          <a:p>
            <a:pPr algn="ctr"/>
            <a:endParaRPr lang="es-CL" dirty="0">
              <a:solidFill>
                <a:schemeClr val="tx1">
                  <a:lumMod val="85000"/>
                  <a:lumOff val="15000"/>
                </a:schemeClr>
              </a:solidFill>
            </a:endParaRPr>
          </a:p>
        </p:txBody>
      </p:sp>
      <p:pic>
        <p:nvPicPr>
          <p:cNvPr id="1028" name="Picture 4">
            <a:extLst>
              <a:ext uri="{FF2B5EF4-FFF2-40B4-BE49-F238E27FC236}">
                <a16:creationId xmlns:a16="http://schemas.microsoft.com/office/drawing/2014/main" id="{81021818-A77F-99FF-5CE7-4A7B40329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136" r="13295"/>
          <a:stretch/>
        </p:blipFill>
        <p:spPr bwMode="auto">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A7AA68E8-3B94-6995-C1B0-03FE4BF527E7}"/>
              </a:ext>
            </a:extLst>
          </p:cNvPr>
          <p:cNvSpPr>
            <a:spLocks noGrp="1"/>
          </p:cNvSpPr>
          <p:nvPr>
            <p:ph idx="1"/>
          </p:nvPr>
        </p:nvSpPr>
        <p:spPr>
          <a:xfrm>
            <a:off x="4198966" y="2147357"/>
            <a:ext cx="3810000" cy="4101042"/>
          </a:xfrm>
        </p:spPr>
        <p:txBody>
          <a:bodyPr>
            <a:normAutofit/>
          </a:bodyPr>
          <a:lstStyle/>
          <a:p>
            <a:r>
              <a:rPr lang="es-CL" sz="20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Documento de 1550/60 hoy perdido</a:t>
            </a:r>
          </a:p>
          <a:p>
            <a:r>
              <a:rPr lang="es-CL" sz="20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Posiblemente un título de tierra</a:t>
            </a:r>
          </a:p>
          <a:p>
            <a:r>
              <a:rPr lang="es-CL" sz="20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El manuscrito de Ximénez titulado “Empiezan las Historias del Origen de los indios de Esta Provincia de Guatemala…” se encuentra actualmente en la Newberry Library de Chicago bajo la clasificación de Ms. Ayer 1515</a:t>
            </a:r>
          </a:p>
          <a:p>
            <a:pPr marL="0" indent="0">
              <a:buNone/>
            </a:pPr>
            <a:endParaRPr lang="es-CL" sz="20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No photo description available.">
            <a:extLst>
              <a:ext uri="{FF2B5EF4-FFF2-40B4-BE49-F238E27FC236}">
                <a16:creationId xmlns:a16="http://schemas.microsoft.com/office/drawing/2014/main" id="{8D7661A1-69E9-FAF3-1573-FADF6E574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27" r="19142"/>
          <a:stretch/>
        </p:blipFill>
        <p:spPr bwMode="auto">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195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F83B425-85A6-F3FE-3314-8A562879DF08}"/>
              </a:ext>
            </a:extLst>
          </p:cNvPr>
          <p:cNvSpPr>
            <a:spLocks noGrp="1"/>
          </p:cNvSpPr>
          <p:nvPr>
            <p:ph type="title"/>
          </p:nvPr>
        </p:nvSpPr>
        <p:spPr>
          <a:xfrm>
            <a:off x="1371597" y="348865"/>
            <a:ext cx="10044023" cy="877729"/>
          </a:xfrm>
        </p:spPr>
        <p:txBody>
          <a:bodyPr anchor="ctr">
            <a:normAutofit/>
          </a:bodyPr>
          <a:lstStyle/>
          <a:p>
            <a:r>
              <a:rPr lang="es-CL" sz="4000" dirty="0">
                <a:solidFill>
                  <a:srgbClr val="FFFFFF"/>
                </a:solidFill>
              </a:rPr>
              <a:t>Cronología del Popol Vuh</a:t>
            </a:r>
          </a:p>
        </p:txBody>
      </p:sp>
      <p:graphicFrame>
        <p:nvGraphicFramePr>
          <p:cNvPr id="5" name="Marcador de contenido 2">
            <a:extLst>
              <a:ext uri="{FF2B5EF4-FFF2-40B4-BE49-F238E27FC236}">
                <a16:creationId xmlns:a16="http://schemas.microsoft.com/office/drawing/2014/main" id="{5E95AFBA-5B51-727E-23B9-2B4E36F2277E}"/>
              </a:ext>
            </a:extLst>
          </p:cNvPr>
          <p:cNvGraphicFramePr>
            <a:graphicFrameLocks noGrp="1"/>
          </p:cNvGraphicFramePr>
          <p:nvPr>
            <p:ph idx="1"/>
            <p:extLst>
              <p:ext uri="{D42A27DB-BD31-4B8C-83A1-F6EECF244321}">
                <p14:modId xmlns:p14="http://schemas.microsoft.com/office/powerpoint/2010/main" val="128423551"/>
              </p:ext>
            </p:extLst>
          </p:nvPr>
        </p:nvGraphicFramePr>
        <p:xfrm>
          <a:off x="644056" y="289634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errar llave 5">
            <a:extLst>
              <a:ext uri="{FF2B5EF4-FFF2-40B4-BE49-F238E27FC236}">
                <a16:creationId xmlns:a16="http://schemas.microsoft.com/office/drawing/2014/main" id="{3A6370C4-9ECC-10FA-2ED2-CEE84AF2309F}"/>
              </a:ext>
            </a:extLst>
          </p:cNvPr>
          <p:cNvSpPr/>
          <p:nvPr/>
        </p:nvSpPr>
        <p:spPr>
          <a:xfrm rot="16200000">
            <a:off x="2672444" y="869577"/>
            <a:ext cx="664029" cy="4180116"/>
          </a:xfrm>
          <a:prstGeom prst="rightBrace">
            <a:avLst>
              <a:gd name="adj1" fmla="val 8333"/>
              <a:gd name="adj2" fmla="val 51042"/>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L"/>
          </a:p>
        </p:txBody>
      </p:sp>
      <p:sp>
        <p:nvSpPr>
          <p:cNvPr id="7" name="CuadroTexto 6">
            <a:extLst>
              <a:ext uri="{FF2B5EF4-FFF2-40B4-BE49-F238E27FC236}">
                <a16:creationId xmlns:a16="http://schemas.microsoft.com/office/drawing/2014/main" id="{DFAD2CF7-CA44-AFED-92D2-0B50EC6E9D14}"/>
              </a:ext>
            </a:extLst>
          </p:cNvPr>
          <p:cNvSpPr txBox="1"/>
          <p:nvPr/>
        </p:nvSpPr>
        <p:spPr>
          <a:xfrm>
            <a:off x="1371597" y="2277768"/>
            <a:ext cx="3929746" cy="369332"/>
          </a:xfrm>
          <a:prstGeom prst="rect">
            <a:avLst/>
          </a:prstGeom>
          <a:noFill/>
        </p:spPr>
        <p:txBody>
          <a:bodyPr wrap="square" rtlCol="0">
            <a:spAutoFit/>
          </a:bodyPr>
          <a:lstStyle/>
          <a:p>
            <a:pPr algn="ctr"/>
            <a:r>
              <a:rPr lang="es-CL" dirty="0"/>
              <a:t>Tradición oral</a:t>
            </a:r>
          </a:p>
        </p:txBody>
      </p:sp>
    </p:spTree>
    <p:extLst>
      <p:ext uri="{BB962C8B-B14F-4D97-AF65-F5344CB8AC3E}">
        <p14:creationId xmlns:p14="http://schemas.microsoft.com/office/powerpoint/2010/main" val="660691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B8CCA8-B06D-ECDB-4A66-5B86B7CDF75E}"/>
            </a:ext>
          </a:extLst>
        </p:cNvPr>
        <p:cNvGrpSpPr/>
        <p:nvPr/>
      </p:nvGrpSpPr>
      <p:grpSpPr>
        <a:xfrm>
          <a:off x="0" y="0"/>
          <a:ext cx="0" cy="0"/>
          <a:chOff x="0" y="0"/>
          <a:chExt cx="0" cy="0"/>
        </a:xfrm>
      </p:grpSpPr>
      <p:sp useBgFill="1">
        <p:nvSpPr>
          <p:cNvPr id="1331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3321" name="Rectangle 1332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727AD72-9563-B5A1-384C-CF734E288F51}"/>
              </a:ext>
            </a:extLst>
          </p:cNvPr>
          <p:cNvSpPr>
            <a:spLocks noGrp="1"/>
          </p:cNvSpPr>
          <p:nvPr>
            <p:ph type="title"/>
          </p:nvPr>
        </p:nvSpPr>
        <p:spPr>
          <a:xfrm>
            <a:off x="206829" y="350196"/>
            <a:ext cx="5201878" cy="1624520"/>
          </a:xfrm>
        </p:spPr>
        <p:txBody>
          <a:bodyPr anchor="ctr">
            <a:normAutofit/>
          </a:bodyPr>
          <a:lstStyle/>
          <a:p>
            <a:r>
              <a:rPr lang="es-CL" sz="4000" b="1" dirty="0">
                <a:latin typeface="Calibri" panose="020F0502020204030204" pitchFamily="34" charset="0"/>
                <a:ea typeface="Calibri" panose="020F0502020204030204" pitchFamily="34" charset="0"/>
                <a:cs typeface="Calibri" panose="020F0502020204030204" pitchFamily="34" charset="0"/>
              </a:rPr>
              <a:t>¿Qué es el Popol Vuh?</a:t>
            </a:r>
          </a:p>
        </p:txBody>
      </p:sp>
      <p:sp>
        <p:nvSpPr>
          <p:cNvPr id="3" name="Marcador de contenido 2">
            <a:extLst>
              <a:ext uri="{FF2B5EF4-FFF2-40B4-BE49-F238E27FC236}">
                <a16:creationId xmlns:a16="http://schemas.microsoft.com/office/drawing/2014/main" id="{D3393A0B-2B39-EB05-3684-A0599E96A1FB}"/>
              </a:ext>
            </a:extLst>
          </p:cNvPr>
          <p:cNvSpPr>
            <a:spLocks noGrp="1"/>
          </p:cNvSpPr>
          <p:nvPr>
            <p:ph idx="1"/>
          </p:nvPr>
        </p:nvSpPr>
        <p:spPr>
          <a:xfrm>
            <a:off x="359230" y="2743200"/>
            <a:ext cx="5049478" cy="3613149"/>
          </a:xfrm>
        </p:spPr>
        <p:txBody>
          <a:bodyPr anchor="ctr">
            <a:normAutofit fontScale="92500" lnSpcReduction="10000"/>
          </a:bodyPr>
          <a:lstStyle/>
          <a:p>
            <a:pPr algn="just"/>
            <a:r>
              <a:rPr lang="es-CL" sz="1800" dirty="0">
                <a:latin typeface="Calibri" panose="020F0502020204030204" pitchFamily="34" charset="0"/>
                <a:ea typeface="Calibri" panose="020F0502020204030204" pitchFamily="34" charset="0"/>
                <a:cs typeface="Calibri" panose="020F0502020204030204" pitchFamily="34" charset="0"/>
              </a:rPr>
              <a:t>El nombre con el cual lo conocemos hoy fue una invención de </a:t>
            </a:r>
            <a:r>
              <a:rPr lang="es-CL" sz="1800" dirty="0" err="1">
                <a:latin typeface="Calibri" panose="020F0502020204030204" pitchFamily="34" charset="0"/>
                <a:ea typeface="Calibri" panose="020F0502020204030204" pitchFamily="34" charset="0"/>
                <a:cs typeface="Calibri" panose="020F0502020204030204" pitchFamily="34" charset="0"/>
              </a:rPr>
              <a:t>Brasseur</a:t>
            </a:r>
            <a:r>
              <a:rPr lang="es-CL" sz="1800" dirty="0">
                <a:latin typeface="Calibri" panose="020F0502020204030204" pitchFamily="34" charset="0"/>
                <a:ea typeface="Calibri" panose="020F0502020204030204" pitchFamily="34" charset="0"/>
                <a:cs typeface="Calibri" panose="020F0502020204030204" pitchFamily="34" charset="0"/>
              </a:rPr>
              <a:t>; Popol Vuh significa “Libro del petate, libro de la comunidad”</a:t>
            </a:r>
          </a:p>
          <a:p>
            <a:pPr algn="just"/>
            <a:endParaRPr lang="es-CL" sz="1800" dirty="0">
              <a:latin typeface="Calibri" panose="020F0502020204030204" pitchFamily="34" charset="0"/>
              <a:ea typeface="Calibri" panose="020F0502020204030204" pitchFamily="34" charset="0"/>
              <a:cs typeface="Calibri" panose="020F0502020204030204" pitchFamily="34" charset="0"/>
            </a:endParaRPr>
          </a:p>
          <a:p>
            <a:pPr algn="just"/>
            <a:r>
              <a:rPr lang="es-CL" sz="1800" dirty="0">
                <a:latin typeface="Calibri" panose="020F0502020204030204" pitchFamily="34" charset="0"/>
                <a:ea typeface="Calibri" panose="020F0502020204030204" pitchFamily="34" charset="0"/>
                <a:cs typeface="Calibri" panose="020F0502020204030204" pitchFamily="34" charset="0"/>
              </a:rPr>
              <a:t>Estos documentos servían para demostrar la legitimidad del linaje y el derecho a algunos privilegios (exención de tributos, uso del don, acceso a mano de obra indígena)</a:t>
            </a:r>
          </a:p>
          <a:p>
            <a:pPr algn="just"/>
            <a:endParaRPr lang="es-CL" sz="1800" dirty="0">
              <a:latin typeface="Calibri" panose="020F0502020204030204" pitchFamily="34" charset="0"/>
              <a:ea typeface="Calibri" panose="020F0502020204030204" pitchFamily="34" charset="0"/>
              <a:cs typeface="Calibri" panose="020F0502020204030204" pitchFamily="34" charset="0"/>
            </a:endParaRPr>
          </a:p>
          <a:p>
            <a:pPr algn="just"/>
            <a:r>
              <a:rPr lang="es-CL" sz="1800" dirty="0">
                <a:latin typeface="Calibri" panose="020F0502020204030204" pitchFamily="34" charset="0"/>
                <a:ea typeface="Calibri" panose="020F0502020204030204" pitchFamily="34" charset="0"/>
                <a:cs typeface="Calibri" panose="020F0502020204030204" pitchFamily="34" charset="0"/>
              </a:rPr>
              <a:t>Función: </a:t>
            </a:r>
            <a:r>
              <a:rPr lang="es-CL" sz="1800" b="1" dirty="0">
                <a:latin typeface="Calibri" panose="020F0502020204030204" pitchFamily="34" charset="0"/>
                <a:ea typeface="Calibri" panose="020F0502020204030204" pitchFamily="34" charset="0"/>
                <a:cs typeface="Calibri" panose="020F0502020204030204" pitchFamily="34" charset="0"/>
              </a:rPr>
              <a:t>Explica quiénes son los </a:t>
            </a:r>
            <a:r>
              <a:rPr lang="es-CL" sz="1800" b="1" dirty="0" err="1">
                <a:latin typeface="Calibri" panose="020F0502020204030204" pitchFamily="34" charset="0"/>
                <a:ea typeface="Calibri" panose="020F0502020204030204" pitchFamily="34" charset="0"/>
                <a:cs typeface="Calibri" panose="020F0502020204030204" pitchFamily="34" charset="0"/>
              </a:rPr>
              <a:t>K’iche</a:t>
            </a:r>
            <a:r>
              <a:rPr lang="es-CL" sz="1800" b="1" dirty="0">
                <a:latin typeface="Calibri" panose="020F0502020204030204" pitchFamily="34" charset="0"/>
                <a:ea typeface="Calibri" panose="020F0502020204030204" pitchFamily="34" charset="0"/>
                <a:cs typeface="Calibri" panose="020F0502020204030204" pitchFamily="34" charset="0"/>
              </a:rPr>
              <a:t>’, </a:t>
            </a:r>
            <a:r>
              <a:rPr lang="es-CL" sz="1800" dirty="0">
                <a:latin typeface="Calibri" panose="020F0502020204030204" pitchFamily="34" charset="0"/>
                <a:ea typeface="Calibri" panose="020F0502020204030204" pitchFamily="34" charset="0"/>
                <a:cs typeface="Calibri" panose="020F0502020204030204" pitchFamily="34" charset="0"/>
              </a:rPr>
              <a:t>cuál es su origen, su función en el universo, su papel en la historia y en el universo. Contesta a la pregunta: ¿Quiénes somos nosotros? La respuesta es la cosmogonía</a:t>
            </a:r>
          </a:p>
        </p:txBody>
      </p:sp>
      <p:pic>
        <p:nvPicPr>
          <p:cNvPr id="13314" name="Picture 2">
            <a:extLst>
              <a:ext uri="{FF2B5EF4-FFF2-40B4-BE49-F238E27FC236}">
                <a16:creationId xmlns:a16="http://schemas.microsoft.com/office/drawing/2014/main" id="{919F8210-0382-1547-6A39-7091B2E88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749" r="14850" b="-2"/>
          <a:stretch/>
        </p:blipFill>
        <p:spPr bwMode="auto">
          <a:xfrm>
            <a:off x="6096000" y="1"/>
            <a:ext cx="6102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3215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D72AF1-F15E-B7B4-258B-16C21484F37C}"/>
            </a:ext>
          </a:extLst>
        </p:cNvPr>
        <p:cNvGrpSpPr/>
        <p:nvPr/>
      </p:nvGrpSpPr>
      <p:grpSpPr>
        <a:xfrm>
          <a:off x="0" y="0"/>
          <a:ext cx="0" cy="0"/>
          <a:chOff x="0" y="0"/>
          <a:chExt cx="0" cy="0"/>
        </a:xfrm>
      </p:grpSpPr>
      <p:sp useBgFill="1">
        <p:nvSpPr>
          <p:cNvPr id="14345"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347" name="Rectangle 14346">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C63B25F-50C9-B55A-2E4C-CE4CC8019314}"/>
              </a:ext>
            </a:extLst>
          </p:cNvPr>
          <p:cNvSpPr>
            <a:spLocks noGrp="1"/>
          </p:cNvSpPr>
          <p:nvPr>
            <p:ph type="title"/>
          </p:nvPr>
        </p:nvSpPr>
        <p:spPr>
          <a:xfrm>
            <a:off x="761803" y="350196"/>
            <a:ext cx="4646904" cy="1624520"/>
          </a:xfrm>
        </p:spPr>
        <p:txBody>
          <a:bodyPr anchor="ctr">
            <a:normAutofit/>
          </a:bodyPr>
          <a:lstStyle/>
          <a:p>
            <a:r>
              <a:rPr lang="es-CL" sz="4000"/>
              <a:t>LOS NÚCLEOS TEMÁTICOS</a:t>
            </a:r>
          </a:p>
        </p:txBody>
      </p:sp>
      <p:sp>
        <p:nvSpPr>
          <p:cNvPr id="3" name="Marcador de contenido 2">
            <a:extLst>
              <a:ext uri="{FF2B5EF4-FFF2-40B4-BE49-F238E27FC236}">
                <a16:creationId xmlns:a16="http://schemas.microsoft.com/office/drawing/2014/main" id="{0ED6D496-88D8-36A0-3292-DCD6B02B752A}"/>
              </a:ext>
            </a:extLst>
          </p:cNvPr>
          <p:cNvSpPr>
            <a:spLocks noGrp="1"/>
          </p:cNvSpPr>
          <p:nvPr>
            <p:ph idx="1"/>
          </p:nvPr>
        </p:nvSpPr>
        <p:spPr>
          <a:xfrm>
            <a:off x="761802" y="2743200"/>
            <a:ext cx="4646905" cy="3613149"/>
          </a:xfrm>
        </p:spPr>
        <p:txBody>
          <a:bodyPr anchor="ctr">
            <a:normAutofit/>
          </a:bodyPr>
          <a:lstStyle/>
          <a:p>
            <a:pPr marL="0" indent="0">
              <a:buNone/>
            </a:pPr>
            <a:r>
              <a:rPr lang="es-CL" sz="2000">
                <a:latin typeface="Calibri" panose="020F0502020204030204" pitchFamily="34" charset="0"/>
                <a:ea typeface="Calibri" panose="020F0502020204030204" pitchFamily="34" charset="0"/>
                <a:cs typeface="Calibri" panose="020F0502020204030204" pitchFamily="34" charset="0"/>
              </a:rPr>
              <a:t>LA CREACIÓN DEL MUNDO</a:t>
            </a:r>
          </a:p>
          <a:p>
            <a:pPr marL="0" indent="0">
              <a:buNone/>
            </a:pPr>
            <a:endParaRPr lang="es-CL" sz="2000">
              <a:latin typeface="Calibri" panose="020F0502020204030204" pitchFamily="34" charset="0"/>
              <a:ea typeface="Calibri" panose="020F0502020204030204" pitchFamily="34" charset="0"/>
              <a:cs typeface="Calibri" panose="020F0502020204030204" pitchFamily="34" charset="0"/>
            </a:endParaRPr>
          </a:p>
          <a:p>
            <a:pPr marL="0" indent="0">
              <a:buNone/>
            </a:pPr>
            <a:r>
              <a:rPr lang="es-CL" sz="2000">
                <a:latin typeface="Calibri" panose="020F0502020204030204" pitchFamily="34" charset="0"/>
                <a:ea typeface="Calibri" panose="020F0502020204030204" pitchFamily="34" charset="0"/>
                <a:cs typeface="Calibri" panose="020F0502020204030204" pitchFamily="34" charset="0"/>
              </a:rPr>
              <a:t>LA CREACIÓN DE LA HUMANIDAD</a:t>
            </a:r>
          </a:p>
          <a:p>
            <a:pPr marL="0" indent="0">
              <a:buNone/>
            </a:pPr>
            <a:endParaRPr lang="es-CL" sz="2000">
              <a:latin typeface="Calibri" panose="020F0502020204030204" pitchFamily="34" charset="0"/>
              <a:ea typeface="Calibri" panose="020F0502020204030204" pitchFamily="34" charset="0"/>
              <a:cs typeface="Calibri" panose="020F0502020204030204" pitchFamily="34" charset="0"/>
            </a:endParaRPr>
          </a:p>
          <a:p>
            <a:pPr marL="0" indent="0">
              <a:buNone/>
            </a:pPr>
            <a:r>
              <a:rPr lang="es-CL" sz="2000">
                <a:latin typeface="Calibri" panose="020F0502020204030204" pitchFamily="34" charset="0"/>
                <a:ea typeface="Calibri" panose="020F0502020204030204" pitchFamily="34" charset="0"/>
                <a:cs typeface="Calibri" panose="020F0502020204030204" pitchFamily="34" charset="0"/>
              </a:rPr>
              <a:t>LA CREACIÓN DEL HOMBRE DE MAÍZ</a:t>
            </a:r>
          </a:p>
          <a:p>
            <a:pPr marL="0" indent="0">
              <a:buNone/>
            </a:pPr>
            <a:endParaRPr lang="es-CL" sz="2000">
              <a:latin typeface="Calibri" panose="020F0502020204030204" pitchFamily="34" charset="0"/>
              <a:ea typeface="Calibri" panose="020F0502020204030204" pitchFamily="34" charset="0"/>
              <a:cs typeface="Calibri" panose="020F0502020204030204" pitchFamily="34" charset="0"/>
            </a:endParaRPr>
          </a:p>
          <a:p>
            <a:pPr marL="0" indent="0">
              <a:buNone/>
            </a:pPr>
            <a:r>
              <a:rPr lang="es-CL" sz="2000">
                <a:latin typeface="Calibri" panose="020F0502020204030204" pitchFamily="34" charset="0"/>
                <a:ea typeface="Calibri" panose="020F0502020204030204" pitchFamily="34" charset="0"/>
                <a:cs typeface="Calibri" panose="020F0502020204030204" pitchFamily="34" charset="0"/>
              </a:rPr>
              <a:t>LA CREACIÓN DEL ESTADO</a:t>
            </a:r>
          </a:p>
        </p:txBody>
      </p:sp>
      <p:pic>
        <p:nvPicPr>
          <p:cNvPr id="14340" name="Picture 4" descr="Popol-Vuh">
            <a:extLst>
              <a:ext uri="{FF2B5EF4-FFF2-40B4-BE49-F238E27FC236}">
                <a16:creationId xmlns:a16="http://schemas.microsoft.com/office/drawing/2014/main" id="{C66167E3-9A02-8A85-7C73-CDC2915D1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4150"/>
          <a:stretch/>
        </p:blipFill>
        <p:spPr bwMode="auto">
          <a:xfrm>
            <a:off x="6096000" y="1"/>
            <a:ext cx="6102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0714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CD84EC-7CDC-E0C6-3E4F-5AFD1C421BD6}"/>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F2760DC-B996-CC96-2281-32AD312F1C5B}"/>
              </a:ext>
            </a:extLst>
          </p:cNvPr>
          <p:cNvSpPr>
            <a:spLocks noGrp="1"/>
          </p:cNvSpPr>
          <p:nvPr>
            <p:ph type="title"/>
          </p:nvPr>
        </p:nvSpPr>
        <p:spPr>
          <a:xfrm>
            <a:off x="761803" y="350196"/>
            <a:ext cx="4646904" cy="1624520"/>
          </a:xfrm>
        </p:spPr>
        <p:txBody>
          <a:bodyPr anchor="ctr">
            <a:normAutofit/>
          </a:bodyPr>
          <a:lstStyle/>
          <a:p>
            <a:r>
              <a:rPr lang="es-CL" sz="4000"/>
              <a:t>LA CREACIÓN DEL MUNDO</a:t>
            </a:r>
          </a:p>
        </p:txBody>
      </p:sp>
      <p:sp>
        <p:nvSpPr>
          <p:cNvPr id="3" name="Marcador de contenido 2">
            <a:extLst>
              <a:ext uri="{FF2B5EF4-FFF2-40B4-BE49-F238E27FC236}">
                <a16:creationId xmlns:a16="http://schemas.microsoft.com/office/drawing/2014/main" id="{E287DF20-7DD2-0188-AC28-A401A8A2294A}"/>
              </a:ext>
            </a:extLst>
          </p:cNvPr>
          <p:cNvSpPr>
            <a:spLocks noGrp="1"/>
          </p:cNvSpPr>
          <p:nvPr>
            <p:ph idx="1"/>
          </p:nvPr>
        </p:nvSpPr>
        <p:spPr>
          <a:xfrm>
            <a:off x="761802" y="2743200"/>
            <a:ext cx="4646905" cy="3613149"/>
          </a:xfrm>
        </p:spPr>
        <p:txBody>
          <a:bodyPr anchor="ctr">
            <a:normAutofit/>
          </a:bodyPr>
          <a:lstStyle/>
          <a:p>
            <a:pPr marL="0" indent="0">
              <a:buNone/>
            </a:pPr>
            <a:r>
              <a:rPr lang="es-CL" sz="2000">
                <a:latin typeface="Calibri" panose="020F0502020204030204" pitchFamily="34" charset="0"/>
                <a:ea typeface="Calibri" panose="020F0502020204030204" pitchFamily="34" charset="0"/>
                <a:cs typeface="Calibri" panose="020F0502020204030204" pitchFamily="34" charset="0"/>
              </a:rPr>
              <a:t>EL UNIVERSO SAGRADO SURGE DESDE LAS AGUAS PRIMIGENIAS</a:t>
            </a:r>
          </a:p>
          <a:p>
            <a:pPr marL="0" indent="0">
              <a:buNone/>
            </a:pPr>
            <a:endParaRPr lang="es-CL" sz="2000">
              <a:latin typeface="Calibri" panose="020F0502020204030204" pitchFamily="34" charset="0"/>
              <a:ea typeface="Calibri" panose="020F0502020204030204" pitchFamily="34" charset="0"/>
              <a:cs typeface="Calibri" panose="020F0502020204030204" pitchFamily="34" charset="0"/>
            </a:endParaRPr>
          </a:p>
          <a:p>
            <a:pPr marL="0" indent="0">
              <a:buNone/>
            </a:pPr>
            <a:r>
              <a:rPr lang="es-CL" sz="2000">
                <a:latin typeface="Calibri" panose="020F0502020204030204" pitchFamily="34" charset="0"/>
                <a:ea typeface="Calibri" panose="020F0502020204030204" pitchFamily="34" charset="0"/>
                <a:cs typeface="Calibri" panose="020F0502020204030204" pitchFamily="34" charset="0"/>
              </a:rPr>
              <a:t>LA CREACIÓN DE LAS MONTAÑAS Y LA VEGETACIÓN</a:t>
            </a:r>
            <a:endParaRPr lang="es-CL" sz="2000" i="1">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Bright blue glacial flow">
            <a:extLst>
              <a:ext uri="{FF2B5EF4-FFF2-40B4-BE49-F238E27FC236}">
                <a16:creationId xmlns:a16="http://schemas.microsoft.com/office/drawing/2014/main" id="{45B6F058-8DD5-6781-A229-7EE65CB667A7}"/>
              </a:ext>
            </a:extLst>
          </p:cNvPr>
          <p:cNvPicPr>
            <a:picLocks noChangeAspect="1"/>
          </p:cNvPicPr>
          <p:nvPr/>
        </p:nvPicPr>
        <p:blipFill>
          <a:blip r:embed="rId2"/>
          <a:srcRect l="6402" r="26856"/>
          <a:stretch/>
        </p:blipFill>
        <p:spPr>
          <a:xfrm>
            <a:off x="6096000" y="1"/>
            <a:ext cx="6102825" cy="6858000"/>
          </a:xfrm>
          <a:prstGeom prst="rect">
            <a:avLst/>
          </a:prstGeom>
        </p:spPr>
      </p:pic>
    </p:spTree>
    <p:extLst>
      <p:ext uri="{BB962C8B-B14F-4D97-AF65-F5344CB8AC3E}">
        <p14:creationId xmlns:p14="http://schemas.microsoft.com/office/powerpoint/2010/main" val="25026528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0ED85B1-E843-246C-5900-0326CC659B19}"/>
              </a:ext>
            </a:extLst>
          </p:cNvPr>
          <p:cNvSpPr>
            <a:spLocks noGrp="1"/>
          </p:cNvSpPr>
          <p:nvPr>
            <p:ph idx="1"/>
          </p:nvPr>
        </p:nvSpPr>
        <p:spPr>
          <a:xfrm>
            <a:off x="838200" y="152400"/>
            <a:ext cx="10515600" cy="6024563"/>
          </a:xfrm>
        </p:spPr>
        <p:txBody>
          <a:bodyPr>
            <a:normAutofit/>
          </a:bodyPr>
          <a:lstStyle/>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Esta es la relación de cómo todo estaba en suspenso, todo en calma, en silencio; todo inmóvil, callado, y vacía la extensión del cielo. </a:t>
            </a:r>
          </a:p>
          <a:p>
            <a:pPr marL="0" indent="0" algn="just">
              <a:buNone/>
            </a:pPr>
            <a:endParaRPr lang="es-MX"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Esta es la primera relación, el primer discurso. No había todavía un hombre, ni un animal, pájaros, peces, cangrejos, árboles, piedras, cuevas, barrancas, hierbas ni bosques: sólo el cielo existía. </a:t>
            </a:r>
          </a:p>
          <a:p>
            <a:pPr marL="0" indent="0" algn="just">
              <a:buNone/>
            </a:pPr>
            <a:endParaRPr lang="es-MX"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No se manifestaba la faz de la tierra. Sólo estaban el mar en calma y el cielo en toda su extensión. No había nada junto que hiciera ruido, ni cosa alguna que se moviera, ni se agitara, ni hiciera ruido en el cielo. </a:t>
            </a:r>
          </a:p>
          <a:p>
            <a:pPr marL="0" indent="0" algn="just">
              <a:buNone/>
            </a:pPr>
            <a:endParaRPr lang="es-MX"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No había nada que estuviera en pie; sólo el agua en reposo, el mar apacible, solo y tranquilo. No había nada dotado de existencia</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93460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F3260-595B-A923-0F27-DA26ABBEC751}"/>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B45CB0B-0D5F-EAB9-D3D8-1FEF3FDAF5F2}"/>
              </a:ext>
            </a:extLst>
          </p:cNvPr>
          <p:cNvSpPr>
            <a:spLocks noGrp="1"/>
          </p:cNvSpPr>
          <p:nvPr>
            <p:ph idx="1"/>
          </p:nvPr>
        </p:nvSpPr>
        <p:spPr>
          <a:xfrm>
            <a:off x="838200" y="152400"/>
            <a:ext cx="10515600" cy="6024563"/>
          </a:xfrm>
        </p:spPr>
        <p:txBody>
          <a:bodyPr>
            <a:normAutofit fontScale="85000" lnSpcReduction="20000"/>
          </a:bodyPr>
          <a:lstStyle/>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Solamente había inmovilidad y silencio en la oscuridad, en la noche. Sólo el Creador, el Formador, Tepeu, </a:t>
            </a:r>
            <a:r>
              <a:rPr lang="es-MX" dirty="0" err="1">
                <a:latin typeface="Calibri" panose="020F0502020204030204" pitchFamily="34" charset="0"/>
                <a:ea typeface="Calibri" panose="020F0502020204030204" pitchFamily="34" charset="0"/>
                <a:cs typeface="Calibri" panose="020F0502020204030204" pitchFamily="34" charset="0"/>
              </a:rPr>
              <a:t>Gucumatz</a:t>
            </a:r>
            <a:r>
              <a:rPr lang="es-MX" dirty="0">
                <a:latin typeface="Calibri" panose="020F0502020204030204" pitchFamily="34" charset="0"/>
                <a:ea typeface="Calibri" panose="020F0502020204030204" pitchFamily="34" charset="0"/>
                <a:cs typeface="Calibri" panose="020F0502020204030204" pitchFamily="34" charset="0"/>
              </a:rPr>
              <a:t>, los Progenitores, estaban en el agua rodeados de claridad. Estaban ocultos bajo plumas verdes y azules, por eso se les llama </a:t>
            </a:r>
            <a:r>
              <a:rPr lang="es-MX" dirty="0" err="1">
                <a:latin typeface="Calibri" panose="020F0502020204030204" pitchFamily="34" charset="0"/>
                <a:ea typeface="Calibri" panose="020F0502020204030204" pitchFamily="34" charset="0"/>
                <a:cs typeface="Calibri" panose="020F0502020204030204" pitchFamily="34" charset="0"/>
              </a:rPr>
              <a:t>Gucumatz</a:t>
            </a:r>
            <a:r>
              <a:rPr lang="es-MX" dirty="0">
                <a:latin typeface="Calibri" panose="020F0502020204030204" pitchFamily="34" charset="0"/>
                <a:ea typeface="Calibri" panose="020F0502020204030204" pitchFamily="34" charset="0"/>
                <a:cs typeface="Calibri" panose="020F0502020204030204" pitchFamily="34" charset="0"/>
              </a:rPr>
              <a:t>. De grandes sabios, de grandes pensadores es su naturaleza. De esta manera existía el cielo y también el Corazón del Cielo, que éste es el nombre de Dios. Así contaban…</a:t>
            </a:r>
          </a:p>
          <a:p>
            <a:pPr marL="0" indent="0" algn="just">
              <a:buNone/>
            </a:pPr>
            <a:endParaRPr lang="es-MX"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Llegó aquí entonces la palabra, vinieron juntos Tepeu y </a:t>
            </a:r>
            <a:r>
              <a:rPr lang="es-MX" dirty="0" err="1">
                <a:latin typeface="Calibri" panose="020F0502020204030204" pitchFamily="34" charset="0"/>
                <a:ea typeface="Calibri" panose="020F0502020204030204" pitchFamily="34" charset="0"/>
                <a:cs typeface="Calibri" panose="020F0502020204030204" pitchFamily="34" charset="0"/>
              </a:rPr>
              <a:t>Gucumatz</a:t>
            </a:r>
            <a:r>
              <a:rPr lang="es-MX" dirty="0">
                <a:latin typeface="Calibri" panose="020F0502020204030204" pitchFamily="34" charset="0"/>
                <a:ea typeface="Calibri" panose="020F0502020204030204" pitchFamily="34" charset="0"/>
                <a:cs typeface="Calibri" panose="020F0502020204030204" pitchFamily="34" charset="0"/>
              </a:rPr>
              <a:t>, en la oscuridad, en la noche, y hablaron entre sí Tepeu y </a:t>
            </a:r>
            <a:r>
              <a:rPr lang="es-MX" dirty="0" err="1">
                <a:latin typeface="Calibri" panose="020F0502020204030204" pitchFamily="34" charset="0"/>
                <a:ea typeface="Calibri" panose="020F0502020204030204" pitchFamily="34" charset="0"/>
                <a:cs typeface="Calibri" panose="020F0502020204030204" pitchFamily="34" charset="0"/>
              </a:rPr>
              <a:t>Gucumatz</a:t>
            </a:r>
            <a:r>
              <a:rPr lang="es-MX" dirty="0">
                <a:latin typeface="Calibri" panose="020F0502020204030204" pitchFamily="34" charset="0"/>
                <a:ea typeface="Calibri" panose="020F0502020204030204" pitchFamily="34" charset="0"/>
                <a:cs typeface="Calibri" panose="020F0502020204030204" pitchFamily="34" charset="0"/>
              </a:rPr>
              <a:t>. Hablaron, pues, consultando entre sí y meditando; se pusieron de acuerdo, juntaron sus palabras y su pensamiento. Entonces se manifestó con claridad, mientras meditaban, que cuando amaneciera debía aparecer el hombre. Entonces dispusieron la creación y crecimiento de los árboles y los bejucos y el nacimiento de la vida y la creación del hombre. Se dispuso así en las tinieblas y en la noche por el Corazón del Cielo, que se llama Huracán. </a:t>
            </a:r>
          </a:p>
          <a:p>
            <a:pPr marL="0" indent="0" algn="just">
              <a:buNone/>
            </a:pPr>
            <a:endParaRPr lang="es-MX"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-¡Hágase así! ¡Que se llene el vacío! ¡Que esta agua se retire y desocupe el espacio, que surja la tierra y que se afirme! Así dijeron. ¡Que aclare, que amanezca en el cielo y en la tierra! No habrá gloria ni grandeza en nuestra creación y formación hasta que exista la criatura humana, el hombre formado. Así dijeron.</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08120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52B65F-F535-280C-5250-B389BB806AE6}"/>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29A67F8-E60D-7CCC-9C0E-5F2C76C8F13C}"/>
              </a:ext>
            </a:extLst>
          </p:cNvPr>
          <p:cNvSpPr>
            <a:spLocks noGrp="1"/>
          </p:cNvSpPr>
          <p:nvPr>
            <p:ph type="title"/>
          </p:nvPr>
        </p:nvSpPr>
        <p:spPr>
          <a:xfrm>
            <a:off x="1136397" y="502020"/>
            <a:ext cx="5323715" cy="1642970"/>
          </a:xfrm>
        </p:spPr>
        <p:txBody>
          <a:bodyPr anchor="b">
            <a:normAutofit/>
          </a:bodyPr>
          <a:lstStyle/>
          <a:p>
            <a:r>
              <a:rPr lang="es-CL" sz="4000"/>
              <a:t>LA CREACIÓN DE LA HUMANIDAD</a:t>
            </a:r>
          </a:p>
        </p:txBody>
      </p:sp>
      <p:sp>
        <p:nvSpPr>
          <p:cNvPr id="3" name="Marcador de contenido 2">
            <a:extLst>
              <a:ext uri="{FF2B5EF4-FFF2-40B4-BE49-F238E27FC236}">
                <a16:creationId xmlns:a16="http://schemas.microsoft.com/office/drawing/2014/main" id="{91EDBF20-794A-96AB-13B0-FDF8B1CA63A2}"/>
              </a:ext>
            </a:extLst>
          </p:cNvPr>
          <p:cNvSpPr>
            <a:spLocks noGrp="1"/>
          </p:cNvSpPr>
          <p:nvPr>
            <p:ph idx="1"/>
          </p:nvPr>
        </p:nvSpPr>
        <p:spPr>
          <a:xfrm>
            <a:off x="1144923" y="2405894"/>
            <a:ext cx="5315189" cy="3535083"/>
          </a:xfrm>
        </p:spPr>
        <p:txBody>
          <a:bodyPr anchor="t">
            <a:normAutofit/>
          </a:bodyPr>
          <a:lstStyle/>
          <a:p>
            <a:pPr marL="457200" indent="-457200">
              <a:buFont typeface="+mj-lt"/>
              <a:buAutoNum type="arabicPeriod"/>
            </a:pPr>
            <a:r>
              <a:rPr lang="es-CL" sz="2000" dirty="0">
                <a:latin typeface="Calibri" panose="020F0502020204030204" pitchFamily="34" charset="0"/>
                <a:ea typeface="Calibri" panose="020F0502020204030204" pitchFamily="34" charset="0"/>
                <a:cs typeface="Calibri" panose="020F0502020204030204" pitchFamily="34" charset="0"/>
              </a:rPr>
              <a:t>LA GENERACIÓN DE LODO, QUE SE DERRITE EN EL AGUA</a:t>
            </a:r>
          </a:p>
          <a:p>
            <a:pPr marL="457200" indent="-457200">
              <a:buFont typeface="+mj-lt"/>
              <a:buAutoNum type="arabicPeriod"/>
            </a:pPr>
            <a:endParaRPr lang="es-CL" sz="20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s-CL" sz="2000" dirty="0">
                <a:latin typeface="Calibri" panose="020F0502020204030204" pitchFamily="34" charset="0"/>
                <a:ea typeface="Calibri" panose="020F0502020204030204" pitchFamily="34" charset="0"/>
                <a:cs typeface="Calibri" panose="020F0502020204030204" pitchFamily="34" charset="0"/>
              </a:rPr>
              <a:t>LA GENERACIÓN DE MADERA, DESTRUIDA POR UN DILUVIO.</a:t>
            </a:r>
            <a:endParaRPr lang="es-CL" sz="2000" i="1" dirty="0">
              <a:latin typeface="Calibri" panose="020F0502020204030204" pitchFamily="34" charset="0"/>
              <a:ea typeface="Calibri" panose="020F0502020204030204" pitchFamily="34" charset="0"/>
              <a:cs typeface="Calibri" panose="020F0502020204030204" pitchFamily="34" charset="0"/>
            </a:endParaRPr>
          </a:p>
        </p:txBody>
      </p:sp>
      <p:sp>
        <p:nvSpPr>
          <p:cNvPr id="2057" name="Rectangle 205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1" name="Rectangle 206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3" name="Rectangle 206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a:extLst>
              <a:ext uri="{FF2B5EF4-FFF2-40B4-BE49-F238E27FC236}">
                <a16:creationId xmlns:a16="http://schemas.microsoft.com/office/drawing/2014/main" id="{54C1F058-138E-253B-AE9A-196AEAA9EB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957410" y="502020"/>
            <a:ext cx="2316090" cy="507173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926E6F0-81B7-A9FE-9AD2-3D10BDA5A978}"/>
              </a:ext>
            </a:extLst>
          </p:cNvPr>
          <p:cNvSpPr txBox="1"/>
          <p:nvPr/>
        </p:nvSpPr>
        <p:spPr>
          <a:xfrm>
            <a:off x="8224381" y="6111829"/>
            <a:ext cx="3739019" cy="577081"/>
          </a:xfrm>
          <a:prstGeom prst="rect">
            <a:avLst/>
          </a:prstGeom>
          <a:noFill/>
        </p:spPr>
        <p:txBody>
          <a:bodyPr wrap="square">
            <a:spAutoFit/>
          </a:bodyPr>
          <a:lstStyle/>
          <a:p>
            <a:r>
              <a:rPr lang="es-MX" sz="1050" b="0" i="0" dirty="0">
                <a:solidFill>
                  <a:schemeClr val="bg1"/>
                </a:solidFill>
                <a:effectLst/>
                <a:latin typeface="Verdana" panose="020B0604030504040204" pitchFamily="34" charset="0"/>
              </a:rPr>
              <a:t> La página 74 del </a:t>
            </a:r>
            <a:r>
              <a:rPr lang="es-MX" sz="1050" b="0" i="1" dirty="0">
                <a:solidFill>
                  <a:schemeClr val="bg1"/>
                </a:solidFill>
                <a:effectLst/>
                <a:latin typeface="Verdana" panose="020B0604030504040204" pitchFamily="34" charset="0"/>
              </a:rPr>
              <a:t>Códice</a:t>
            </a:r>
            <a:r>
              <a:rPr lang="es-MX" sz="1050" b="0" i="0" dirty="0">
                <a:solidFill>
                  <a:schemeClr val="bg1"/>
                </a:solidFill>
                <a:effectLst/>
                <a:latin typeface="Verdana" panose="020B0604030504040204" pitchFamily="34" charset="0"/>
              </a:rPr>
              <a:t> </a:t>
            </a:r>
            <a:r>
              <a:rPr lang="es-MX" sz="1050" b="0" i="1" dirty="0">
                <a:solidFill>
                  <a:schemeClr val="bg1"/>
                </a:solidFill>
                <a:effectLst/>
                <a:latin typeface="Verdana" panose="020B0604030504040204" pitchFamily="34" charset="0"/>
              </a:rPr>
              <a:t>Dresde </a:t>
            </a:r>
            <a:r>
              <a:rPr lang="es-MX" sz="1050" b="0" i="0" dirty="0">
                <a:solidFill>
                  <a:schemeClr val="bg1"/>
                </a:solidFill>
                <a:effectLst/>
                <a:latin typeface="Verdana" panose="020B0604030504040204" pitchFamily="34" charset="0"/>
              </a:rPr>
              <a:t>muestra la imagen de un gran diluvio ocasionado por los dioses creadores, con lo que se destruye el cosmos.</a:t>
            </a:r>
            <a:endParaRPr lang="es-CL" sz="1050" dirty="0">
              <a:solidFill>
                <a:schemeClr val="bg1"/>
              </a:solidFill>
            </a:endParaRPr>
          </a:p>
        </p:txBody>
      </p:sp>
      <p:pic>
        <p:nvPicPr>
          <p:cNvPr id="2052" name="Picture 4" descr="Historias mayas del hombre de maíz">
            <a:extLst>
              <a:ext uri="{FF2B5EF4-FFF2-40B4-BE49-F238E27FC236}">
                <a16:creationId xmlns:a16="http://schemas.microsoft.com/office/drawing/2014/main" id="{23E614FE-7A9A-4562-D5BD-430F89373B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6715" y="4119028"/>
            <a:ext cx="5138057" cy="2738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7327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B2EF8F1-026D-E757-E87C-61B42E67153B}"/>
              </a:ext>
            </a:extLst>
          </p:cNvPr>
          <p:cNvSpPr>
            <a:spLocks noGrp="1"/>
          </p:cNvSpPr>
          <p:nvPr>
            <p:ph idx="1"/>
          </p:nvPr>
        </p:nvSpPr>
        <p:spPr>
          <a:xfrm>
            <a:off x="185057" y="272144"/>
            <a:ext cx="6275055" cy="5668834"/>
          </a:xfrm>
        </p:spPr>
        <p:txBody>
          <a:bodyPr anchor="t">
            <a:normAutofit lnSpcReduction="10000"/>
          </a:bodyPr>
          <a:lstStyle/>
          <a:p>
            <a:pPr marL="0" indent="0" algn="just">
              <a:buNone/>
            </a:pPr>
            <a:r>
              <a:rPr lang="es-MX" sz="1800" dirty="0"/>
              <a:t>Entonces hablaron y dijeron la verdad: -Buenos saldrán vuestros muñecos hechos de madera; hablarán y conversarán sobre la faz de la tierra. </a:t>
            </a:r>
          </a:p>
          <a:p>
            <a:pPr marL="0" indent="0" algn="just">
              <a:buNone/>
            </a:pPr>
            <a:r>
              <a:rPr lang="es-MX" sz="1800" dirty="0"/>
              <a:t>-¡Así sea!, contestaron, cuando hablaron. Y al instante fueron hechos los muñecos labrados en madera.</a:t>
            </a:r>
          </a:p>
          <a:p>
            <a:pPr marL="0" indent="0" algn="just">
              <a:buNone/>
            </a:pPr>
            <a:r>
              <a:rPr lang="es-MX" sz="1800" dirty="0"/>
              <a:t> Se parecían al hombre, hablaban como el hombre y poblaron la superficie de la tierra. </a:t>
            </a:r>
          </a:p>
          <a:p>
            <a:pPr marL="0" indent="0" algn="just">
              <a:buNone/>
            </a:pPr>
            <a:r>
              <a:rPr lang="es-MX" sz="1800" dirty="0"/>
              <a:t>Existieron y se multiplicaron; tuvieron hijas, tuvieron hijos los muñecos de palo; pero no tenían alma, ni entendimiento, no se acordaban de su Creador, de su Formador; caminaban sin rumbo y andaban a gatas. Ya no se acordaban del Corazón del Cielo y por eso cayeron en desgracia. Fue solamente un ensayo, un intento de hacer hombres. Hablaban al principio, pero su cara estaba enjuta; sus pies y sus manos no tenían consistencia; no tenían sangre, ni sustancia, ni humedad, ni gordura; sus mejillas estaban secas, secos sus pies y sus manos, y amarillas sus carnes. </a:t>
            </a:r>
          </a:p>
          <a:p>
            <a:pPr marL="0" indent="0" algn="just">
              <a:buNone/>
            </a:pPr>
            <a:endParaRPr lang="es-MX" sz="1800" dirty="0"/>
          </a:p>
          <a:p>
            <a:pPr marL="0" indent="0" algn="just">
              <a:buNone/>
            </a:pPr>
            <a:r>
              <a:rPr lang="es-MX" sz="1800" dirty="0"/>
              <a:t>…En seguida fueron aniquilados, destruidos y deshechos los muñecos de palo, y recibieron la muerte. Una inundación fue producida por el Corazón del Cielo; un gran diluvio se formó, que cayó sobre las cabezas de los muñecos de palo. </a:t>
            </a:r>
            <a:endParaRPr lang="es-CL" sz="1800" dirty="0"/>
          </a:p>
        </p:txBody>
      </p:sp>
      <p:sp>
        <p:nvSpPr>
          <p:cNvPr id="15369" name="Rectangle 15368">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1" name="Rectangle 15370">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73" name="Rectangle 15372">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75" name="Rectangle 1537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362" name="Picture 2">
            <a:extLst>
              <a:ext uri="{FF2B5EF4-FFF2-40B4-BE49-F238E27FC236}">
                <a16:creationId xmlns:a16="http://schemas.microsoft.com/office/drawing/2014/main" id="{A404B005-BD8C-D139-CC29-D68318B067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5967" y="2105164"/>
            <a:ext cx="4170530" cy="2679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0156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9" name="Rectangle 309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2E14630-0C19-57FB-352E-0782942C1B0C}"/>
              </a:ext>
            </a:extLst>
          </p:cNvPr>
          <p:cNvSpPr>
            <a:spLocks noGrp="1"/>
          </p:cNvSpPr>
          <p:nvPr>
            <p:ph type="title"/>
          </p:nvPr>
        </p:nvSpPr>
        <p:spPr>
          <a:xfrm>
            <a:off x="457201" y="502020"/>
            <a:ext cx="7064828" cy="365088"/>
          </a:xfrm>
        </p:spPr>
        <p:txBody>
          <a:bodyPr anchor="b">
            <a:normAutofit fontScale="90000"/>
          </a:bodyPr>
          <a:lstStyle/>
          <a:p>
            <a:r>
              <a:rPr lang="es-CL" sz="2400" b="1" dirty="0">
                <a:latin typeface="Calibri" panose="020F0502020204030204" pitchFamily="34" charset="0"/>
                <a:ea typeface="Calibri" panose="020F0502020204030204" pitchFamily="34" charset="0"/>
                <a:cs typeface="Calibri" panose="020F0502020204030204" pitchFamily="34" charset="0"/>
              </a:rPr>
              <a:t>LA VERDADERA GENERACIÓN DE HOMBRES DE MAÍZ</a:t>
            </a:r>
          </a:p>
        </p:txBody>
      </p:sp>
      <p:sp>
        <p:nvSpPr>
          <p:cNvPr id="3" name="Marcador de contenido 2">
            <a:extLst>
              <a:ext uri="{FF2B5EF4-FFF2-40B4-BE49-F238E27FC236}">
                <a16:creationId xmlns:a16="http://schemas.microsoft.com/office/drawing/2014/main" id="{7FE65C65-A108-81F9-496B-DF6B1AFFD962}"/>
              </a:ext>
            </a:extLst>
          </p:cNvPr>
          <p:cNvSpPr>
            <a:spLocks noGrp="1"/>
          </p:cNvSpPr>
          <p:nvPr>
            <p:ph idx="1"/>
          </p:nvPr>
        </p:nvSpPr>
        <p:spPr>
          <a:xfrm>
            <a:off x="278781" y="1208314"/>
            <a:ext cx="6181332" cy="5884210"/>
          </a:xfrm>
        </p:spPr>
        <p:txBody>
          <a:bodyPr anchor="t">
            <a:normAutofit lnSpcReduction="10000"/>
          </a:bodyPr>
          <a:lstStyle/>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He aquí, pues, el principio de cuando se dispuso hacer al hombre, y cuando se buscó lo que debía entrar en la carne del hombre. Y dijeron los Progenitores, los Creadores y Formadores, que se llaman Tepeu y </a:t>
            </a:r>
            <a:r>
              <a:rPr lang="es-MX" sz="1800" dirty="0" err="1">
                <a:latin typeface="Calibri" panose="020F0502020204030204" pitchFamily="34" charset="0"/>
                <a:ea typeface="Calibri" panose="020F0502020204030204" pitchFamily="34" charset="0"/>
                <a:cs typeface="Calibri" panose="020F0502020204030204" pitchFamily="34" charset="0"/>
              </a:rPr>
              <a:t>Gucumatz</a:t>
            </a:r>
            <a:r>
              <a:rPr lang="es-MX" sz="1800" dirty="0">
                <a:latin typeface="Calibri" panose="020F0502020204030204" pitchFamily="34" charset="0"/>
                <a:ea typeface="Calibri" panose="020F0502020204030204" pitchFamily="34" charset="0"/>
                <a:cs typeface="Calibri" panose="020F0502020204030204" pitchFamily="34" charset="0"/>
              </a:rPr>
              <a:t>: "Ha llegado el tiempo del amanecer, de que se termine la obra y que aparezcan los que nos han de sustentar y nutrir, los hijos esclarecidos, los vasallos civilizados; que aparezca el hombre, la humanidad, sobre la superficie de la tierra". Así dijeron.</a:t>
            </a:r>
          </a:p>
          <a:p>
            <a:pPr marL="0" indent="0" algn="just">
              <a:buNone/>
            </a:pPr>
            <a:endParaRPr lang="es-MX" sz="18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Se juntaron, llegaron y celebraron consejo en la oscuridad y en la noche; luego buscaron y discutieron, y aquí reflexionaron y pensaron. De esta manera salieron a la luz claramente sus decisiones y encontraron y descubrieron lo que debía entrar en la carne del hombre. Poco faltaba para que el sol, la luna y las estrellas aparecieran sobre los Creadores y Formadores. </a:t>
            </a:r>
          </a:p>
          <a:p>
            <a:pPr marL="0" indent="0" algn="just">
              <a:buNone/>
            </a:pPr>
            <a:endParaRPr lang="es-MX" sz="18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A continuación entraron en pláticas acerca de la creación y la formación de nuestra primera madre y padre. De maíz amarillo y de maíz blanco se hizo su carne; de masa de maíz se hicieron los brazos y las piernas del hombre. Únicamente masa de maíz entró en la carne de nuestros padres, los cuatro hombres que fueron creados</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sp>
        <p:nvSpPr>
          <p:cNvPr id="3101" name="Rectangle 310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3" name="Rectangle 310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5" name="Rectangle 310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7" name="Rectangle 310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hombres de maiz 4 scaled">
            <a:extLst>
              <a:ext uri="{FF2B5EF4-FFF2-40B4-BE49-F238E27FC236}">
                <a16:creationId xmlns:a16="http://schemas.microsoft.com/office/drawing/2014/main" id="{BC30614C-34D1-ACBF-414D-CA3769D04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766" r="-1" b="-1"/>
          <a:stretch/>
        </p:blipFill>
        <p:spPr bwMode="auto">
          <a:xfrm>
            <a:off x="7075967" y="1101632"/>
            <a:ext cx="4170530" cy="4686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6596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CEDE7E-FC34-2F2C-9E1E-4F4D9C2CE3C4}"/>
              </a:ext>
            </a:extLst>
          </p:cNvPr>
          <p:cNvSpPr>
            <a:spLocks noGrp="1"/>
          </p:cNvSpPr>
          <p:nvPr>
            <p:ph type="title"/>
          </p:nvPr>
        </p:nvSpPr>
        <p:spPr>
          <a:xfrm>
            <a:off x="8153400" y="1128094"/>
            <a:ext cx="3434180" cy="1415270"/>
          </a:xfrm>
        </p:spPr>
        <p:txBody>
          <a:bodyPr vert="horz" lIns="91440" tIns="45720" rIns="91440" bIns="45720" rtlCol="0" anchor="t">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EL JUEGO DE PELOTA</a:t>
            </a:r>
          </a:p>
        </p:txBody>
      </p:sp>
      <p:pic>
        <p:nvPicPr>
          <p:cNvPr id="4098" name="Picture 2">
            <a:extLst>
              <a:ext uri="{FF2B5EF4-FFF2-40B4-BE49-F238E27FC236}">
                <a16:creationId xmlns:a16="http://schemas.microsoft.com/office/drawing/2014/main" id="{487C01A3-81DF-9684-8B7C-CCBD2C9F13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0507" r="17381"/>
          <a:stretch/>
        </p:blipFill>
        <p:spPr bwMode="auto">
          <a:xfrm>
            <a:off x="-9886" y="10"/>
            <a:ext cx="7572605"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4110" name="Straight Connector 4109">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2B711547-2897-0760-4BF9-DE4A90CBFEDD}"/>
              </a:ext>
            </a:extLst>
          </p:cNvPr>
          <p:cNvSpPr txBox="1"/>
          <p:nvPr/>
        </p:nvSpPr>
        <p:spPr>
          <a:xfrm>
            <a:off x="8153400" y="2543364"/>
            <a:ext cx="3434180" cy="3599019"/>
          </a:xfrm>
          <a:prstGeom prst="rect">
            <a:avLst/>
          </a:prstGeom>
        </p:spPr>
        <p:txBody>
          <a:bodyPr vert="horz" lIns="91440" tIns="45720" rIns="91440" bIns="45720" rtlCol="0">
            <a:normAutofit fontScale="92500" lnSpcReduction="20000"/>
          </a:bodyPr>
          <a:lstStyle/>
          <a:p>
            <a:pPr indent="-228600" algn="just">
              <a:lnSpc>
                <a:spcPct val="90000"/>
              </a:lnSpc>
              <a:spcAft>
                <a:spcPts val="600"/>
              </a:spcAft>
              <a:buFont typeface="Arial" panose="020B0604020202020204" pitchFamily="34" charset="0"/>
              <a:buChar char="•"/>
            </a:pPr>
            <a:r>
              <a:rPr lang="es-MX" sz="2000" noProof="0" dirty="0">
                <a:latin typeface="Calibri" panose="020F0502020204030204" pitchFamily="34" charset="0"/>
                <a:ea typeface="Calibri" panose="020F0502020204030204" pitchFamily="34" charset="0"/>
                <a:cs typeface="Calibri" panose="020F0502020204030204" pitchFamily="34" charset="0"/>
              </a:rPr>
              <a:t>Actividad ritual que consistía en mantener la pelota, que es una representación de los astros, en perfecto equilibrio en la cancha del juego de pelota</a:t>
            </a:r>
          </a:p>
          <a:p>
            <a:pPr indent="-228600" algn="just">
              <a:lnSpc>
                <a:spcPct val="90000"/>
              </a:lnSpc>
              <a:spcAft>
                <a:spcPts val="600"/>
              </a:spcAft>
              <a:buFont typeface="Arial" panose="020B0604020202020204" pitchFamily="34" charset="0"/>
              <a:buChar char="•"/>
            </a:pPr>
            <a:endParaRPr lang="es-MX" sz="2000" noProof="0" dirty="0">
              <a:latin typeface="Calibri" panose="020F0502020204030204" pitchFamily="34" charset="0"/>
              <a:ea typeface="Calibri" panose="020F0502020204030204" pitchFamily="34" charset="0"/>
              <a:cs typeface="Calibri" panose="020F0502020204030204" pitchFamily="34" charset="0"/>
            </a:endParaRPr>
          </a:p>
          <a:p>
            <a:pPr indent="-228600" algn="just">
              <a:lnSpc>
                <a:spcPct val="90000"/>
              </a:lnSpc>
              <a:spcAft>
                <a:spcPts val="600"/>
              </a:spcAft>
              <a:buFont typeface="Arial" panose="020B0604020202020204" pitchFamily="34" charset="0"/>
              <a:buChar char="•"/>
            </a:pPr>
            <a:r>
              <a:rPr lang="es-MX" sz="2000" noProof="0" dirty="0">
                <a:latin typeface="Calibri" panose="020F0502020204030204" pitchFamily="34" charset="0"/>
                <a:ea typeface="Calibri" panose="020F0502020204030204" pitchFamily="34" charset="0"/>
                <a:cs typeface="Calibri" panose="020F0502020204030204" pitchFamily="34" charset="0"/>
              </a:rPr>
              <a:t>Héroes gemelos: </a:t>
            </a:r>
            <a:r>
              <a:rPr lang="es-MX" sz="2000" b="0" i="0" dirty="0">
                <a:effectLst/>
                <a:latin typeface="Calibri" panose="020F0502020204030204" pitchFamily="34" charset="0"/>
                <a:ea typeface="Calibri" panose="020F0502020204030204" pitchFamily="34" charset="0"/>
                <a:cs typeface="Calibri" panose="020F0502020204030204" pitchFamily="34" charset="0"/>
              </a:rPr>
              <a:t>dos hermanos, </a:t>
            </a:r>
            <a:r>
              <a:rPr lang="es-MX" sz="2000" b="0" i="0" dirty="0" err="1">
                <a:effectLst/>
                <a:latin typeface="Calibri" panose="020F0502020204030204" pitchFamily="34" charset="0"/>
                <a:ea typeface="Calibri" panose="020F0502020204030204" pitchFamily="34" charset="0"/>
                <a:cs typeface="Calibri" panose="020F0502020204030204" pitchFamily="34" charset="0"/>
              </a:rPr>
              <a:t>Hunahpú</a:t>
            </a:r>
            <a:r>
              <a:rPr lang="es-MX" sz="2000" b="0" i="0" dirty="0">
                <a:effectLst/>
                <a:latin typeface="Calibri" panose="020F0502020204030204" pitchFamily="34" charset="0"/>
                <a:ea typeface="Calibri" panose="020F0502020204030204" pitchFamily="34" charset="0"/>
                <a:cs typeface="Calibri" panose="020F0502020204030204" pitchFamily="34" charset="0"/>
              </a:rPr>
              <a:t> e </a:t>
            </a:r>
            <a:r>
              <a:rPr lang="es-MX" sz="2000" b="0" i="0" dirty="0" err="1">
                <a:effectLst/>
                <a:latin typeface="Calibri" panose="020F0502020204030204" pitchFamily="34" charset="0"/>
                <a:ea typeface="Calibri" panose="020F0502020204030204" pitchFamily="34" charset="0"/>
                <a:cs typeface="Calibri" panose="020F0502020204030204" pitchFamily="34" charset="0"/>
              </a:rPr>
              <a:t>Ixbalanqué</a:t>
            </a:r>
            <a:r>
              <a:rPr lang="es-MX" sz="2000" b="0" i="0" dirty="0">
                <a:effectLst/>
                <a:latin typeface="Calibri" panose="020F0502020204030204" pitchFamily="34" charset="0"/>
                <a:ea typeface="Calibri" panose="020F0502020204030204" pitchFamily="34" charset="0"/>
                <a:cs typeface="Calibri" panose="020F0502020204030204" pitchFamily="34" charset="0"/>
              </a:rPr>
              <a:t>, representaban el lado luminoso del cosmos; ellos debieron enfrentarse a los seres de la oscuridad en una pugna que fue resuelta mediante la práctica del juego de pelota, en Chichén Itzá.</a:t>
            </a:r>
            <a:endParaRPr lang="es-MX" sz="2000" noProof="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834317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4D19F3-1886-4E86-63A2-26EB88F0B420}"/>
              </a:ext>
            </a:extLst>
          </p:cNvPr>
          <p:cNvSpPr>
            <a:spLocks noGrp="1"/>
          </p:cNvSpPr>
          <p:nvPr>
            <p:ph type="title"/>
          </p:nvPr>
        </p:nvSpPr>
        <p:spPr>
          <a:xfrm>
            <a:off x="6823878" y="741392"/>
            <a:ext cx="4491821" cy="292752"/>
          </a:xfrm>
        </p:spPr>
        <p:txBody>
          <a:bodyPr anchor="b">
            <a:normAutofit fontScale="90000"/>
          </a:bodyPr>
          <a:lstStyle/>
          <a:p>
            <a:pPr algn="ctr"/>
            <a:r>
              <a:rPr lang="es-CL" sz="3200" b="1" dirty="0">
                <a:latin typeface="Calibri" panose="020F0502020204030204" pitchFamily="34" charset="0"/>
                <a:ea typeface="Calibri" panose="020F0502020204030204" pitchFamily="34" charset="0"/>
                <a:cs typeface="Calibri" panose="020F0502020204030204" pitchFamily="34" charset="0"/>
              </a:rPr>
              <a:t>XIBALBÁ</a:t>
            </a:r>
          </a:p>
        </p:txBody>
      </p:sp>
      <p:pic>
        <p:nvPicPr>
          <p:cNvPr id="7170" name="Picture 2">
            <a:extLst>
              <a:ext uri="{FF2B5EF4-FFF2-40B4-BE49-F238E27FC236}">
                <a16:creationId xmlns:a16="http://schemas.microsoft.com/office/drawing/2014/main" id="{F7D71D84-938E-E30E-77A4-A209FF3C9D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404" r="4429"/>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175" name="Group 7174">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7176" name="Rectangle 7175">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Rectangle 7176">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Marcador de contenido 2">
            <a:extLst>
              <a:ext uri="{FF2B5EF4-FFF2-40B4-BE49-F238E27FC236}">
                <a16:creationId xmlns:a16="http://schemas.microsoft.com/office/drawing/2014/main" id="{6309F54F-5A02-453E-2A96-D782686EBA84}"/>
              </a:ext>
            </a:extLst>
          </p:cNvPr>
          <p:cNvSpPr>
            <a:spLocks noGrp="1"/>
          </p:cNvSpPr>
          <p:nvPr>
            <p:ph idx="1"/>
          </p:nvPr>
        </p:nvSpPr>
        <p:spPr>
          <a:xfrm>
            <a:off x="6823878" y="1295400"/>
            <a:ext cx="4491820" cy="4685908"/>
          </a:xfrm>
        </p:spPr>
        <p:txBody>
          <a:bodyPr anchor="t">
            <a:normAutofit fontScale="85000" lnSpcReduction="20000"/>
          </a:bodyPr>
          <a:lstStyle/>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-¿Qué están haciendo sobre la tierra? ¿Quiénes son los que la hacen temblar y hacen tanto ruido? ¡Que vayan a llamarlos! ¡Que vengan a jugar aquí a la pelota, donde los venceremos! Ya no somos respetados por ellos, ya no tienen consideración ni miedo a nuestra categoría, y hasta se ponen a pelear sobre nuestras cabezas, dijeron todos los de Xibalbá. </a:t>
            </a:r>
          </a:p>
          <a:p>
            <a:pPr marL="0" indent="0" algn="just">
              <a:buNone/>
            </a:pPr>
            <a:endParaRPr lang="es-MX" sz="20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-Id, les dijeron … id a llamar a </a:t>
            </a:r>
            <a:r>
              <a:rPr lang="es-MX" sz="2000" b="1" dirty="0" err="1">
                <a:latin typeface="Calibri" panose="020F0502020204030204" pitchFamily="34" charset="0"/>
                <a:ea typeface="Calibri" panose="020F0502020204030204" pitchFamily="34" charset="0"/>
                <a:cs typeface="Calibri" panose="020F0502020204030204" pitchFamily="34" charset="0"/>
              </a:rPr>
              <a:t>HunHunahpú</a:t>
            </a:r>
            <a:r>
              <a:rPr lang="es-MX" sz="2000" b="1" dirty="0">
                <a:latin typeface="Calibri" panose="020F0502020204030204" pitchFamily="34" charset="0"/>
                <a:ea typeface="Calibri" panose="020F0502020204030204" pitchFamily="34" charset="0"/>
                <a:cs typeface="Calibri" panose="020F0502020204030204" pitchFamily="34" charset="0"/>
              </a:rPr>
              <a:t> y </a:t>
            </a:r>
            <a:r>
              <a:rPr lang="es-MX" sz="2000" b="1" dirty="0" err="1">
                <a:latin typeface="Calibri" panose="020F0502020204030204" pitchFamily="34" charset="0"/>
                <a:ea typeface="Calibri" panose="020F0502020204030204" pitchFamily="34" charset="0"/>
                <a:cs typeface="Calibri" panose="020F0502020204030204" pitchFamily="34" charset="0"/>
              </a:rPr>
              <a:t>Vucub-Hunahpú</a:t>
            </a:r>
            <a:r>
              <a:rPr lang="es-MX" sz="2000" dirty="0">
                <a:latin typeface="Calibri" panose="020F0502020204030204" pitchFamily="34" charset="0"/>
                <a:ea typeface="Calibri" panose="020F0502020204030204" pitchFamily="34" charset="0"/>
                <a:cs typeface="Calibri" panose="020F0502020204030204" pitchFamily="34" charset="0"/>
              </a:rPr>
              <a:t>. "Venid con nosotros", les diréis. "Dicen los Señores que vengáis". Que vengan aquí a jugar a la pelota con nosotros, para que con ellos se alegren nuestras caras, porque verdaderamente nos causan admiración. Así, pues, que vengan, dijeron los Señores. Y que traigan acá sus instrumentos de juego, sus anillos, sus guantes, y que traigan también sus pelotas de caucho, dijeron los Señores. "Venid pronto, les diréis", les fue dicho a los mensajeros.</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08436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27" name="Group 5126">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5128" name="Rectangle 5127">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29" name="Rectangle 5128">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0" name="Rectangle 5129">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5130">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5122" name="Picture 2" descr="No photo description available.">
            <a:extLst>
              <a:ext uri="{FF2B5EF4-FFF2-40B4-BE49-F238E27FC236}">
                <a16:creationId xmlns:a16="http://schemas.microsoft.com/office/drawing/2014/main" id="{C1CE610A-C56E-0600-54B2-69268A3A193B}"/>
              </a:ext>
            </a:extLst>
          </p:cNvPr>
          <p:cNvPicPr>
            <a:picLocks noGrp="1" noChangeAspect="1" noChangeArrowheads="1"/>
          </p:cNvPicPr>
          <p:nvPr>
            <p:ph idx="1"/>
          </p:nvPr>
        </p:nvPicPr>
        <p:blipFill>
          <a:blip r:embed="rId2">
            <a:alphaModFix amt="59000"/>
            <a:extLst>
              <a:ext uri="{28A0092B-C50C-407E-A947-70E740481C1C}">
                <a14:useLocalDpi xmlns:a14="http://schemas.microsoft.com/office/drawing/2010/main" val="0"/>
              </a:ext>
            </a:extLst>
          </a:blip>
          <a:srcRect t="16446" b="20611"/>
          <a:stretch/>
        </p:blipFill>
        <p:spPr bwMode="auto">
          <a:xfrm>
            <a:off x="20" y="-7624"/>
            <a:ext cx="12191981" cy="688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7412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13" name="Rectangle 1641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5" name="Rectangle 1641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17" name="Rectangle 1641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9" name="Rectangle 1641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21" name="Freeform: Shape 1642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B421BD67-A4D6-5BEC-D426-93BE8C6E7699}"/>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100" kern="1200">
                <a:solidFill>
                  <a:srgbClr val="FFFFFF"/>
                </a:solidFill>
                <a:latin typeface="+mj-lt"/>
                <a:ea typeface="+mj-ea"/>
                <a:cs typeface="+mj-cs"/>
              </a:rPr>
              <a:t>LOS SEÑORES DE XIBALBÁ: </a:t>
            </a:r>
            <a:r>
              <a:rPr lang="en-US" sz="3100" b="1" i="0" kern="1200">
                <a:solidFill>
                  <a:srgbClr val="FFFFFF"/>
                </a:solidFill>
                <a:effectLst/>
                <a:latin typeface="+mj-lt"/>
                <a:ea typeface="+mj-ea"/>
                <a:cs typeface="+mj-cs"/>
              </a:rPr>
              <a:t> La encarnación de la enfermedad y muerte</a:t>
            </a:r>
            <a:endParaRPr lang="en-US" sz="3100" kern="1200">
              <a:solidFill>
                <a:srgbClr val="FFFFFF"/>
              </a:solidFill>
              <a:latin typeface="+mj-lt"/>
              <a:ea typeface="+mj-ea"/>
              <a:cs typeface="+mj-cs"/>
            </a:endParaRPr>
          </a:p>
        </p:txBody>
      </p:sp>
      <p:pic>
        <p:nvPicPr>
          <p:cNvPr id="6" name="Marcador de contenido 5">
            <a:extLst>
              <a:ext uri="{FF2B5EF4-FFF2-40B4-BE49-F238E27FC236}">
                <a16:creationId xmlns:a16="http://schemas.microsoft.com/office/drawing/2014/main" id="{9D68164D-2EFA-C58B-B80E-85AD20B005C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31" r="-2" b="-2"/>
          <a:stretch/>
        </p:blipFill>
        <p:spPr>
          <a:xfrm>
            <a:off x="4502428" y="699392"/>
            <a:ext cx="7225748" cy="5459216"/>
          </a:xfrm>
          <a:prstGeom prst="rect">
            <a:avLst/>
          </a:prstGeom>
        </p:spPr>
      </p:pic>
    </p:spTree>
    <p:extLst>
      <p:ext uri="{BB962C8B-B14F-4D97-AF65-F5344CB8AC3E}">
        <p14:creationId xmlns:p14="http://schemas.microsoft.com/office/powerpoint/2010/main" val="9177162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29" name="Rectangle 22">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90F84F78-D810-0CC0-AE47-0A370285C64D}"/>
              </a:ext>
            </a:extLst>
          </p:cNvPr>
          <p:cNvSpPr txBox="1"/>
          <p:nvPr/>
        </p:nvSpPr>
        <p:spPr>
          <a:xfrm>
            <a:off x="6590964" y="221530"/>
            <a:ext cx="4554680" cy="170824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 LOS SEÑORES DE XIBALBÁ – ESTRUCTURA Y FUNCIONES</a:t>
            </a:r>
          </a:p>
        </p:txBody>
      </p:sp>
      <p:pic>
        <p:nvPicPr>
          <p:cNvPr id="4" name="Picture 4">
            <a:extLst>
              <a:ext uri="{FF2B5EF4-FFF2-40B4-BE49-F238E27FC236}">
                <a16:creationId xmlns:a16="http://schemas.microsoft.com/office/drawing/2014/main" id="{87177186-E830-D879-79A8-62FF5BF06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787" r="23262" b="-1"/>
          <a:stretch/>
        </p:blipFill>
        <p:spPr bwMode="auto">
          <a:xfrm>
            <a:off x="761367" y="877550"/>
            <a:ext cx="4541003" cy="5102904"/>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D91AD444-DA53-7895-A033-2A77C187772E}"/>
              </a:ext>
            </a:extLst>
          </p:cNvPr>
          <p:cNvSpPr>
            <a:spLocks noGrp="1"/>
          </p:cNvSpPr>
          <p:nvPr>
            <p:ph idx="1"/>
          </p:nvPr>
        </p:nvSpPr>
        <p:spPr>
          <a:xfrm>
            <a:off x="6590964" y="1929773"/>
            <a:ext cx="5375566" cy="4250596"/>
          </a:xfrm>
        </p:spPr>
        <p:txBody>
          <a:bodyPr vert="horz" lIns="91440" tIns="45720" rIns="91440" bIns="45720" rtlCol="0" anchor="ctr">
            <a:normAutofit fontScale="92500" lnSpcReduction="20000"/>
          </a:bodyPr>
          <a:lstStyle/>
          <a:p>
            <a:endParaRPr lang="es-MX" sz="1900" b="1" noProof="0" dirty="0">
              <a:latin typeface="Calibri" panose="020F0502020204030204" pitchFamily="34" charset="0"/>
              <a:ea typeface="Calibri" panose="020F0502020204030204" pitchFamily="34" charset="0"/>
              <a:cs typeface="Calibri" panose="020F0502020204030204" pitchFamily="34" charset="0"/>
            </a:endParaRPr>
          </a:p>
          <a:p>
            <a:r>
              <a:rPr lang="es-MX" sz="1900" b="1" noProof="0" dirty="0">
                <a:latin typeface="Calibri" panose="020F0502020204030204" pitchFamily="34" charset="0"/>
                <a:ea typeface="Calibri" panose="020F0502020204030204" pitchFamily="34" charset="0"/>
                <a:cs typeface="Calibri" panose="020F0502020204030204" pitchFamily="34" charset="0"/>
              </a:rPr>
              <a:t>🔸 El Reino Oscuro:</a:t>
            </a:r>
            <a:br>
              <a:rPr lang="es-MX" sz="1900" noProof="0" dirty="0">
                <a:latin typeface="Calibri" panose="020F0502020204030204" pitchFamily="34" charset="0"/>
                <a:ea typeface="Calibri" panose="020F0502020204030204" pitchFamily="34" charset="0"/>
                <a:cs typeface="Calibri" panose="020F0502020204030204" pitchFamily="34" charset="0"/>
              </a:rPr>
            </a:br>
            <a:r>
              <a:rPr lang="es-MX" sz="1900" noProof="0" dirty="0">
                <a:latin typeface="Calibri" panose="020F0502020204030204" pitchFamily="34" charset="0"/>
                <a:ea typeface="Calibri" panose="020F0502020204030204" pitchFamily="34" charset="0"/>
                <a:cs typeface="Calibri" panose="020F0502020204030204" pitchFamily="34" charset="0"/>
              </a:rPr>
              <a:t>Xibalbá, el inframundo maya, estaba gobernado por </a:t>
            </a:r>
            <a:r>
              <a:rPr lang="es-MX" sz="1900" b="1" noProof="0" dirty="0">
                <a:latin typeface="Calibri" panose="020F0502020204030204" pitchFamily="34" charset="0"/>
                <a:ea typeface="Calibri" panose="020F0502020204030204" pitchFamily="34" charset="0"/>
                <a:cs typeface="Calibri" panose="020F0502020204030204" pitchFamily="34" charset="0"/>
              </a:rPr>
              <a:t>12 señores sobrenaturales</a:t>
            </a:r>
            <a:r>
              <a:rPr lang="es-MX" sz="1900" noProof="0" dirty="0">
                <a:latin typeface="Calibri" panose="020F0502020204030204" pitchFamily="34" charset="0"/>
                <a:ea typeface="Calibri" panose="020F0502020204030204" pitchFamily="34" charset="0"/>
                <a:cs typeface="Calibri" panose="020F0502020204030204" pitchFamily="34" charset="0"/>
              </a:rPr>
              <a:t>, organizados en </a:t>
            </a:r>
            <a:r>
              <a:rPr lang="es-MX" sz="1900" b="1" noProof="0" dirty="0">
                <a:latin typeface="Calibri" panose="020F0502020204030204" pitchFamily="34" charset="0"/>
                <a:ea typeface="Calibri" panose="020F0502020204030204" pitchFamily="34" charset="0"/>
                <a:cs typeface="Calibri" panose="020F0502020204030204" pitchFamily="34" charset="0"/>
              </a:rPr>
              <a:t>parejas</a:t>
            </a:r>
            <a:r>
              <a:rPr lang="es-MX" sz="1900" noProof="0" dirty="0">
                <a:latin typeface="Calibri" panose="020F0502020204030204" pitchFamily="34" charset="0"/>
                <a:ea typeface="Calibri" panose="020F0502020204030204" pitchFamily="34" charset="0"/>
                <a:cs typeface="Calibri" panose="020F0502020204030204" pitchFamily="34" charset="0"/>
              </a:rPr>
              <a:t>, reflejando la lógica dual del mundo maya (como los gemelos héroes del </a:t>
            </a:r>
            <a:r>
              <a:rPr lang="es-MX" sz="1900" i="1" noProof="0" dirty="0">
                <a:latin typeface="Calibri" panose="020F0502020204030204" pitchFamily="34" charset="0"/>
                <a:ea typeface="Calibri" panose="020F0502020204030204" pitchFamily="34" charset="0"/>
                <a:cs typeface="Calibri" panose="020F0502020204030204" pitchFamily="34" charset="0"/>
              </a:rPr>
              <a:t>Popol Vuh</a:t>
            </a:r>
            <a:r>
              <a:rPr lang="es-MX" sz="1900" noProof="0" dirty="0">
                <a:latin typeface="Calibri" panose="020F0502020204030204" pitchFamily="34" charset="0"/>
                <a:ea typeface="Calibri" panose="020F0502020204030204" pitchFamily="34" charset="0"/>
                <a:cs typeface="Calibri" panose="020F0502020204030204" pitchFamily="34" charset="0"/>
              </a:rPr>
              <a:t>).</a:t>
            </a:r>
          </a:p>
          <a:p>
            <a:endParaRPr lang="es-MX" sz="1900" noProof="0" dirty="0">
              <a:latin typeface="Calibri" panose="020F0502020204030204" pitchFamily="34" charset="0"/>
              <a:ea typeface="Calibri" panose="020F0502020204030204" pitchFamily="34" charset="0"/>
              <a:cs typeface="Calibri" panose="020F0502020204030204" pitchFamily="34" charset="0"/>
            </a:endParaRPr>
          </a:p>
          <a:p>
            <a:r>
              <a:rPr lang="es-MX" sz="1900" b="1" noProof="0" dirty="0">
                <a:latin typeface="Calibri" panose="020F0502020204030204" pitchFamily="34" charset="0"/>
                <a:ea typeface="Calibri" panose="020F0502020204030204" pitchFamily="34" charset="0"/>
                <a:cs typeface="Calibri" panose="020F0502020204030204" pitchFamily="34" charset="0"/>
              </a:rPr>
              <a:t>🔹 Jueces Supremos:</a:t>
            </a:r>
            <a:endParaRPr lang="es-MX" sz="1900" noProof="0" dirty="0">
              <a:latin typeface="Calibri" panose="020F0502020204030204" pitchFamily="34" charset="0"/>
              <a:ea typeface="Calibri" panose="020F0502020204030204" pitchFamily="34" charset="0"/>
              <a:cs typeface="Calibri" panose="020F0502020204030204" pitchFamily="34" charset="0"/>
            </a:endParaRPr>
          </a:p>
          <a:p>
            <a:r>
              <a:rPr lang="es-MX" sz="1900" b="1" noProof="0" dirty="0" err="1">
                <a:latin typeface="Calibri" panose="020F0502020204030204" pitchFamily="34" charset="0"/>
                <a:ea typeface="Calibri" panose="020F0502020204030204" pitchFamily="34" charset="0"/>
                <a:cs typeface="Calibri" panose="020F0502020204030204" pitchFamily="34" charset="0"/>
              </a:rPr>
              <a:t>Hun-Camé</a:t>
            </a:r>
            <a:r>
              <a:rPr lang="es-MX" sz="1900" noProof="0" dirty="0">
                <a:latin typeface="Calibri" panose="020F0502020204030204" pitchFamily="34" charset="0"/>
                <a:ea typeface="Calibri" panose="020F0502020204030204" pitchFamily="34" charset="0"/>
                <a:cs typeface="Calibri" panose="020F0502020204030204" pitchFamily="34" charset="0"/>
              </a:rPr>
              <a:t> (Uno-Muerte) y </a:t>
            </a:r>
            <a:r>
              <a:rPr lang="es-MX" sz="1900" b="1" noProof="0" dirty="0" err="1">
                <a:latin typeface="Calibri" panose="020F0502020204030204" pitchFamily="34" charset="0"/>
                <a:ea typeface="Calibri" panose="020F0502020204030204" pitchFamily="34" charset="0"/>
                <a:cs typeface="Calibri" panose="020F0502020204030204" pitchFamily="34" charset="0"/>
              </a:rPr>
              <a:t>Vucub-Camé</a:t>
            </a:r>
            <a:r>
              <a:rPr lang="es-MX" sz="1900" noProof="0" dirty="0">
                <a:latin typeface="Calibri" panose="020F0502020204030204" pitchFamily="34" charset="0"/>
                <a:ea typeface="Calibri" panose="020F0502020204030204" pitchFamily="34" charset="0"/>
                <a:cs typeface="Calibri" panose="020F0502020204030204" pitchFamily="34" charset="0"/>
              </a:rPr>
              <a:t> (Siete-Muerte):</a:t>
            </a:r>
            <a:br>
              <a:rPr lang="es-MX" sz="1900" noProof="0" dirty="0">
                <a:latin typeface="Calibri" panose="020F0502020204030204" pitchFamily="34" charset="0"/>
                <a:ea typeface="Calibri" panose="020F0502020204030204" pitchFamily="34" charset="0"/>
                <a:cs typeface="Calibri" panose="020F0502020204030204" pitchFamily="34" charset="0"/>
              </a:rPr>
            </a:br>
            <a:r>
              <a:rPr lang="es-MX" sz="1900" noProof="0" dirty="0">
                <a:latin typeface="Calibri" panose="020F0502020204030204" pitchFamily="34" charset="0"/>
                <a:ea typeface="Calibri" panose="020F0502020204030204" pitchFamily="34" charset="0"/>
                <a:cs typeface="Calibri" panose="020F0502020204030204" pitchFamily="34" charset="0"/>
              </a:rPr>
              <a:t>Gobernantes principales. Su destrucción provoca la caída del resto de los señores.</a:t>
            </a:r>
            <a:br>
              <a:rPr lang="es-MX" sz="1900" noProof="0" dirty="0">
                <a:latin typeface="Calibri" panose="020F0502020204030204" pitchFamily="34" charset="0"/>
                <a:ea typeface="Calibri" panose="020F0502020204030204" pitchFamily="34" charset="0"/>
                <a:cs typeface="Calibri" panose="020F0502020204030204" pitchFamily="34" charset="0"/>
              </a:rPr>
            </a:br>
            <a:r>
              <a:rPr lang="es-MX" sz="1900" noProof="0" dirty="0">
                <a:latin typeface="Calibri" panose="020F0502020204030204" pitchFamily="34" charset="0"/>
                <a:ea typeface="Calibri" panose="020F0502020204030204" pitchFamily="34" charset="0"/>
                <a:cs typeface="Calibri" panose="020F0502020204030204" pitchFamily="34" charset="0"/>
              </a:rPr>
              <a:t>Representados como nobles esqueléticos.</a:t>
            </a:r>
          </a:p>
          <a:p>
            <a:endParaRPr lang="es-MX" sz="1900" noProof="0" dirty="0">
              <a:latin typeface="Calibri" panose="020F0502020204030204" pitchFamily="34" charset="0"/>
              <a:ea typeface="Calibri" panose="020F0502020204030204" pitchFamily="34" charset="0"/>
              <a:cs typeface="Calibri" panose="020F0502020204030204" pitchFamily="34" charset="0"/>
            </a:endParaRPr>
          </a:p>
          <a:p>
            <a:r>
              <a:rPr lang="es-MX" sz="1900" b="1" noProof="0" dirty="0">
                <a:latin typeface="Calibri" panose="020F0502020204030204" pitchFamily="34" charset="0"/>
                <a:ea typeface="Calibri" panose="020F0502020204030204" pitchFamily="34" charset="0"/>
                <a:cs typeface="Calibri" panose="020F0502020204030204" pitchFamily="34" charset="0"/>
              </a:rPr>
              <a:t>🕊️ Servidores y ambiente:</a:t>
            </a:r>
            <a:endParaRPr lang="es-MX" sz="1900" noProof="0" dirty="0">
              <a:latin typeface="Calibri" panose="020F0502020204030204" pitchFamily="34" charset="0"/>
              <a:ea typeface="Calibri" panose="020F0502020204030204" pitchFamily="34" charset="0"/>
              <a:cs typeface="Calibri" panose="020F0502020204030204" pitchFamily="34" charset="0"/>
            </a:endParaRPr>
          </a:p>
          <a:p>
            <a:r>
              <a:rPr lang="es-MX" sz="1900" noProof="0" dirty="0">
                <a:latin typeface="Calibri" panose="020F0502020204030204" pitchFamily="34" charset="0"/>
                <a:ea typeface="Calibri" panose="020F0502020204030204" pitchFamily="34" charset="0"/>
                <a:cs typeface="Calibri" panose="020F0502020204030204" pitchFamily="34" charset="0"/>
              </a:rPr>
              <a:t>Aves y criaturas del inframundo actuaban como mensajeros o emisarios.</a:t>
            </a:r>
          </a:p>
          <a:p>
            <a:pPr marL="0"/>
            <a:endParaRPr lang="en-US" sz="1100" dirty="0"/>
          </a:p>
        </p:txBody>
      </p:sp>
    </p:spTree>
    <p:extLst>
      <p:ext uri="{BB962C8B-B14F-4D97-AF65-F5344CB8AC3E}">
        <p14:creationId xmlns:p14="http://schemas.microsoft.com/office/powerpoint/2010/main" val="194348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58256" y="-358254"/>
            <a:ext cx="6858000" cy="7574507"/>
          </a:xfrm>
          <a:prstGeom prst="rect">
            <a:avLst/>
          </a:prstGeom>
          <a:ln>
            <a:noFill/>
          </a:ln>
          <a:effectLst>
            <a:outerShdw blurRad="457200" dist="63500" sx="99000" sy="990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DE04E82-A81B-2626-CBF0-29C4A751CD65}"/>
              </a:ext>
            </a:extLst>
          </p:cNvPr>
          <p:cNvSpPr>
            <a:spLocks noGrp="1"/>
          </p:cNvSpPr>
          <p:nvPr>
            <p:ph type="title"/>
          </p:nvPr>
        </p:nvSpPr>
        <p:spPr>
          <a:xfrm>
            <a:off x="523845" y="5546162"/>
            <a:ext cx="6661702" cy="953611"/>
          </a:xfrm>
        </p:spPr>
        <p:txBody>
          <a:bodyPr anchor="ctr">
            <a:normAutofit/>
          </a:bodyPr>
          <a:lstStyle/>
          <a:p>
            <a:r>
              <a:rPr lang="es-MX" sz="2500" b="1">
                <a:latin typeface="Calibri" panose="020F0502020204030204" pitchFamily="34" charset="0"/>
                <a:ea typeface="Calibri" panose="020F0502020204030204" pitchFamily="34" charset="0"/>
                <a:cs typeface="Calibri" panose="020F0502020204030204" pitchFamily="34" charset="0"/>
              </a:rPr>
              <a:t>💀 Parejas de Señores y sus funciones oscuras</a:t>
            </a:r>
            <a:br>
              <a:rPr lang="es-MX" sz="2500" b="1">
                <a:latin typeface="Calibri" panose="020F0502020204030204" pitchFamily="34" charset="0"/>
                <a:ea typeface="Calibri" panose="020F0502020204030204" pitchFamily="34" charset="0"/>
                <a:cs typeface="Calibri" panose="020F0502020204030204" pitchFamily="34" charset="0"/>
              </a:rPr>
            </a:br>
            <a:endParaRPr lang="es-CL" sz="2500">
              <a:latin typeface="Calibri" panose="020F0502020204030204" pitchFamily="34" charset="0"/>
              <a:ea typeface="Calibri" panose="020F0502020204030204" pitchFamily="34" charset="0"/>
              <a:cs typeface="Calibri" panose="020F0502020204030204" pitchFamily="34" charset="0"/>
            </a:endParaRPr>
          </a:p>
        </p:txBody>
      </p:sp>
      <p:pic>
        <p:nvPicPr>
          <p:cNvPr id="17410" name="Picture 2">
            <a:extLst>
              <a:ext uri="{FF2B5EF4-FFF2-40B4-BE49-F238E27FC236}">
                <a16:creationId xmlns:a16="http://schemas.microsoft.com/office/drawing/2014/main" id="{EF651E4D-D029-05EB-140B-6778F521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383" b="-1"/>
          <a:stretch/>
        </p:blipFill>
        <p:spPr bwMode="auto">
          <a:xfrm>
            <a:off x="20" y="-1"/>
            <a:ext cx="7574488" cy="5161587"/>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788BA852-9789-2C8A-4141-8BFD0997EDD8}"/>
              </a:ext>
            </a:extLst>
          </p:cNvPr>
          <p:cNvSpPr>
            <a:spLocks noGrp="1"/>
          </p:cNvSpPr>
          <p:nvPr>
            <p:ph idx="1"/>
          </p:nvPr>
        </p:nvSpPr>
        <p:spPr>
          <a:xfrm>
            <a:off x="8340064" y="743803"/>
            <a:ext cx="3144523" cy="5474173"/>
          </a:xfrm>
        </p:spPr>
        <p:txBody>
          <a:bodyPr anchor="ctr">
            <a:normAutofit/>
          </a:bodyPr>
          <a:lstStyle/>
          <a:p>
            <a:pPr>
              <a:buFont typeface="Arial" panose="020B0604020202020204" pitchFamily="34" charset="0"/>
              <a:buChar char="•"/>
            </a:pPr>
            <a:r>
              <a:rPr lang="es-MX" sz="1600" b="1">
                <a:latin typeface="Calibri" panose="020F0502020204030204" pitchFamily="34" charset="0"/>
                <a:ea typeface="Calibri" panose="020F0502020204030204" pitchFamily="34" charset="0"/>
                <a:cs typeface="Calibri" panose="020F0502020204030204" pitchFamily="34" charset="0"/>
              </a:rPr>
              <a:t>Xiquiripat y Cuchumaquic:</a:t>
            </a:r>
            <a:br>
              <a:rPr lang="es-MX" sz="1600">
                <a:latin typeface="Calibri" panose="020F0502020204030204" pitchFamily="34" charset="0"/>
                <a:ea typeface="Calibri" panose="020F0502020204030204" pitchFamily="34" charset="0"/>
                <a:cs typeface="Calibri" panose="020F0502020204030204" pitchFamily="34" charset="0"/>
              </a:rPr>
            </a:br>
            <a:r>
              <a:rPr lang="es-MX" sz="1600" i="1">
                <a:latin typeface="Calibri" panose="020F0502020204030204" pitchFamily="34" charset="0"/>
                <a:ea typeface="Calibri" panose="020F0502020204030204" pitchFamily="34" charset="0"/>
                <a:cs typeface="Calibri" panose="020F0502020204030204" pitchFamily="34" charset="0"/>
              </a:rPr>
              <a:t>Costra Voladora</a:t>
            </a:r>
            <a:r>
              <a:rPr lang="es-MX" sz="1600">
                <a:latin typeface="Calibri" panose="020F0502020204030204" pitchFamily="34" charset="0"/>
                <a:ea typeface="Calibri" panose="020F0502020204030204" pitchFamily="34" charset="0"/>
                <a:cs typeface="Calibri" panose="020F0502020204030204" pitchFamily="34" charset="0"/>
              </a:rPr>
              <a:t> y </a:t>
            </a:r>
            <a:r>
              <a:rPr lang="es-MX" sz="1600" i="1">
                <a:latin typeface="Calibri" panose="020F0502020204030204" pitchFamily="34" charset="0"/>
                <a:ea typeface="Calibri" panose="020F0502020204030204" pitchFamily="34" charset="0"/>
                <a:cs typeface="Calibri" panose="020F0502020204030204" pitchFamily="34" charset="0"/>
              </a:rPr>
              <a:t>Recolector de Sangre</a:t>
            </a:r>
            <a:r>
              <a:rPr lang="es-MX" sz="1600">
                <a:latin typeface="Calibri" panose="020F0502020204030204" pitchFamily="34" charset="0"/>
                <a:ea typeface="Calibri" panose="020F0502020204030204" pitchFamily="34" charset="0"/>
                <a:cs typeface="Calibri" panose="020F0502020204030204" pitchFamily="34" charset="0"/>
              </a:rPr>
              <a:t>. Provocan hemorragias y enfermedades de la sangre.</a:t>
            </a:r>
          </a:p>
          <a:p>
            <a:pPr>
              <a:buFont typeface="Arial" panose="020B0604020202020204" pitchFamily="34" charset="0"/>
              <a:buChar char="•"/>
            </a:pPr>
            <a:r>
              <a:rPr lang="es-MX" sz="1600" b="1">
                <a:latin typeface="Calibri" panose="020F0502020204030204" pitchFamily="34" charset="0"/>
                <a:ea typeface="Calibri" panose="020F0502020204030204" pitchFamily="34" charset="0"/>
                <a:cs typeface="Calibri" panose="020F0502020204030204" pitchFamily="34" charset="0"/>
              </a:rPr>
              <a:t>Ahalpuh y Ahalganá:</a:t>
            </a:r>
            <a:br>
              <a:rPr lang="es-MX" sz="1600">
                <a:latin typeface="Calibri" panose="020F0502020204030204" pitchFamily="34" charset="0"/>
                <a:ea typeface="Calibri" panose="020F0502020204030204" pitchFamily="34" charset="0"/>
                <a:cs typeface="Calibri" panose="020F0502020204030204" pitchFamily="34" charset="0"/>
              </a:rPr>
            </a:br>
            <a:r>
              <a:rPr lang="es-MX" sz="1600" i="1">
                <a:latin typeface="Calibri" panose="020F0502020204030204" pitchFamily="34" charset="0"/>
                <a:ea typeface="Calibri" panose="020F0502020204030204" pitchFamily="34" charset="0"/>
                <a:cs typeface="Calibri" panose="020F0502020204030204" pitchFamily="34" charset="0"/>
              </a:rPr>
              <a:t>Labrador de Pus</a:t>
            </a:r>
            <a:r>
              <a:rPr lang="es-MX" sz="1600">
                <a:latin typeface="Calibri" panose="020F0502020204030204" pitchFamily="34" charset="0"/>
                <a:ea typeface="Calibri" panose="020F0502020204030204" pitchFamily="34" charset="0"/>
                <a:cs typeface="Calibri" panose="020F0502020204030204" pitchFamily="34" charset="0"/>
              </a:rPr>
              <a:t> y </a:t>
            </a:r>
            <a:r>
              <a:rPr lang="es-MX" sz="1600" i="1">
                <a:latin typeface="Calibri" panose="020F0502020204030204" pitchFamily="34" charset="0"/>
                <a:ea typeface="Calibri" panose="020F0502020204030204" pitchFamily="34" charset="0"/>
                <a:cs typeface="Calibri" panose="020F0502020204030204" pitchFamily="34" charset="0"/>
              </a:rPr>
              <a:t>Humor de las Llagas</a:t>
            </a:r>
            <a:r>
              <a:rPr lang="es-MX" sz="1600">
                <a:latin typeface="Calibri" panose="020F0502020204030204" pitchFamily="34" charset="0"/>
                <a:ea typeface="Calibri" panose="020F0502020204030204" pitchFamily="34" charset="0"/>
                <a:cs typeface="Calibri" panose="020F0502020204030204" pitchFamily="34" charset="0"/>
              </a:rPr>
              <a:t>. Causan hinchazón, ictericia y supuración.</a:t>
            </a:r>
          </a:p>
          <a:p>
            <a:pPr>
              <a:buFont typeface="Arial" panose="020B0604020202020204" pitchFamily="34" charset="0"/>
              <a:buChar char="•"/>
            </a:pPr>
            <a:r>
              <a:rPr lang="es-MX" sz="1600" b="1">
                <a:latin typeface="Calibri" panose="020F0502020204030204" pitchFamily="34" charset="0"/>
                <a:ea typeface="Calibri" panose="020F0502020204030204" pitchFamily="34" charset="0"/>
                <a:cs typeface="Calibri" panose="020F0502020204030204" pitchFamily="34" charset="0"/>
              </a:rPr>
              <a:t>Chimiabac y Chamiaholom:</a:t>
            </a:r>
            <a:br>
              <a:rPr lang="es-MX" sz="1600">
                <a:latin typeface="Calibri" panose="020F0502020204030204" pitchFamily="34" charset="0"/>
                <a:ea typeface="Calibri" panose="020F0502020204030204" pitchFamily="34" charset="0"/>
                <a:cs typeface="Calibri" panose="020F0502020204030204" pitchFamily="34" charset="0"/>
              </a:rPr>
            </a:br>
            <a:r>
              <a:rPr lang="es-MX" sz="1600" i="1">
                <a:latin typeface="Calibri" panose="020F0502020204030204" pitchFamily="34" charset="0"/>
                <a:ea typeface="Calibri" panose="020F0502020204030204" pitchFamily="34" charset="0"/>
                <a:cs typeface="Calibri" panose="020F0502020204030204" pitchFamily="34" charset="0"/>
              </a:rPr>
              <a:t>Alguaciles del inframundo</a:t>
            </a:r>
            <a:r>
              <a:rPr lang="es-MX" sz="1600">
                <a:latin typeface="Calibri" panose="020F0502020204030204" pitchFamily="34" charset="0"/>
                <a:ea typeface="Calibri" panose="020F0502020204030204" pitchFamily="34" charset="0"/>
                <a:cs typeface="Calibri" panose="020F0502020204030204" pitchFamily="34" charset="0"/>
              </a:rPr>
              <a:t>. Enflaquecen a los humanos hasta volverlos huesos.</a:t>
            </a:r>
          </a:p>
          <a:p>
            <a:pPr>
              <a:buFont typeface="Arial" panose="020B0604020202020204" pitchFamily="34" charset="0"/>
              <a:buChar char="•"/>
            </a:pPr>
            <a:r>
              <a:rPr lang="es-MX" sz="1600" b="1">
                <a:latin typeface="Calibri" panose="020F0502020204030204" pitchFamily="34" charset="0"/>
                <a:ea typeface="Calibri" panose="020F0502020204030204" pitchFamily="34" charset="0"/>
                <a:cs typeface="Calibri" panose="020F0502020204030204" pitchFamily="34" charset="0"/>
              </a:rPr>
              <a:t>Ahalmez y Ahaltocob:</a:t>
            </a:r>
            <a:br>
              <a:rPr lang="es-MX" sz="1600">
                <a:latin typeface="Calibri" panose="020F0502020204030204" pitchFamily="34" charset="0"/>
                <a:ea typeface="Calibri" panose="020F0502020204030204" pitchFamily="34" charset="0"/>
                <a:cs typeface="Calibri" panose="020F0502020204030204" pitchFamily="34" charset="0"/>
              </a:rPr>
            </a:br>
            <a:r>
              <a:rPr lang="es-MX" sz="1600" i="1">
                <a:latin typeface="Calibri" panose="020F0502020204030204" pitchFamily="34" charset="0"/>
                <a:ea typeface="Calibri" panose="020F0502020204030204" pitchFamily="34" charset="0"/>
                <a:cs typeface="Calibri" panose="020F0502020204030204" pitchFamily="34" charset="0"/>
              </a:rPr>
              <a:t>Señor de las Inmundicias</a:t>
            </a:r>
            <a:r>
              <a:rPr lang="es-MX" sz="1600">
                <a:latin typeface="Calibri" panose="020F0502020204030204" pitchFamily="34" charset="0"/>
                <a:ea typeface="Calibri" panose="020F0502020204030204" pitchFamily="34" charset="0"/>
                <a:cs typeface="Calibri" panose="020F0502020204030204" pitchFamily="34" charset="0"/>
              </a:rPr>
              <a:t> y </a:t>
            </a:r>
            <a:r>
              <a:rPr lang="es-MX" sz="1600" i="1">
                <a:latin typeface="Calibri" panose="020F0502020204030204" pitchFamily="34" charset="0"/>
                <a:ea typeface="Calibri" panose="020F0502020204030204" pitchFamily="34" charset="0"/>
                <a:cs typeface="Calibri" panose="020F0502020204030204" pitchFamily="34" charset="0"/>
              </a:rPr>
              <a:t>Causante de Miserias</a:t>
            </a:r>
            <a:r>
              <a:rPr lang="es-MX" sz="1600">
                <a:latin typeface="Calibri" panose="020F0502020204030204" pitchFamily="34" charset="0"/>
                <a:ea typeface="Calibri" panose="020F0502020204030204" pitchFamily="34" charset="0"/>
                <a:cs typeface="Calibri" panose="020F0502020204030204" pitchFamily="34" charset="0"/>
              </a:rPr>
              <a:t>. Llevan la desgracia al umbral del hogar.</a:t>
            </a:r>
          </a:p>
          <a:p>
            <a:pPr>
              <a:buFont typeface="Arial" panose="020B0604020202020204" pitchFamily="34" charset="0"/>
              <a:buChar char="•"/>
            </a:pPr>
            <a:r>
              <a:rPr lang="es-MX" sz="1600" b="1">
                <a:latin typeface="Calibri" panose="020F0502020204030204" pitchFamily="34" charset="0"/>
                <a:ea typeface="Calibri" panose="020F0502020204030204" pitchFamily="34" charset="0"/>
                <a:cs typeface="Calibri" panose="020F0502020204030204" pitchFamily="34" charset="0"/>
              </a:rPr>
              <a:t>Xic y Patán:</a:t>
            </a:r>
            <a:br>
              <a:rPr lang="es-MX" sz="1600">
                <a:latin typeface="Calibri" panose="020F0502020204030204" pitchFamily="34" charset="0"/>
                <a:ea typeface="Calibri" panose="020F0502020204030204" pitchFamily="34" charset="0"/>
                <a:cs typeface="Calibri" panose="020F0502020204030204" pitchFamily="34" charset="0"/>
              </a:rPr>
            </a:br>
            <a:r>
              <a:rPr lang="es-MX" sz="1600" i="1">
                <a:latin typeface="Calibri" panose="020F0502020204030204" pitchFamily="34" charset="0"/>
                <a:ea typeface="Calibri" panose="020F0502020204030204" pitchFamily="34" charset="0"/>
                <a:cs typeface="Calibri" panose="020F0502020204030204" pitchFamily="34" charset="0"/>
              </a:rPr>
              <a:t>Señores de los Caminos</a:t>
            </a:r>
            <a:r>
              <a:rPr lang="es-MX" sz="1600">
                <a:latin typeface="Calibri" panose="020F0502020204030204" pitchFamily="34" charset="0"/>
                <a:ea typeface="Calibri" panose="020F0502020204030204" pitchFamily="34" charset="0"/>
                <a:cs typeface="Calibri" panose="020F0502020204030204" pitchFamily="34" charset="0"/>
              </a:rPr>
              <a:t>. Provocan muertes repentinas en los viajeros al oprimir el pecho.</a:t>
            </a:r>
          </a:p>
          <a:p>
            <a:endParaRPr lang="es-CL" sz="1600"/>
          </a:p>
        </p:txBody>
      </p:sp>
    </p:spTree>
    <p:extLst>
      <p:ext uri="{BB962C8B-B14F-4D97-AF65-F5344CB8AC3E}">
        <p14:creationId xmlns:p14="http://schemas.microsoft.com/office/powerpoint/2010/main" val="18094267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8"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470" name="Rectangle 19469">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a:extLst>
              <a:ext uri="{FF2B5EF4-FFF2-40B4-BE49-F238E27FC236}">
                <a16:creationId xmlns:a16="http://schemas.microsoft.com/office/drawing/2014/main" id="{5B80CABB-D580-4A86-EA26-04531ECE7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08" r="7557" b="-2"/>
          <a:stretch/>
        </p:blipFill>
        <p:spPr bwMode="auto">
          <a:xfrm>
            <a:off x="-1" y="-2"/>
            <a:ext cx="6096001" cy="6858002"/>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F76027F1-B8BF-F5A5-52FC-4070D0260E69}"/>
              </a:ext>
            </a:extLst>
          </p:cNvPr>
          <p:cNvSpPr txBox="1"/>
          <p:nvPr/>
        </p:nvSpPr>
        <p:spPr>
          <a:xfrm>
            <a:off x="6503670" y="982980"/>
            <a:ext cx="4912744" cy="5749289"/>
          </a:xfrm>
          <a:prstGeom prst="rect">
            <a:avLst/>
          </a:prstGeom>
        </p:spPr>
        <p:txBody>
          <a:bodyPr vert="horz" lIns="91440" tIns="45720" rIns="91440" bIns="45720" rtlCol="0" anchor="ctr">
            <a:normAutofit/>
          </a:bodyPr>
          <a:lstStyle/>
          <a:p>
            <a:pPr>
              <a:lnSpc>
                <a:spcPct val="90000"/>
              </a:lnSpc>
              <a:spcAft>
                <a:spcPts val="600"/>
              </a:spcAft>
            </a:pPr>
            <a:r>
              <a:rPr lang="es-MX" b="1" noProof="0" dirty="0"/>
              <a:t>🔹 ¿Quién es Camazotz?</a:t>
            </a:r>
            <a:br>
              <a:rPr lang="es-MX" noProof="0" dirty="0"/>
            </a:br>
            <a:r>
              <a:rPr lang="es-MX" noProof="0" dirty="0"/>
              <a:t>Criatura oscura del inframundo maya, también llamada </a:t>
            </a:r>
            <a:r>
              <a:rPr lang="es-MX" i="1" noProof="0" dirty="0" err="1"/>
              <a:t>Zotzilaha</a:t>
            </a:r>
            <a:r>
              <a:rPr lang="es-MX" i="1" noProof="0" dirty="0"/>
              <a:t> </a:t>
            </a:r>
            <a:r>
              <a:rPr lang="es-MX" i="1" noProof="0" dirty="0" err="1"/>
              <a:t>Chimalma</a:t>
            </a:r>
            <a:r>
              <a:rPr lang="es-MX" noProof="0" dirty="0"/>
              <a:t> en otras tradiciones. Su nombre significa literalmente </a:t>
            </a:r>
            <a:r>
              <a:rPr lang="es-MX" b="1" noProof="0" dirty="0"/>
              <a:t>Murciélago-Muerte</a:t>
            </a:r>
            <a:r>
              <a:rPr lang="es-MX" noProof="0" dirty="0"/>
              <a:t> (</a:t>
            </a:r>
            <a:r>
              <a:rPr lang="es-MX" i="1" noProof="0" dirty="0"/>
              <a:t>Kama</a:t>
            </a:r>
            <a:r>
              <a:rPr lang="es-MX" noProof="0" dirty="0"/>
              <a:t> = muerte, </a:t>
            </a:r>
            <a:r>
              <a:rPr lang="es-MX" i="1" noProof="0" dirty="0" err="1"/>
              <a:t>Sotz</a:t>
            </a:r>
            <a:r>
              <a:rPr lang="es-MX" noProof="0" dirty="0"/>
              <a:t> = murciélago).</a:t>
            </a:r>
          </a:p>
          <a:p>
            <a:pPr indent="-228600">
              <a:lnSpc>
                <a:spcPct val="90000"/>
              </a:lnSpc>
              <a:spcAft>
                <a:spcPts val="600"/>
              </a:spcAft>
              <a:buFont typeface="Arial" panose="020B0604020202020204" pitchFamily="34" charset="0"/>
              <a:buChar char="•"/>
            </a:pPr>
            <a:r>
              <a:rPr lang="es-MX" b="1" noProof="0" dirty="0"/>
              <a:t>🔹 Características principales:</a:t>
            </a:r>
            <a:endParaRPr lang="es-MX" noProof="0" dirty="0"/>
          </a:p>
          <a:p>
            <a:pPr indent="-228600">
              <a:lnSpc>
                <a:spcPct val="90000"/>
              </a:lnSpc>
              <a:spcAft>
                <a:spcPts val="600"/>
              </a:spcAft>
              <a:buFont typeface="Arial" panose="020B0604020202020204" pitchFamily="34" charset="0"/>
              <a:buChar char="•"/>
            </a:pPr>
            <a:r>
              <a:rPr lang="es-MX" noProof="0" dirty="0"/>
              <a:t>Ser híbrido entre mamífero y ave, asociado a la </a:t>
            </a:r>
            <a:r>
              <a:rPr lang="es-MX" b="1" noProof="0" dirty="0"/>
              <a:t>oscuridad, la sangre y la muerte</a:t>
            </a:r>
            <a:r>
              <a:rPr lang="es-MX" noProof="0" dirty="0"/>
              <a:t>.</a:t>
            </a:r>
          </a:p>
          <a:p>
            <a:pPr indent="-228600">
              <a:lnSpc>
                <a:spcPct val="90000"/>
              </a:lnSpc>
              <a:spcAft>
                <a:spcPts val="600"/>
              </a:spcAft>
              <a:buFont typeface="Arial" panose="020B0604020202020204" pitchFamily="34" charset="0"/>
              <a:buChar char="•"/>
            </a:pPr>
            <a:r>
              <a:rPr lang="es-MX" noProof="0" dirty="0"/>
              <a:t>Habitante de la </a:t>
            </a:r>
            <a:r>
              <a:rPr lang="es-MX" b="1" noProof="0" dirty="0"/>
              <a:t>Casa de los Murciélagos</a:t>
            </a:r>
            <a:r>
              <a:rPr lang="es-MX" noProof="0" dirty="0"/>
              <a:t>, donde comandaba a otros murciélagos como ejército letal.</a:t>
            </a:r>
          </a:p>
          <a:p>
            <a:pPr indent="-228600">
              <a:lnSpc>
                <a:spcPct val="90000"/>
              </a:lnSpc>
              <a:spcAft>
                <a:spcPts val="600"/>
              </a:spcAft>
              <a:buFont typeface="Arial" panose="020B0604020202020204" pitchFamily="34" charset="0"/>
              <a:buChar char="•"/>
            </a:pPr>
            <a:r>
              <a:rPr lang="es-MX" noProof="0" dirty="0"/>
              <a:t>En el </a:t>
            </a:r>
            <a:r>
              <a:rPr lang="es-MX" i="1" noProof="0" dirty="0"/>
              <a:t>Popol Vuh</a:t>
            </a:r>
            <a:r>
              <a:rPr lang="es-MX" noProof="0" dirty="0"/>
              <a:t>, logra </a:t>
            </a:r>
            <a:r>
              <a:rPr lang="es-MX" b="1" noProof="0" dirty="0"/>
              <a:t>decapitar a uno de los héroes gemelos</a:t>
            </a:r>
            <a:r>
              <a:rPr lang="es-MX" noProof="0" dirty="0"/>
              <a:t>, aunque este luego resucita.</a:t>
            </a:r>
          </a:p>
          <a:p>
            <a:pPr indent="-228600">
              <a:lnSpc>
                <a:spcPct val="90000"/>
              </a:lnSpc>
              <a:spcAft>
                <a:spcPts val="600"/>
              </a:spcAft>
              <a:buFont typeface="Arial" panose="020B0604020202020204" pitchFamily="34" charset="0"/>
              <a:buChar char="•"/>
            </a:pPr>
            <a:r>
              <a:rPr lang="es-MX" b="1" noProof="0" dirty="0"/>
              <a:t>🔹 Descripción en el texto:</a:t>
            </a:r>
            <a:endParaRPr lang="es-MX" noProof="0" dirty="0"/>
          </a:p>
          <a:p>
            <a:pPr indent="-228600">
              <a:lnSpc>
                <a:spcPct val="90000"/>
              </a:lnSpc>
              <a:spcAft>
                <a:spcPts val="600"/>
              </a:spcAft>
              <a:buFont typeface="Arial" panose="020B0604020202020204" pitchFamily="34" charset="0"/>
              <a:buChar char="•"/>
            </a:pPr>
            <a:r>
              <a:rPr lang="es-MX" noProof="0" dirty="0"/>
              <a:t>Garras afiladas en las alas.</a:t>
            </a:r>
          </a:p>
          <a:p>
            <a:pPr indent="-228600">
              <a:lnSpc>
                <a:spcPct val="90000"/>
              </a:lnSpc>
              <a:spcAft>
                <a:spcPts val="600"/>
              </a:spcAft>
              <a:buFont typeface="Arial" panose="020B0604020202020204" pitchFamily="34" charset="0"/>
              <a:buChar char="•"/>
            </a:pPr>
            <a:r>
              <a:rPr lang="es-MX" noProof="0" dirty="0"/>
              <a:t>Mandíbulas terribles.</a:t>
            </a:r>
          </a:p>
          <a:p>
            <a:pPr indent="-228600">
              <a:lnSpc>
                <a:spcPct val="90000"/>
              </a:lnSpc>
              <a:spcAft>
                <a:spcPts val="600"/>
              </a:spcAft>
              <a:buFont typeface="Arial" panose="020B0604020202020204" pitchFamily="34" charset="0"/>
              <a:buChar char="•"/>
            </a:pPr>
            <a:r>
              <a:rPr lang="es-MX" noProof="0" dirty="0"/>
              <a:t>Deidad temida en toda la mitología mesoamericana, no solo maya.</a:t>
            </a:r>
          </a:p>
        </p:txBody>
      </p:sp>
      <p:sp>
        <p:nvSpPr>
          <p:cNvPr id="7" name="CuadroTexto 6">
            <a:extLst>
              <a:ext uri="{FF2B5EF4-FFF2-40B4-BE49-F238E27FC236}">
                <a16:creationId xmlns:a16="http://schemas.microsoft.com/office/drawing/2014/main" id="{28EEC223-BC68-83CC-FDEA-741C9CC27FA5}"/>
              </a:ext>
            </a:extLst>
          </p:cNvPr>
          <p:cNvSpPr txBox="1"/>
          <p:nvPr/>
        </p:nvSpPr>
        <p:spPr>
          <a:xfrm>
            <a:off x="6295073" y="149858"/>
            <a:ext cx="6097904" cy="341632"/>
          </a:xfrm>
          <a:prstGeom prst="rect">
            <a:avLst/>
          </a:prstGeom>
          <a:noFill/>
        </p:spPr>
        <p:txBody>
          <a:bodyPr wrap="square">
            <a:spAutoFit/>
          </a:bodyPr>
          <a:lstStyle/>
          <a:p>
            <a:pPr>
              <a:lnSpc>
                <a:spcPct val="90000"/>
              </a:lnSpc>
              <a:spcAft>
                <a:spcPts val="600"/>
              </a:spcAft>
            </a:pPr>
            <a:r>
              <a:rPr lang="en-US" sz="1800" b="1" noProof="0" dirty="0"/>
              <a:t>🦇 CAMAZOTZ: EL MURCIÉLAGO DE LA MUERTE</a:t>
            </a:r>
          </a:p>
        </p:txBody>
      </p:sp>
    </p:spTree>
    <p:extLst>
      <p:ext uri="{BB962C8B-B14F-4D97-AF65-F5344CB8AC3E}">
        <p14:creationId xmlns:p14="http://schemas.microsoft.com/office/powerpoint/2010/main" val="7497097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5DAA00B-FDC6-2CBE-71D9-89C2530DCA88}"/>
              </a:ext>
            </a:extLst>
          </p:cNvPr>
          <p:cNvSpPr>
            <a:spLocks noGrp="1"/>
          </p:cNvSpPr>
          <p:nvPr>
            <p:ph idx="1"/>
          </p:nvPr>
        </p:nvSpPr>
        <p:spPr>
          <a:xfrm>
            <a:off x="761794" y="1177290"/>
            <a:ext cx="5334203" cy="5062789"/>
          </a:xfrm>
        </p:spPr>
        <p:txBody>
          <a:bodyPr anchor="ctr">
            <a:normAutofit lnSpcReduction="10000"/>
          </a:bodyPr>
          <a:lstStyle/>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-Llevad la cabeza y ponedla en aquel árbol que está sembrado en el camino, dijeron </a:t>
            </a:r>
            <a:r>
              <a:rPr lang="es-MX" sz="1800" dirty="0" err="1">
                <a:latin typeface="Calibri" panose="020F0502020204030204" pitchFamily="34" charset="0"/>
                <a:ea typeface="Calibri" panose="020F0502020204030204" pitchFamily="34" charset="0"/>
                <a:cs typeface="Calibri" panose="020F0502020204030204" pitchFamily="34" charset="0"/>
              </a:rPr>
              <a:t>Hun-Camé</a:t>
            </a:r>
            <a:r>
              <a:rPr lang="es-MX" sz="1800" dirty="0">
                <a:latin typeface="Calibri" panose="020F0502020204030204" pitchFamily="34" charset="0"/>
                <a:ea typeface="Calibri" panose="020F0502020204030204" pitchFamily="34" charset="0"/>
                <a:cs typeface="Calibri" panose="020F0502020204030204" pitchFamily="34" charset="0"/>
              </a:rPr>
              <a:t> y </a:t>
            </a:r>
            <a:r>
              <a:rPr lang="es-MX" sz="1800" dirty="0" err="1">
                <a:latin typeface="Calibri" panose="020F0502020204030204" pitchFamily="34" charset="0"/>
                <a:ea typeface="Calibri" panose="020F0502020204030204" pitchFamily="34" charset="0"/>
                <a:cs typeface="Calibri" panose="020F0502020204030204" pitchFamily="34" charset="0"/>
              </a:rPr>
              <a:t>Vucub-Camé</a:t>
            </a:r>
            <a:r>
              <a:rPr lang="es-MX" sz="1800" dirty="0">
                <a:latin typeface="Calibri" panose="020F0502020204030204" pitchFamily="34" charset="0"/>
                <a:ea typeface="Calibri" panose="020F0502020204030204" pitchFamily="34" charset="0"/>
                <a:cs typeface="Calibri" panose="020F0502020204030204" pitchFamily="34" charset="0"/>
              </a:rPr>
              <a:t>. Y habiendo ido a poner la cabeza en el árbol, al punto se cubrió de frutas este árbol que jamás había fructificado antes de que pusieran entre sus ramas la cabeza de </a:t>
            </a:r>
            <a:r>
              <a:rPr lang="es-MX" sz="1800" dirty="0" err="1">
                <a:latin typeface="Calibri" panose="020F0502020204030204" pitchFamily="34" charset="0"/>
                <a:ea typeface="Calibri" panose="020F0502020204030204" pitchFamily="34" charset="0"/>
                <a:cs typeface="Calibri" panose="020F0502020204030204" pitchFamily="34" charset="0"/>
              </a:rPr>
              <a:t>Hun-Hunahpú</a:t>
            </a:r>
            <a:r>
              <a:rPr lang="es-MX" sz="1800" dirty="0">
                <a:latin typeface="Calibri" panose="020F0502020204030204" pitchFamily="34" charset="0"/>
                <a:ea typeface="Calibri" panose="020F0502020204030204" pitchFamily="34" charset="0"/>
                <a:cs typeface="Calibri" panose="020F0502020204030204" pitchFamily="34" charset="0"/>
              </a:rPr>
              <a:t>. Y a esta </a:t>
            </a:r>
            <a:r>
              <a:rPr lang="es-MX" sz="1800" dirty="0" err="1">
                <a:latin typeface="Calibri" panose="020F0502020204030204" pitchFamily="34" charset="0"/>
                <a:ea typeface="Calibri" panose="020F0502020204030204" pitchFamily="34" charset="0"/>
                <a:cs typeface="Calibri" panose="020F0502020204030204" pitchFamily="34" charset="0"/>
              </a:rPr>
              <a:t>jicara</a:t>
            </a:r>
            <a:r>
              <a:rPr lang="es-MX" sz="1800" dirty="0">
                <a:latin typeface="Calibri" panose="020F0502020204030204" pitchFamily="34" charset="0"/>
                <a:ea typeface="Calibri" panose="020F0502020204030204" pitchFamily="34" charset="0"/>
                <a:cs typeface="Calibri" panose="020F0502020204030204" pitchFamily="34" charset="0"/>
              </a:rPr>
              <a:t> la llamamos hoy la cabeza de </a:t>
            </a:r>
            <a:r>
              <a:rPr lang="es-MX" sz="1800" dirty="0" err="1">
                <a:latin typeface="Calibri" panose="020F0502020204030204" pitchFamily="34" charset="0"/>
                <a:ea typeface="Calibri" panose="020F0502020204030204" pitchFamily="34" charset="0"/>
                <a:cs typeface="Calibri" panose="020F0502020204030204" pitchFamily="34" charset="0"/>
              </a:rPr>
              <a:t>Hun-Hunahpú</a:t>
            </a:r>
            <a:r>
              <a:rPr lang="es-MX" sz="1800" dirty="0">
                <a:latin typeface="Calibri" panose="020F0502020204030204" pitchFamily="34" charset="0"/>
                <a:ea typeface="Calibri" panose="020F0502020204030204" pitchFamily="34" charset="0"/>
                <a:cs typeface="Calibri" panose="020F0502020204030204" pitchFamily="34" charset="0"/>
              </a:rPr>
              <a:t>, que así se dice. </a:t>
            </a:r>
          </a:p>
          <a:p>
            <a:pPr marL="0" indent="0" algn="just">
              <a:buNone/>
            </a:pPr>
            <a:endParaRPr lang="es-MX" sz="18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Con admiración contemplaban </a:t>
            </a:r>
            <a:r>
              <a:rPr lang="es-MX" sz="1800" dirty="0" err="1">
                <a:latin typeface="Calibri" panose="020F0502020204030204" pitchFamily="34" charset="0"/>
                <a:ea typeface="Calibri" panose="020F0502020204030204" pitchFamily="34" charset="0"/>
                <a:cs typeface="Calibri" panose="020F0502020204030204" pitchFamily="34" charset="0"/>
              </a:rPr>
              <a:t>Hun-Camé</a:t>
            </a:r>
            <a:r>
              <a:rPr lang="es-MX" sz="1800" dirty="0">
                <a:latin typeface="Calibri" panose="020F0502020204030204" pitchFamily="34" charset="0"/>
                <a:ea typeface="Calibri" panose="020F0502020204030204" pitchFamily="34" charset="0"/>
                <a:cs typeface="Calibri" panose="020F0502020204030204" pitchFamily="34" charset="0"/>
              </a:rPr>
              <a:t> y </a:t>
            </a:r>
            <a:r>
              <a:rPr lang="es-MX" sz="1800" dirty="0" err="1">
                <a:latin typeface="Calibri" panose="020F0502020204030204" pitchFamily="34" charset="0"/>
                <a:ea typeface="Calibri" panose="020F0502020204030204" pitchFamily="34" charset="0"/>
                <a:cs typeface="Calibri" panose="020F0502020204030204" pitchFamily="34" charset="0"/>
              </a:rPr>
              <a:t>VucubCamé</a:t>
            </a:r>
            <a:r>
              <a:rPr lang="es-MX" sz="1800" dirty="0">
                <a:latin typeface="Calibri" panose="020F0502020204030204" pitchFamily="34" charset="0"/>
                <a:ea typeface="Calibri" panose="020F0502020204030204" pitchFamily="34" charset="0"/>
                <a:cs typeface="Calibri" panose="020F0502020204030204" pitchFamily="34" charset="0"/>
              </a:rPr>
              <a:t> el fruto del árbol. El fruto redondo estaba en todas partes; pero no se distinguía la cabeza de </a:t>
            </a:r>
            <a:r>
              <a:rPr lang="es-MX" sz="1800" dirty="0" err="1">
                <a:latin typeface="Calibri" panose="020F0502020204030204" pitchFamily="34" charset="0"/>
                <a:ea typeface="Calibri" panose="020F0502020204030204" pitchFamily="34" charset="0"/>
                <a:cs typeface="Calibri" panose="020F0502020204030204" pitchFamily="34" charset="0"/>
              </a:rPr>
              <a:t>HunHunahpú</a:t>
            </a:r>
            <a:r>
              <a:rPr lang="es-MX" sz="1800" dirty="0">
                <a:latin typeface="Calibri" panose="020F0502020204030204" pitchFamily="34" charset="0"/>
                <a:ea typeface="Calibri" panose="020F0502020204030204" pitchFamily="34" charset="0"/>
                <a:cs typeface="Calibri" panose="020F0502020204030204" pitchFamily="34" charset="0"/>
              </a:rPr>
              <a:t>; era un fruto igual a los demás frutos del jícaro. Así aparecía ante todos los de Xibalbá cuando llegaban a verla.</a:t>
            </a:r>
          </a:p>
          <a:p>
            <a:pPr marL="0" indent="0" algn="just">
              <a:buNone/>
            </a:pPr>
            <a:endParaRPr lang="es-MX" sz="18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A juicio de aquéllos, la naturaleza de este árbol era maravillosa, por lo que había sucedido en un instante cuando pusieron entre sus ramas la cabeza de </a:t>
            </a:r>
            <a:r>
              <a:rPr lang="es-MX" sz="1800" dirty="0" err="1">
                <a:latin typeface="Calibri" panose="020F0502020204030204" pitchFamily="34" charset="0"/>
                <a:ea typeface="Calibri" panose="020F0502020204030204" pitchFamily="34" charset="0"/>
                <a:cs typeface="Calibri" panose="020F0502020204030204" pitchFamily="34" charset="0"/>
              </a:rPr>
              <a:t>HunHunahpú</a:t>
            </a:r>
            <a:r>
              <a:rPr lang="es-MX" sz="1800" dirty="0">
                <a:latin typeface="Calibri" panose="020F0502020204030204" pitchFamily="34" charset="0"/>
                <a:ea typeface="Calibri" panose="020F0502020204030204" pitchFamily="34" charset="0"/>
                <a:cs typeface="Calibri" panose="020F0502020204030204" pitchFamily="34" charset="0"/>
              </a:rPr>
              <a:t>. Y los Señores de Xibalbá ordenaron: -¡Que nadie venga a coger de esta fruta! </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pic>
        <p:nvPicPr>
          <p:cNvPr id="20482" name="Picture 2" descr="El Mito Maya de la Creación - Bitácora Almendrón">
            <a:extLst>
              <a:ext uri="{FF2B5EF4-FFF2-40B4-BE49-F238E27FC236}">
                <a16:creationId xmlns:a16="http://schemas.microsoft.com/office/drawing/2014/main" id="{E23D88AD-794B-A2F4-494A-8ECE8FF9E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670" r="39384" b="-1"/>
          <a:stretch/>
        </p:blipFill>
        <p:spPr bwMode="auto">
          <a:xfrm>
            <a:off x="6857797" y="-10886"/>
            <a:ext cx="5334204"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4070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B5B591-79D5-6937-9449-6E97E7D810B2}"/>
              </a:ext>
            </a:extLst>
          </p:cNvPr>
          <p:cNvSpPr>
            <a:spLocks noGrp="1"/>
          </p:cNvSpPr>
          <p:nvPr>
            <p:ph type="title"/>
          </p:nvPr>
        </p:nvSpPr>
        <p:spPr>
          <a:xfrm>
            <a:off x="838200" y="5586257"/>
            <a:ext cx="9059636" cy="804161"/>
          </a:xfrm>
        </p:spPr>
        <p:txBody>
          <a:bodyPr vert="horz" lIns="91440" tIns="45720" rIns="91440" bIns="45720" rtlCol="0" anchor="ctr">
            <a:normAutofit/>
          </a:bodyPr>
          <a:lstStyle/>
          <a:p>
            <a:r>
              <a:rPr lang="en-US" sz="2500" dirty="0"/>
              <a:t>LA GESTACIÓN MILAGROSA Y EL ÁRBOL PROHIBIDO</a:t>
            </a:r>
          </a:p>
        </p:txBody>
      </p:sp>
      <p:pic>
        <p:nvPicPr>
          <p:cNvPr id="6146" name="Picture 2">
            <a:extLst>
              <a:ext uri="{FF2B5EF4-FFF2-40B4-BE49-F238E27FC236}">
                <a16:creationId xmlns:a16="http://schemas.microsoft.com/office/drawing/2014/main" id="{EF9FFFF5-716A-3891-FEE6-6119728C246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882" b="1882"/>
          <a:stretch/>
        </p:blipFill>
        <p:spPr bwMode="auto">
          <a:xfrm>
            <a:off x="20" y="10"/>
            <a:ext cx="12191980" cy="5279933"/>
          </a:xfrm>
          <a:prstGeom prst="rect">
            <a:avLst/>
          </a:prstGeom>
          <a:noFill/>
          <a:extLst>
            <a:ext uri="{909E8E84-426E-40DD-AFC4-6F175D3DCCD1}">
              <a14:hiddenFill xmlns:a14="http://schemas.microsoft.com/office/drawing/2010/main">
                <a:solidFill>
                  <a:srgbClr val="FFFFFF"/>
                </a:solidFill>
              </a14:hiddenFill>
            </a:ext>
          </a:extLst>
        </p:spPr>
      </p:pic>
      <p:grpSp>
        <p:nvGrpSpPr>
          <p:cNvPr id="6151" name="Group 6150">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6152" name="Rectangle 6151">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uadroTexto 4">
            <a:extLst>
              <a:ext uri="{FF2B5EF4-FFF2-40B4-BE49-F238E27FC236}">
                <a16:creationId xmlns:a16="http://schemas.microsoft.com/office/drawing/2014/main" id="{4109B568-F048-BC96-069A-383ED75231BD}"/>
              </a:ext>
            </a:extLst>
          </p:cNvPr>
          <p:cNvSpPr txBox="1"/>
          <p:nvPr/>
        </p:nvSpPr>
        <p:spPr>
          <a:xfrm>
            <a:off x="9897836" y="4824186"/>
            <a:ext cx="2185307" cy="369332"/>
          </a:xfrm>
          <a:prstGeom prst="rect">
            <a:avLst/>
          </a:prstGeom>
          <a:solidFill>
            <a:srgbClr val="0B0E0D">
              <a:alpha val="40000"/>
            </a:srgbClr>
          </a:solidFill>
        </p:spPr>
        <p:txBody>
          <a:bodyPr wrap="square">
            <a:spAutoFit/>
          </a:bodyPr>
          <a:lstStyle/>
          <a:p>
            <a:pPr algn="ctr"/>
            <a:r>
              <a:rPr lang="es-CL" b="1" i="0" u="none" strike="noStrike" dirty="0">
                <a:solidFill>
                  <a:schemeClr val="bg1"/>
                </a:solidFill>
                <a:effectLst/>
                <a:latin typeface="-apple-system"/>
              </a:rPr>
              <a:t>Ixquic o </a:t>
            </a:r>
            <a:r>
              <a:rPr lang="es-CL" b="1" i="0" u="none" strike="noStrike" dirty="0" err="1">
                <a:solidFill>
                  <a:schemeClr val="bg1"/>
                </a:solidFill>
                <a:effectLst/>
                <a:latin typeface="-apple-system"/>
              </a:rPr>
              <a:t>Ixkik</a:t>
            </a:r>
            <a:r>
              <a:rPr lang="es-CL" b="1" i="0" u="none" strike="noStrike" dirty="0">
                <a:solidFill>
                  <a:schemeClr val="bg1"/>
                </a:solidFill>
                <a:effectLst/>
                <a:latin typeface="-apple-system"/>
              </a:rPr>
              <a:t>’</a:t>
            </a:r>
            <a:endParaRPr lang="es-CL" b="1" i="0" u="none" strike="noStrike" dirty="0">
              <a:solidFill>
                <a:schemeClr val="bg1"/>
              </a:solidFill>
              <a:effectLst/>
              <a:latin typeface="-apple-system"/>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934924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834776-84A5-8A6F-F3A4-CF65CCE28EEB}"/>
            </a:ext>
          </a:extLst>
        </p:cNvPr>
        <p:cNvGrpSpPr/>
        <p:nvPr/>
      </p:nvGrpSpPr>
      <p:grpSpPr>
        <a:xfrm>
          <a:off x="0" y="0"/>
          <a:ext cx="0" cy="0"/>
          <a:chOff x="0" y="0"/>
          <a:chExt cx="0" cy="0"/>
        </a:xfrm>
      </p:grpSpPr>
      <p:sp useBgFill="1">
        <p:nvSpPr>
          <p:cNvPr id="20487" name="Slide Background">
            <a:extLst>
              <a:ext uri="{FF2B5EF4-FFF2-40B4-BE49-F238E27FC236}">
                <a16:creationId xmlns:a16="http://schemas.microsoft.com/office/drawing/2014/main" id="{D657F18E-BBB3-84A5-CD2A-ACA568017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FFC0343-D2DD-E1F3-5269-8198EC8E086C}"/>
              </a:ext>
            </a:extLst>
          </p:cNvPr>
          <p:cNvSpPr>
            <a:spLocks noGrp="1"/>
          </p:cNvSpPr>
          <p:nvPr>
            <p:ph idx="1"/>
          </p:nvPr>
        </p:nvSpPr>
        <p:spPr>
          <a:xfrm>
            <a:off x="761794" y="1177290"/>
            <a:ext cx="5334203" cy="5062789"/>
          </a:xfrm>
        </p:spPr>
        <p:txBody>
          <a:bodyPr anchor="ctr">
            <a:normAutofit lnSpcReduction="10000"/>
          </a:bodyPr>
          <a:lstStyle/>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En ese instante la calavera lanzó un chisguete de saliva que fue a caer directamente en la palma de la mano de la doncella. </a:t>
            </a:r>
            <a:r>
              <a:rPr lang="es-MX" sz="1800" dirty="0" err="1">
                <a:latin typeface="Calibri" panose="020F0502020204030204" pitchFamily="34" charset="0"/>
                <a:ea typeface="Calibri" panose="020F0502020204030204" pitchFamily="34" charset="0"/>
                <a:cs typeface="Calibri" panose="020F0502020204030204" pitchFamily="34" charset="0"/>
              </a:rPr>
              <a:t>Miróse</a:t>
            </a:r>
            <a:r>
              <a:rPr lang="es-MX" sz="1800" dirty="0">
                <a:latin typeface="Calibri" panose="020F0502020204030204" pitchFamily="34" charset="0"/>
                <a:ea typeface="Calibri" panose="020F0502020204030204" pitchFamily="34" charset="0"/>
                <a:cs typeface="Calibri" panose="020F0502020204030204" pitchFamily="34" charset="0"/>
              </a:rPr>
              <a:t> ésta rápidamente y con atención la palma de la mano, pero la saliva de la calavera ya no estaba en su mano. -En mi saliva y mi baba te he dado mi descendencia (dijo la voz en el árbol). Ahora mi cabeza ya no tiene nada encima, no es más que una calavera despojada de la carne. Así es la cabeza de los grandes príncipes, la carne es lo único que les da una hermosa apariencia. Y cuando mueren </a:t>
            </a:r>
            <a:r>
              <a:rPr lang="es-MX" sz="1800" dirty="0" err="1">
                <a:latin typeface="Calibri" panose="020F0502020204030204" pitchFamily="34" charset="0"/>
                <a:ea typeface="Calibri" panose="020F0502020204030204" pitchFamily="34" charset="0"/>
                <a:cs typeface="Calibri" panose="020F0502020204030204" pitchFamily="34" charset="0"/>
              </a:rPr>
              <a:t>espántanse</a:t>
            </a:r>
            <a:r>
              <a:rPr lang="es-MX" sz="1800" dirty="0">
                <a:latin typeface="Calibri" panose="020F0502020204030204" pitchFamily="34" charset="0"/>
                <a:ea typeface="Calibri" panose="020F0502020204030204" pitchFamily="34" charset="0"/>
                <a:cs typeface="Calibri" panose="020F0502020204030204" pitchFamily="34" charset="0"/>
              </a:rPr>
              <a:t> los hombres a causa de los huesos. Así es también la naturaleza de los hijos, que son como la saliva y la baba, ya sean hijos de un Señor, de un hombre sabio o de un orador. Su condición no se pierde cuando se van, sino se hereda; no se extingue ni desaparece la imagen del Señor, del hombre sabio o del orador, sino que la dejan a sus hijas y a los hijos que engendran. Esto mismo he hecho yo contigo. Sube, pues, a la superficie de la tierra, que no morirás. Confía en mi palabra que así será, dijo la cabeza de </a:t>
            </a:r>
            <a:r>
              <a:rPr lang="es-MX" sz="1800" dirty="0" err="1">
                <a:latin typeface="Calibri" panose="020F0502020204030204" pitchFamily="34" charset="0"/>
                <a:ea typeface="Calibri" panose="020F0502020204030204" pitchFamily="34" charset="0"/>
                <a:cs typeface="Calibri" panose="020F0502020204030204" pitchFamily="34" charset="0"/>
              </a:rPr>
              <a:t>Hun-Hunahpú</a:t>
            </a:r>
            <a:r>
              <a:rPr lang="es-MX" sz="1800" dirty="0">
                <a:latin typeface="Calibri" panose="020F0502020204030204" pitchFamily="34" charset="0"/>
                <a:ea typeface="Calibri" panose="020F0502020204030204" pitchFamily="34" charset="0"/>
                <a:cs typeface="Calibri" panose="020F0502020204030204" pitchFamily="34" charset="0"/>
              </a:rPr>
              <a:t> y de </a:t>
            </a:r>
            <a:r>
              <a:rPr lang="es-MX" sz="1800" dirty="0" err="1">
                <a:latin typeface="Calibri" panose="020F0502020204030204" pitchFamily="34" charset="0"/>
                <a:ea typeface="Calibri" panose="020F0502020204030204" pitchFamily="34" charset="0"/>
                <a:cs typeface="Calibri" panose="020F0502020204030204" pitchFamily="34" charset="0"/>
              </a:rPr>
              <a:t>Vucub-Hunahpú</a:t>
            </a:r>
            <a:r>
              <a:rPr lang="es-MX" sz="1800" dirty="0">
                <a:latin typeface="Calibri" panose="020F0502020204030204" pitchFamily="34" charset="0"/>
                <a:ea typeface="Calibri" panose="020F0502020204030204" pitchFamily="34" charset="0"/>
                <a:cs typeface="Calibri" panose="020F0502020204030204" pitchFamily="34" charset="0"/>
              </a:rPr>
              <a:t>. </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pic>
        <p:nvPicPr>
          <p:cNvPr id="20482" name="Picture 2" descr="El Mito Maya de la Creación - Bitácora Almendrón">
            <a:extLst>
              <a:ext uri="{FF2B5EF4-FFF2-40B4-BE49-F238E27FC236}">
                <a16:creationId xmlns:a16="http://schemas.microsoft.com/office/drawing/2014/main" id="{EA7BB556-941E-FCF9-4F1E-9C4EBDDC93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670" r="39384" b="-1"/>
          <a:stretch/>
        </p:blipFill>
        <p:spPr bwMode="auto">
          <a:xfrm>
            <a:off x="6857797" y="-10886"/>
            <a:ext cx="5334204"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4849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43A8FE3-663E-0FB7-75EC-6C3EEADCA161}"/>
              </a:ext>
            </a:extLst>
          </p:cNvPr>
          <p:cNvSpPr>
            <a:spLocks noGrp="1"/>
          </p:cNvSpPr>
          <p:nvPr>
            <p:ph type="title"/>
          </p:nvPr>
        </p:nvSpPr>
        <p:spPr>
          <a:xfrm>
            <a:off x="761800" y="762001"/>
            <a:ext cx="5334197" cy="1708242"/>
          </a:xfrm>
        </p:spPr>
        <p:txBody>
          <a:bodyPr anchor="ctr">
            <a:normAutofit/>
          </a:bodyPr>
          <a:lstStyle/>
          <a:p>
            <a:r>
              <a:rPr lang="es-MX" sz="3700" b="1" dirty="0">
                <a:latin typeface="Calibri" panose="020F0502020204030204" pitchFamily="34" charset="0"/>
                <a:ea typeface="Calibri" panose="020F0502020204030204" pitchFamily="34" charset="0"/>
                <a:cs typeface="Calibri" panose="020F0502020204030204" pitchFamily="34" charset="0"/>
              </a:rPr>
              <a:t>La lucha de </a:t>
            </a:r>
            <a:r>
              <a:rPr lang="es-MX" sz="3700" b="1" dirty="0" err="1">
                <a:latin typeface="Calibri" panose="020F0502020204030204" pitchFamily="34" charset="0"/>
                <a:ea typeface="Calibri" panose="020F0502020204030204" pitchFamily="34" charset="0"/>
                <a:cs typeface="Calibri" panose="020F0502020204030204" pitchFamily="34" charset="0"/>
              </a:rPr>
              <a:t>Hunahpú</a:t>
            </a:r>
            <a:r>
              <a:rPr lang="es-MX" sz="3700" b="1" dirty="0">
                <a:latin typeface="Calibri" panose="020F0502020204030204" pitchFamily="34" charset="0"/>
                <a:ea typeface="Calibri" panose="020F0502020204030204" pitchFamily="34" charset="0"/>
                <a:cs typeface="Calibri" panose="020F0502020204030204" pitchFamily="34" charset="0"/>
              </a:rPr>
              <a:t> e </a:t>
            </a:r>
            <a:r>
              <a:rPr lang="es-MX" sz="3700" b="1" dirty="0" err="1">
                <a:latin typeface="Calibri" panose="020F0502020204030204" pitchFamily="34" charset="0"/>
                <a:ea typeface="Calibri" panose="020F0502020204030204" pitchFamily="34" charset="0"/>
                <a:cs typeface="Calibri" panose="020F0502020204030204" pitchFamily="34" charset="0"/>
              </a:rPr>
              <a:t>Ixbalanqué</a:t>
            </a:r>
            <a:r>
              <a:rPr lang="es-MX" sz="3700" b="1" dirty="0">
                <a:latin typeface="Calibri" panose="020F0502020204030204" pitchFamily="34" charset="0"/>
                <a:ea typeface="Calibri" panose="020F0502020204030204" pitchFamily="34" charset="0"/>
                <a:cs typeface="Calibri" panose="020F0502020204030204" pitchFamily="34" charset="0"/>
              </a:rPr>
              <a:t> en Xibalbá</a:t>
            </a:r>
            <a:br>
              <a:rPr lang="es-MX" sz="3700" b="1" dirty="0">
                <a:latin typeface="Calibri" panose="020F0502020204030204" pitchFamily="34" charset="0"/>
                <a:ea typeface="Calibri" panose="020F0502020204030204" pitchFamily="34" charset="0"/>
                <a:cs typeface="Calibri" panose="020F0502020204030204" pitchFamily="34" charset="0"/>
              </a:rPr>
            </a:br>
            <a:endParaRPr lang="es-CL" sz="3700" dirty="0">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contenido 2">
            <a:extLst>
              <a:ext uri="{FF2B5EF4-FFF2-40B4-BE49-F238E27FC236}">
                <a16:creationId xmlns:a16="http://schemas.microsoft.com/office/drawing/2014/main" id="{E95435DB-3137-D344-6598-DA18CAC62965}"/>
              </a:ext>
            </a:extLst>
          </p:cNvPr>
          <p:cNvSpPr>
            <a:spLocks noGrp="1"/>
          </p:cNvSpPr>
          <p:nvPr>
            <p:ph idx="1"/>
          </p:nvPr>
        </p:nvSpPr>
        <p:spPr>
          <a:xfrm>
            <a:off x="308610" y="2057400"/>
            <a:ext cx="6320790" cy="4709160"/>
          </a:xfrm>
        </p:spPr>
        <p:txBody>
          <a:bodyPr anchor="ctr">
            <a:normAutofit fontScale="92500" lnSpcReduction="20000"/>
          </a:bodyPr>
          <a:lstStyle/>
          <a:p>
            <a:pPr>
              <a:buNone/>
            </a:pPr>
            <a:r>
              <a:rPr lang="es-MX" sz="1900" dirty="0">
                <a:latin typeface="Calibri" panose="020F0502020204030204" pitchFamily="34" charset="0"/>
                <a:ea typeface="Calibri" panose="020F0502020204030204" pitchFamily="34" charset="0"/>
                <a:cs typeface="Calibri" panose="020F0502020204030204" pitchFamily="34" charset="0"/>
              </a:rPr>
              <a:t>Los gemelos </a:t>
            </a:r>
            <a:r>
              <a:rPr lang="es-MX" sz="1900" dirty="0" err="1">
                <a:latin typeface="Calibri" panose="020F0502020204030204" pitchFamily="34" charset="0"/>
                <a:ea typeface="Calibri" panose="020F0502020204030204" pitchFamily="34" charset="0"/>
                <a:cs typeface="Calibri" panose="020F0502020204030204" pitchFamily="34" charset="0"/>
              </a:rPr>
              <a:t>Hunahpú</a:t>
            </a:r>
            <a:r>
              <a:rPr lang="es-MX" sz="1900" dirty="0">
                <a:latin typeface="Calibri" panose="020F0502020204030204" pitchFamily="34" charset="0"/>
                <a:ea typeface="Calibri" panose="020F0502020204030204" pitchFamily="34" charset="0"/>
                <a:cs typeface="Calibri" panose="020F0502020204030204" pitchFamily="34" charset="0"/>
              </a:rPr>
              <a:t> e </a:t>
            </a:r>
            <a:r>
              <a:rPr lang="es-MX" sz="1900" dirty="0" err="1">
                <a:latin typeface="Calibri" panose="020F0502020204030204" pitchFamily="34" charset="0"/>
                <a:ea typeface="Calibri" panose="020F0502020204030204" pitchFamily="34" charset="0"/>
                <a:cs typeface="Calibri" panose="020F0502020204030204" pitchFamily="34" charset="0"/>
              </a:rPr>
              <a:t>Ixbalanqué</a:t>
            </a:r>
            <a:r>
              <a:rPr lang="es-MX" sz="1900" dirty="0">
                <a:latin typeface="Calibri" panose="020F0502020204030204" pitchFamily="34" charset="0"/>
                <a:ea typeface="Calibri" panose="020F0502020204030204" pitchFamily="34" charset="0"/>
                <a:cs typeface="Calibri" panose="020F0502020204030204" pitchFamily="34" charset="0"/>
              </a:rPr>
              <a:t> descienden al </a:t>
            </a:r>
            <a:r>
              <a:rPr lang="es-MX" sz="1900" b="1" dirty="0">
                <a:latin typeface="Calibri" panose="020F0502020204030204" pitchFamily="34" charset="0"/>
                <a:ea typeface="Calibri" panose="020F0502020204030204" pitchFamily="34" charset="0"/>
                <a:cs typeface="Calibri" panose="020F0502020204030204" pitchFamily="34" charset="0"/>
              </a:rPr>
              <a:t>inframundo Xibalbá</a:t>
            </a:r>
            <a:r>
              <a:rPr lang="es-MX" sz="1900" dirty="0">
                <a:latin typeface="Calibri" panose="020F0502020204030204" pitchFamily="34" charset="0"/>
                <a:ea typeface="Calibri" panose="020F0502020204030204" pitchFamily="34" charset="0"/>
                <a:cs typeface="Calibri" panose="020F0502020204030204" pitchFamily="34" charset="0"/>
              </a:rPr>
              <a:t> para enfrentar a sus temibles señores, quienes antes habían engañado y matado a su padre y su tío.</a:t>
            </a:r>
          </a:p>
          <a:p>
            <a:pPr>
              <a:buNone/>
            </a:pPr>
            <a:r>
              <a:rPr lang="es-MX" sz="1900" dirty="0">
                <a:latin typeface="Calibri" panose="020F0502020204030204" pitchFamily="34" charset="0"/>
                <a:ea typeface="Calibri" panose="020F0502020204030204" pitchFamily="34" charset="0"/>
                <a:cs typeface="Calibri" panose="020F0502020204030204" pitchFamily="34" charset="0"/>
              </a:rPr>
              <a:t>Durante su paso por el inframundo:</a:t>
            </a:r>
          </a:p>
          <a:p>
            <a:pPr>
              <a:buFont typeface="Arial" panose="020B0604020202020204" pitchFamily="34" charset="0"/>
              <a:buChar char="•"/>
            </a:pPr>
            <a:r>
              <a:rPr lang="es-MX" sz="1900" dirty="0">
                <a:latin typeface="Calibri" panose="020F0502020204030204" pitchFamily="34" charset="0"/>
                <a:ea typeface="Calibri" panose="020F0502020204030204" pitchFamily="34" charset="0"/>
                <a:cs typeface="Calibri" panose="020F0502020204030204" pitchFamily="34" charset="0"/>
              </a:rPr>
              <a:t>Superan </a:t>
            </a:r>
            <a:r>
              <a:rPr lang="es-MX" sz="1900" b="1" dirty="0">
                <a:latin typeface="Calibri" panose="020F0502020204030204" pitchFamily="34" charset="0"/>
                <a:ea typeface="Calibri" panose="020F0502020204030204" pitchFamily="34" charset="0"/>
                <a:cs typeface="Calibri" panose="020F0502020204030204" pitchFamily="34" charset="0"/>
              </a:rPr>
              <a:t>pruebas mortales</a:t>
            </a:r>
            <a:r>
              <a:rPr lang="es-MX" sz="1900" dirty="0">
                <a:latin typeface="Calibri" panose="020F0502020204030204" pitchFamily="34" charset="0"/>
                <a:ea typeface="Calibri" panose="020F0502020204030204" pitchFamily="34" charset="0"/>
                <a:cs typeface="Calibri" panose="020F0502020204030204" pitchFamily="34" charset="0"/>
              </a:rPr>
              <a:t> en casas encantadas (la Casa Oscura, la de los Murciélagos, etc.).</a:t>
            </a:r>
          </a:p>
          <a:p>
            <a:pPr>
              <a:buFont typeface="Arial" panose="020B0604020202020204" pitchFamily="34" charset="0"/>
              <a:buChar char="•"/>
            </a:pPr>
            <a:r>
              <a:rPr lang="es-MX" sz="1900" dirty="0">
                <a:latin typeface="Calibri" panose="020F0502020204030204" pitchFamily="34" charset="0"/>
                <a:ea typeface="Calibri" panose="020F0502020204030204" pitchFamily="34" charset="0"/>
                <a:cs typeface="Calibri" panose="020F0502020204030204" pitchFamily="34" charset="0"/>
              </a:rPr>
              <a:t>Derrotan a los señores de Xibalbá usando </a:t>
            </a:r>
            <a:r>
              <a:rPr lang="es-MX" sz="1900" b="1" dirty="0">
                <a:latin typeface="Calibri" panose="020F0502020204030204" pitchFamily="34" charset="0"/>
                <a:ea typeface="Calibri" panose="020F0502020204030204" pitchFamily="34" charset="0"/>
                <a:cs typeface="Calibri" panose="020F0502020204030204" pitchFamily="34" charset="0"/>
              </a:rPr>
              <a:t>astucia y magia</a:t>
            </a:r>
            <a:r>
              <a:rPr lang="es-MX" sz="1900" dirty="0">
                <a:latin typeface="Calibri" panose="020F0502020204030204" pitchFamily="34" charset="0"/>
                <a:ea typeface="Calibri" panose="020F0502020204030204" pitchFamily="34" charset="0"/>
                <a:cs typeface="Calibri" panose="020F0502020204030204" pitchFamily="34" charset="0"/>
              </a:rPr>
              <a:t>, no fuerza.</a:t>
            </a:r>
          </a:p>
          <a:p>
            <a:pPr>
              <a:buFont typeface="Arial" panose="020B0604020202020204" pitchFamily="34" charset="0"/>
              <a:buChar char="•"/>
            </a:pPr>
            <a:r>
              <a:rPr lang="es-MX" sz="1900" dirty="0">
                <a:latin typeface="Calibri" panose="020F0502020204030204" pitchFamily="34" charset="0"/>
                <a:ea typeface="Calibri" panose="020F0502020204030204" pitchFamily="34" charset="0"/>
                <a:cs typeface="Calibri" panose="020F0502020204030204" pitchFamily="34" charset="0"/>
              </a:rPr>
              <a:t>Son </a:t>
            </a:r>
            <a:r>
              <a:rPr lang="es-MX" sz="1900" b="1" dirty="0">
                <a:latin typeface="Calibri" panose="020F0502020204030204" pitchFamily="34" charset="0"/>
                <a:ea typeface="Calibri" panose="020F0502020204030204" pitchFamily="34" charset="0"/>
                <a:cs typeface="Calibri" panose="020F0502020204030204" pitchFamily="34" charset="0"/>
              </a:rPr>
              <a:t>asesinados y sacrificados</a:t>
            </a:r>
            <a:r>
              <a:rPr lang="es-MX" sz="1900" dirty="0">
                <a:latin typeface="Calibri" panose="020F0502020204030204" pitchFamily="34" charset="0"/>
                <a:ea typeface="Calibri" panose="020F0502020204030204" pitchFamily="34" charset="0"/>
                <a:cs typeface="Calibri" panose="020F0502020204030204" pitchFamily="34" charset="0"/>
              </a:rPr>
              <a:t>, pero logran </a:t>
            </a:r>
            <a:r>
              <a:rPr lang="es-MX" sz="1900" b="1" dirty="0">
                <a:latin typeface="Calibri" panose="020F0502020204030204" pitchFamily="34" charset="0"/>
                <a:ea typeface="Calibri" panose="020F0502020204030204" pitchFamily="34" charset="0"/>
                <a:cs typeface="Calibri" panose="020F0502020204030204" pitchFamily="34" charset="0"/>
              </a:rPr>
              <a:t>resucitar</a:t>
            </a:r>
            <a:r>
              <a:rPr lang="es-MX" sz="1900" dirty="0">
                <a:latin typeface="Calibri" panose="020F0502020204030204" pitchFamily="34" charset="0"/>
                <a:ea typeface="Calibri" panose="020F0502020204030204" pitchFamily="34" charset="0"/>
                <a:cs typeface="Calibri" panose="020F0502020204030204" pitchFamily="34" charset="0"/>
              </a:rPr>
              <a:t> por medio de sus propios poderes sobrenaturales.</a:t>
            </a:r>
          </a:p>
          <a:p>
            <a:pPr>
              <a:buFont typeface="Arial" panose="020B0604020202020204" pitchFamily="34" charset="0"/>
              <a:buChar char="•"/>
            </a:pPr>
            <a:r>
              <a:rPr lang="es-MX" sz="1900" dirty="0">
                <a:latin typeface="Calibri" panose="020F0502020204030204" pitchFamily="34" charset="0"/>
                <a:ea typeface="Calibri" panose="020F0502020204030204" pitchFamily="34" charset="0"/>
                <a:cs typeface="Calibri" panose="020F0502020204030204" pitchFamily="34" charset="0"/>
              </a:rPr>
              <a:t>Tras resucitar, se disfrazan como </a:t>
            </a:r>
            <a:r>
              <a:rPr lang="es-MX" sz="1900" b="1" dirty="0">
                <a:latin typeface="Calibri" panose="020F0502020204030204" pitchFamily="34" charset="0"/>
                <a:ea typeface="Calibri" panose="020F0502020204030204" pitchFamily="34" charset="0"/>
                <a:cs typeface="Calibri" panose="020F0502020204030204" pitchFamily="34" charset="0"/>
              </a:rPr>
              <a:t>bailarines y hechiceros</a:t>
            </a:r>
            <a:r>
              <a:rPr lang="es-MX" sz="1900" dirty="0">
                <a:latin typeface="Calibri" panose="020F0502020204030204" pitchFamily="34" charset="0"/>
                <a:ea typeface="Calibri" panose="020F0502020204030204" pitchFamily="34" charset="0"/>
                <a:cs typeface="Calibri" panose="020F0502020204030204" pitchFamily="34" charset="0"/>
              </a:rPr>
              <a:t>, engañan a los señores y finalmente los </a:t>
            </a:r>
            <a:r>
              <a:rPr lang="es-MX" sz="1900" b="1" dirty="0">
                <a:latin typeface="Calibri" panose="020F0502020204030204" pitchFamily="34" charset="0"/>
                <a:ea typeface="Calibri" panose="020F0502020204030204" pitchFamily="34" charset="0"/>
                <a:cs typeface="Calibri" panose="020F0502020204030204" pitchFamily="34" charset="0"/>
              </a:rPr>
              <a:t>aniquilan</a:t>
            </a:r>
            <a:r>
              <a:rPr lang="es-MX" sz="1900" dirty="0">
                <a:latin typeface="Calibri" panose="020F0502020204030204" pitchFamily="34" charset="0"/>
                <a:ea typeface="Calibri" panose="020F0502020204030204" pitchFamily="34" charset="0"/>
                <a:cs typeface="Calibri" panose="020F0502020204030204" pitchFamily="34" charset="0"/>
              </a:rPr>
              <a:t>.</a:t>
            </a:r>
          </a:p>
          <a:p>
            <a:pPr>
              <a:buNone/>
            </a:pPr>
            <a:r>
              <a:rPr lang="es-MX" sz="1900" dirty="0">
                <a:latin typeface="Calibri" panose="020F0502020204030204" pitchFamily="34" charset="0"/>
                <a:ea typeface="Calibri" panose="020F0502020204030204" pitchFamily="34" charset="0"/>
                <a:cs typeface="Calibri" panose="020F0502020204030204" pitchFamily="34" charset="0"/>
              </a:rPr>
              <a:t>Con esta victoria:</a:t>
            </a:r>
          </a:p>
          <a:p>
            <a:pPr>
              <a:buFont typeface="Arial" panose="020B0604020202020204" pitchFamily="34" charset="0"/>
              <a:buChar char="•"/>
            </a:pPr>
            <a:r>
              <a:rPr lang="es-MX" sz="1900" b="1" dirty="0">
                <a:latin typeface="Calibri" panose="020F0502020204030204" pitchFamily="34" charset="0"/>
                <a:ea typeface="Calibri" panose="020F0502020204030204" pitchFamily="34" charset="0"/>
                <a:cs typeface="Calibri" panose="020F0502020204030204" pitchFamily="34" charset="0"/>
              </a:rPr>
              <a:t>Vengan a su padre</a:t>
            </a:r>
            <a:r>
              <a:rPr lang="es-MX" sz="1900" dirty="0">
                <a:latin typeface="Calibri" panose="020F0502020204030204" pitchFamily="34" charset="0"/>
                <a:ea typeface="Calibri" panose="020F0502020204030204" pitchFamily="34" charset="0"/>
                <a:cs typeface="Calibri" panose="020F0502020204030204" pitchFamily="34" charset="0"/>
              </a:rPr>
              <a:t>, quien es elevado al cielo como el dios del maíz.</a:t>
            </a:r>
          </a:p>
          <a:p>
            <a:pPr>
              <a:buFont typeface="Arial" panose="020B0604020202020204" pitchFamily="34" charset="0"/>
              <a:buChar char="•"/>
            </a:pPr>
            <a:r>
              <a:rPr lang="es-MX" sz="1900" dirty="0">
                <a:latin typeface="Calibri" panose="020F0502020204030204" pitchFamily="34" charset="0"/>
                <a:ea typeface="Calibri" panose="020F0502020204030204" pitchFamily="34" charset="0"/>
                <a:cs typeface="Calibri" panose="020F0502020204030204" pitchFamily="34" charset="0"/>
              </a:rPr>
              <a:t>Restauran el orden del mundo y dan paso a la </a:t>
            </a:r>
            <a:r>
              <a:rPr lang="es-MX" sz="1900" b="1" dirty="0">
                <a:latin typeface="Calibri" panose="020F0502020204030204" pitchFamily="34" charset="0"/>
                <a:ea typeface="Calibri" panose="020F0502020204030204" pitchFamily="34" charset="0"/>
                <a:cs typeface="Calibri" panose="020F0502020204030204" pitchFamily="34" charset="0"/>
              </a:rPr>
              <a:t>creación del hombre de maíz</a:t>
            </a:r>
            <a:r>
              <a:rPr lang="es-MX" sz="1900" dirty="0">
                <a:latin typeface="Calibri" panose="020F0502020204030204" pitchFamily="34" charset="0"/>
                <a:ea typeface="Calibri" panose="020F0502020204030204" pitchFamily="34" charset="0"/>
                <a:cs typeface="Calibri" panose="020F0502020204030204" pitchFamily="34" charset="0"/>
              </a:rPr>
              <a:t>, el verdadero ser humano.</a:t>
            </a:r>
          </a:p>
          <a:p>
            <a:endParaRPr lang="es-CL" sz="1100" dirty="0"/>
          </a:p>
        </p:txBody>
      </p:sp>
      <p:pic>
        <p:nvPicPr>
          <p:cNvPr id="21506" name="Picture 2" descr="No photo description available.">
            <a:extLst>
              <a:ext uri="{FF2B5EF4-FFF2-40B4-BE49-F238E27FC236}">
                <a16:creationId xmlns:a16="http://schemas.microsoft.com/office/drawing/2014/main" id="{795CA5A0-89E2-DFD2-CE97-9A1856F0E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422" r="10920" b="-1"/>
          <a:stretch/>
        </p:blipFill>
        <p:spPr bwMode="auto">
          <a:xfrm>
            <a:off x="6857797" y="-10886"/>
            <a:ext cx="5334204"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38850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B5BFC9-C12C-EF11-4EC6-8D6F202FCF02}"/>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291684C4-7FF8-6F6B-68E7-FC2F2C05D5E9}"/>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6FC906DA-AF5A-73F8-8E1E-6021755F6AA6}"/>
              </a:ext>
            </a:extLst>
          </p:cNvPr>
          <p:cNvPicPr>
            <a:picLocks noChangeAspect="1"/>
          </p:cNvPicPr>
          <p:nvPr/>
        </p:nvPicPr>
        <p:blipFill>
          <a:blip r:embed="rId2"/>
          <a:stretch>
            <a:fillRect/>
          </a:stretch>
        </p:blipFill>
        <p:spPr>
          <a:xfrm>
            <a:off x="922140" y="0"/>
            <a:ext cx="10347719" cy="6858000"/>
          </a:xfrm>
          <a:prstGeom prst="rect">
            <a:avLst/>
          </a:prstGeom>
        </p:spPr>
      </p:pic>
    </p:spTree>
    <p:extLst>
      <p:ext uri="{BB962C8B-B14F-4D97-AF65-F5344CB8AC3E}">
        <p14:creationId xmlns:p14="http://schemas.microsoft.com/office/powerpoint/2010/main" val="29276755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E28019-74B3-1F5B-9B11-DC5B56D1C752}"/>
              </a:ext>
            </a:extLst>
          </p:cNvPr>
          <p:cNvSpPr>
            <a:spLocks noGrp="1"/>
          </p:cNvSpPr>
          <p:nvPr>
            <p:ph type="title"/>
          </p:nvPr>
        </p:nvSpPr>
        <p:spPr>
          <a:xfrm>
            <a:off x="6998049" y="68198"/>
            <a:ext cx="4491821" cy="1616203"/>
          </a:xfrm>
        </p:spPr>
        <p:txBody>
          <a:bodyPr anchor="b">
            <a:normAutofit/>
          </a:bodyPr>
          <a:lstStyle/>
          <a:p>
            <a:r>
              <a:rPr lang="es-CL" sz="2700" b="1" dirty="0">
                <a:latin typeface="Calibri" panose="020F0502020204030204" pitchFamily="34" charset="0"/>
                <a:ea typeface="Calibri" panose="020F0502020204030204" pitchFamily="34" charset="0"/>
                <a:cs typeface="Calibri" panose="020F0502020204030204" pitchFamily="34" charset="0"/>
              </a:rPr>
              <a:t>LA CREACIÓN DEL ESTADO. EL VIAJE A SIETE CUEVAS, SIETE BARRANCOS (TULAN)</a:t>
            </a:r>
          </a:p>
        </p:txBody>
      </p:sp>
      <p:pic>
        <p:nvPicPr>
          <p:cNvPr id="8194" name="Picture 2">
            <a:extLst>
              <a:ext uri="{FF2B5EF4-FFF2-40B4-BE49-F238E27FC236}">
                <a16:creationId xmlns:a16="http://schemas.microsoft.com/office/drawing/2014/main" id="{9D8C4F68-10CF-765D-8230-CD2F2F2DD5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659" r="-2" b="12246"/>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8199" name="Group 819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8200" name="Rectangle 819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Rectangle 820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Marcador de contenido 2">
            <a:extLst>
              <a:ext uri="{FF2B5EF4-FFF2-40B4-BE49-F238E27FC236}">
                <a16:creationId xmlns:a16="http://schemas.microsoft.com/office/drawing/2014/main" id="{6A40217B-0E82-DA47-D284-A711331A399E}"/>
              </a:ext>
            </a:extLst>
          </p:cNvPr>
          <p:cNvSpPr>
            <a:spLocks noGrp="1"/>
          </p:cNvSpPr>
          <p:nvPr>
            <p:ph idx="1"/>
          </p:nvPr>
        </p:nvSpPr>
        <p:spPr>
          <a:xfrm>
            <a:off x="6824663" y="2533650"/>
            <a:ext cx="4491037" cy="3448050"/>
          </a:xfrm>
        </p:spPr>
        <p:txBody>
          <a:bodyPr>
            <a:normAutofit fontScale="92500"/>
          </a:bodyPr>
          <a:lstStyle/>
          <a:p>
            <a:r>
              <a:rPr lang="es-CL" dirty="0">
                <a:latin typeface="Calibri" panose="020F0502020204030204" pitchFamily="34" charset="0"/>
                <a:ea typeface="Calibri" panose="020F0502020204030204" pitchFamily="34" charset="0"/>
                <a:cs typeface="Calibri" panose="020F0502020204030204" pitchFamily="34" charset="0"/>
              </a:rPr>
              <a:t>Siete úteros en las cuáles la humanidad indiferenciada (sin diferencias culturales), muere como tal, y renace como comunidad, entidad política, cada una con sus lenguas, dioses, especificidad cultural</a:t>
            </a:r>
          </a:p>
          <a:p>
            <a:r>
              <a:rPr lang="es-CL" dirty="0">
                <a:latin typeface="Calibri" panose="020F0502020204030204" pitchFamily="34" charset="0"/>
                <a:ea typeface="Calibri" panose="020F0502020204030204" pitchFamily="34" charset="0"/>
                <a:cs typeface="Calibri" panose="020F0502020204030204" pitchFamily="34" charset="0"/>
              </a:rPr>
              <a:t>Muerte iniciática y un renacimiento</a:t>
            </a:r>
          </a:p>
        </p:txBody>
      </p:sp>
    </p:spTree>
    <p:extLst>
      <p:ext uri="{BB962C8B-B14F-4D97-AF65-F5344CB8AC3E}">
        <p14:creationId xmlns:p14="http://schemas.microsoft.com/office/powerpoint/2010/main" val="5639048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B3659B1-D688-6D8A-17D1-4E24F36F7D05}"/>
              </a:ext>
            </a:extLst>
          </p:cNvPr>
          <p:cNvSpPr>
            <a:spLocks noGrp="1"/>
          </p:cNvSpPr>
          <p:nvPr>
            <p:ph type="title"/>
          </p:nvPr>
        </p:nvSpPr>
        <p:spPr>
          <a:xfrm>
            <a:off x="586478" y="1683756"/>
            <a:ext cx="3115265" cy="2396359"/>
          </a:xfrm>
        </p:spPr>
        <p:txBody>
          <a:bodyPr anchor="b">
            <a:normAutofit/>
          </a:bodyPr>
          <a:lstStyle/>
          <a:p>
            <a:pPr algn="r"/>
            <a:r>
              <a:rPr lang="es-CL" sz="4000">
                <a:solidFill>
                  <a:srgbClr val="FFFFFF"/>
                </a:solidFill>
              </a:rPr>
              <a:t>El simbolismo universal</a:t>
            </a:r>
          </a:p>
        </p:txBody>
      </p:sp>
      <p:graphicFrame>
        <p:nvGraphicFramePr>
          <p:cNvPr id="5" name="Marcador de contenido 2">
            <a:extLst>
              <a:ext uri="{FF2B5EF4-FFF2-40B4-BE49-F238E27FC236}">
                <a16:creationId xmlns:a16="http://schemas.microsoft.com/office/drawing/2014/main" id="{19467589-97D1-94DF-A67F-4EBD9AE7A6AA}"/>
              </a:ext>
            </a:extLst>
          </p:cNvPr>
          <p:cNvGraphicFramePr>
            <a:graphicFrameLocks noGrp="1"/>
          </p:cNvGraphicFramePr>
          <p:nvPr>
            <p:ph idx="1"/>
            <p:extLst>
              <p:ext uri="{D42A27DB-BD31-4B8C-83A1-F6EECF244321}">
                <p14:modId xmlns:p14="http://schemas.microsoft.com/office/powerpoint/2010/main" val="231209778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77901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21D72-00AB-DEF7-31A5-CF3B442B349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14AF4BE-26B8-2AAF-C1D0-1240C4561CA3}"/>
              </a:ext>
            </a:extLst>
          </p:cNvPr>
          <p:cNvSpPr>
            <a:spLocks noGrp="1"/>
          </p:cNvSpPr>
          <p:nvPr>
            <p:ph type="title"/>
          </p:nvPr>
        </p:nvSpPr>
        <p:spPr/>
        <p:txBody>
          <a:bodyPr/>
          <a:lstStyle/>
          <a:p>
            <a:pPr algn="ctr"/>
            <a:r>
              <a:rPr lang="es-CL" dirty="0"/>
              <a:t>Significado histórico y mítico del Popol Vuh</a:t>
            </a:r>
          </a:p>
        </p:txBody>
      </p:sp>
      <p:sp>
        <p:nvSpPr>
          <p:cNvPr id="3" name="Marcador de contenido 2">
            <a:extLst>
              <a:ext uri="{FF2B5EF4-FFF2-40B4-BE49-F238E27FC236}">
                <a16:creationId xmlns:a16="http://schemas.microsoft.com/office/drawing/2014/main" id="{5E01FDEC-36E0-631F-665F-DC4D0031BF01}"/>
              </a:ext>
            </a:extLst>
          </p:cNvPr>
          <p:cNvSpPr>
            <a:spLocks noGrp="1"/>
          </p:cNvSpPr>
          <p:nvPr>
            <p:ph idx="1"/>
          </p:nvPr>
        </p:nvSpPr>
        <p:spPr/>
        <p:txBody>
          <a:bodyPr>
            <a:normAutofit fontScale="92500" lnSpcReduction="20000"/>
          </a:bodyPr>
          <a:lstStyle/>
          <a:p>
            <a:r>
              <a:rPr lang="es-CL" dirty="0"/>
              <a:t>Popol Vuh es un texto unitario: La unidad del texto no está determinada por la presencia de un único personaje, sino que por la presencia de una estructura simbólica coherente y unitaria</a:t>
            </a:r>
          </a:p>
          <a:p>
            <a:r>
              <a:rPr lang="es-CL" dirty="0"/>
              <a:t>El tiempo como estructura: Tiempo cíclico, tiempo que se regenera constantemente</a:t>
            </a:r>
          </a:p>
          <a:p>
            <a:r>
              <a:rPr lang="es-CL" dirty="0"/>
              <a:t>Ciclos de nacimiento, decadencia, muerte, renacimiento</a:t>
            </a:r>
          </a:p>
          <a:p>
            <a:r>
              <a:rPr lang="es-CL" dirty="0"/>
              <a:t>El cosmos nace se regenera después del diluvio y las destrucciones</a:t>
            </a:r>
          </a:p>
          <a:p>
            <a:r>
              <a:rPr lang="es-CL" dirty="0"/>
              <a:t>Las humanidades mueren y vuelven a nacer</a:t>
            </a:r>
          </a:p>
          <a:p>
            <a:r>
              <a:rPr lang="es-CL" dirty="0"/>
              <a:t>Los héroes astrales (</a:t>
            </a:r>
            <a:r>
              <a:rPr lang="es-CL" dirty="0" err="1"/>
              <a:t>Hunahpú</a:t>
            </a:r>
            <a:r>
              <a:rPr lang="es-CL" dirty="0"/>
              <a:t> e </a:t>
            </a:r>
            <a:r>
              <a:rPr lang="es-CL" dirty="0" err="1"/>
              <a:t>Ixbalanqué</a:t>
            </a:r>
            <a:r>
              <a:rPr lang="es-CL" dirty="0"/>
              <a:t>) mueren y renacen como el Sol y la Luna</a:t>
            </a:r>
          </a:p>
          <a:p>
            <a:r>
              <a:rPr lang="es-CL" dirty="0"/>
              <a:t>Los primeros hombres de maíz se dirigen al este para morir y renacer como entidad política en </a:t>
            </a:r>
            <a:r>
              <a:rPr lang="es-CL" dirty="0" err="1"/>
              <a:t>Tulán</a:t>
            </a:r>
            <a:endParaRPr lang="es-CL" dirty="0"/>
          </a:p>
        </p:txBody>
      </p:sp>
    </p:spTree>
    <p:extLst>
      <p:ext uri="{BB962C8B-B14F-4D97-AF65-F5344CB8AC3E}">
        <p14:creationId xmlns:p14="http://schemas.microsoft.com/office/powerpoint/2010/main" val="23214678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5" name="Rectangle 22534">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2537" name="Rectangle 22536">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descr="No photo description available.">
            <a:extLst>
              <a:ext uri="{FF2B5EF4-FFF2-40B4-BE49-F238E27FC236}">
                <a16:creationId xmlns:a16="http://schemas.microsoft.com/office/drawing/2014/main" id="{10864779-71D1-F3E0-9442-809A3B53C4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565"/>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0571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13161</TotalTime>
  <Words>12221</Words>
  <Application>Microsoft Office PowerPoint</Application>
  <PresentationFormat>Panorámica</PresentationFormat>
  <Paragraphs>456</Paragraphs>
  <Slides>111</Slides>
  <Notes>9</Notes>
  <HiddenSlides>0</HiddenSlides>
  <MMClips>2</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111</vt:i4>
      </vt:variant>
    </vt:vector>
  </HeadingPairs>
  <TitlesOfParts>
    <vt:vector size="127" baseType="lpstr">
      <vt:lpstr>Alegreya</vt:lpstr>
      <vt:lpstr>-apple-system</vt:lpstr>
      <vt:lpstr>Aptos</vt:lpstr>
      <vt:lpstr>Aptos Display</vt:lpstr>
      <vt:lpstr>Arial</vt:lpstr>
      <vt:lpstr>Arial</vt:lpstr>
      <vt:lpstr>Arial MT</vt:lpstr>
      <vt:lpstr>Calibri</vt:lpstr>
      <vt:lpstr>josefin-sans</vt:lpstr>
      <vt:lpstr>merriweather</vt:lpstr>
      <vt:lpstr>Open Sans</vt:lpstr>
      <vt:lpstr>Questrial</vt:lpstr>
      <vt:lpstr>ReithSans</vt:lpstr>
      <vt:lpstr>Times New Roman</vt:lpstr>
      <vt:lpstr>Verdana</vt:lpstr>
      <vt:lpstr>Tema de Office</vt:lpstr>
      <vt:lpstr>Presentación de PowerPoint</vt:lpstr>
      <vt:lpstr>MODELO CULTURAL (PATRIARCAL) OCCIDENTAL</vt:lpstr>
      <vt:lpstr>ORGANIZADOR TEMPORAL</vt:lpstr>
      <vt:lpstr>AMÉRICA ANTES DE LOS ESPAÑOLES.</vt:lpstr>
      <vt:lpstr>AMÉRICA ANTES DE LOS ESPAÑOLES.</vt:lpstr>
      <vt:lpstr>Cristóbal Colón descubridor de América…</vt:lpstr>
      <vt:lpstr>Cristóbal Colón (¿1451? – 1506)  Nacionalidad: ¿? Lengua materna: ¿?</vt:lpstr>
      <vt:lpstr>Presentación de PowerPoint</vt:lpstr>
      <vt:lpstr>Presentación de PowerPoint</vt:lpstr>
      <vt:lpstr>“Las tierras de allá”, en la mentalidad medieval.</vt:lpstr>
      <vt:lpstr>Presentación de PowerPoint</vt:lpstr>
      <vt:lpstr>¿El encuentro de dos mundos?</vt:lpstr>
      <vt:lpstr>Colón y los indios</vt:lpstr>
      <vt:lpstr>Presentación de PowerPoint</vt:lpstr>
      <vt:lpstr>La carta de Colón anunciando el descubrimiento del nuevo mundo</vt:lpstr>
      <vt:lpstr>Presentación de PowerPoint</vt:lpstr>
      <vt:lpstr>Crónica de Indias</vt:lpstr>
      <vt:lpstr>Nos enfocaremos 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Clase 3:  La conquista de Mexico-Tenochtitlán (1519-1521)</vt:lpstr>
      <vt:lpstr>Presentación de PowerPoint</vt:lpstr>
      <vt:lpstr>Presentación de PowerPoint</vt:lpstr>
      <vt:lpstr>Presentación de PowerPoint</vt:lpstr>
      <vt:lpstr>Algo de contexto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2da carta de Hernán Cortés a Carlos V</vt:lpstr>
      <vt:lpstr>Presentación de PowerPoint</vt:lpstr>
      <vt:lpstr>Presentación de PowerPoint</vt:lpstr>
      <vt:lpstr>Presentación de PowerPoint</vt:lpstr>
      <vt:lpstr>Visión de los vencidos</vt:lpstr>
      <vt:lpstr>PRESAGIO DE LA VENIDA DE LOS ESPAÑOLES </vt:lpstr>
      <vt:lpstr>Matanza de Cholula</vt:lpstr>
      <vt:lpstr>Presentación de PowerPoint</vt:lpstr>
      <vt:lpstr>Presentación de PowerPoint</vt:lpstr>
      <vt:lpstr>LA MATANZA DEL TEMPLO MAYOR EN LA FIESTA DE TOXCATL</vt:lpstr>
      <vt:lpstr>Naufragios: La Odisea Americana de Álvar Núñez Cabeza de Vaca</vt:lpstr>
      <vt:lpstr>Presentación de PowerPoint</vt:lpstr>
      <vt:lpstr>Naufragios</vt:lpstr>
      <vt:lpstr>Presentación de PowerPoint</vt:lpstr>
      <vt:lpstr>Presentación de PowerPoint</vt:lpstr>
      <vt:lpstr>Presentación de PowerPoint</vt:lpstr>
      <vt:lpstr>Presentación de PowerPoint</vt:lpstr>
      <vt:lpstr>Presentación de PowerPoint</vt:lpstr>
      <vt:lpstr>El naufragio y la separación</vt:lpstr>
      <vt:lpstr>Presentación de PowerPoint</vt:lpstr>
      <vt:lpstr>Presentación de PowerPoint</vt:lpstr>
      <vt:lpstr>Presentación de PowerPoint</vt:lpstr>
      <vt:lpstr>Presentación de PowerPoint</vt:lpstr>
      <vt:lpstr>Isla de Malhado (Isla del Mal Aparecer) </vt:lpstr>
      <vt:lpstr>Episodio de canibalismo</vt:lpstr>
      <vt:lpstr>Esclavitud y chamanismo</vt:lpstr>
      <vt:lpstr>Presentación de PowerPoint</vt:lpstr>
      <vt:lpstr>Travesía por tierra 🚶‍♂️ La larga caminata hacia el sur: </vt:lpstr>
      <vt:lpstr>Alimentación de los nativos</vt:lpstr>
      <vt:lpstr>Descripción de un bisonte</vt:lpstr>
      <vt:lpstr>Diversidad de género entre los nativos norteamericanos</vt:lpstr>
      <vt:lpstr>Descripción de una operación</vt:lpstr>
      <vt:lpstr>Recetas de cocina</vt:lpstr>
      <vt:lpstr>Vida de chamanes</vt:lpstr>
      <vt:lpstr>Presentación de PowerPoint</vt:lpstr>
      <vt:lpstr>Presentación de PowerPoint</vt:lpstr>
      <vt:lpstr>Cabeza de Vaca aconseja a los indios</vt:lpstr>
      <vt:lpstr>Gobernador del río de la Plata</vt:lpstr>
      <vt:lpstr>El Popol Vuh, el libro sagrado de los mayas</vt:lpstr>
      <vt:lpstr>El Popol vuh: un texto sagrado maya en caracteres latinos </vt:lpstr>
      <vt:lpstr>Antecedentes del texto</vt:lpstr>
      <vt:lpstr>Escritura prehispánica</vt:lpstr>
      <vt:lpstr>Presentación de PowerPoint</vt:lpstr>
      <vt:lpstr>Presentación de PowerPoint</vt:lpstr>
      <vt:lpstr>Cronología del Popol Vuh</vt:lpstr>
      <vt:lpstr>¿Qué es el Popol Vuh?</vt:lpstr>
      <vt:lpstr>LOS NÚCLEOS TEMÁTICOS</vt:lpstr>
      <vt:lpstr>LA CREACIÓN DEL MUNDO</vt:lpstr>
      <vt:lpstr>Presentación de PowerPoint</vt:lpstr>
      <vt:lpstr>Presentación de PowerPoint</vt:lpstr>
      <vt:lpstr>LA CREACIÓN DE LA HUMANIDAD</vt:lpstr>
      <vt:lpstr>Presentación de PowerPoint</vt:lpstr>
      <vt:lpstr>LA VERDADERA GENERACIÓN DE HOMBRES DE MAÍZ</vt:lpstr>
      <vt:lpstr>EL JUEGO DE PELOTA</vt:lpstr>
      <vt:lpstr>XIBALBÁ</vt:lpstr>
      <vt:lpstr>Presentación de PowerPoint</vt:lpstr>
      <vt:lpstr>LOS SEÑORES DE XIBALBÁ:  La encarnación de la enfermedad y muerte</vt:lpstr>
      <vt:lpstr>Presentación de PowerPoint</vt:lpstr>
      <vt:lpstr>💀 Parejas de Señores y sus funciones oscuras </vt:lpstr>
      <vt:lpstr>Presentación de PowerPoint</vt:lpstr>
      <vt:lpstr>Presentación de PowerPoint</vt:lpstr>
      <vt:lpstr>LA GESTACIÓN MILAGROSA Y EL ÁRBOL PROHIBIDO</vt:lpstr>
      <vt:lpstr>Presentación de PowerPoint</vt:lpstr>
      <vt:lpstr>La lucha de Hunahpú e Ixbalanqué en Xibalbá </vt:lpstr>
      <vt:lpstr>Presentación de PowerPoint</vt:lpstr>
      <vt:lpstr>LA CREACIÓN DEL ESTADO. EL VIAJE A SIETE CUEVAS, SIETE BARRANCOS (TULAN)</vt:lpstr>
      <vt:lpstr>El simbolismo universal</vt:lpstr>
      <vt:lpstr>Significado histórico y mítico del Popol Vuh</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123</cp:revision>
  <dcterms:created xsi:type="dcterms:W3CDTF">2025-03-16T10:25:13Z</dcterms:created>
  <dcterms:modified xsi:type="dcterms:W3CDTF">2025-05-07T21:14:32Z</dcterms:modified>
</cp:coreProperties>
</file>