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0" r:id="rId6"/>
    <p:sldId id="257" r:id="rId7"/>
    <p:sldId id="258" r:id="rId8"/>
    <p:sldId id="259" r:id="rId9"/>
    <p:sldId id="261" r:id="rId10"/>
    <p:sldId id="262" r:id="rId11"/>
    <p:sldId id="267" r:id="rId12"/>
    <p:sldId id="264" r:id="rId13"/>
    <p:sldId id="265" r:id="rId14"/>
    <p:sldId id="266" r:id="rId15"/>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DA9BF1-4A5B-406E-B6A6-852096386C4E}" v="4" dt="2025-05-05T00:05:21.2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1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EECD7-3FAC-1399-946F-9BF10818554E}"/>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4CA2222F-374F-4053-42F1-ED4D328066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394D27FB-B78B-9690-0FCB-58992A3333F2}"/>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5" name="Marcador de pie de página 4">
            <a:extLst>
              <a:ext uri="{FF2B5EF4-FFF2-40B4-BE49-F238E27FC236}">
                <a16:creationId xmlns:a16="http://schemas.microsoft.com/office/drawing/2014/main" id="{18BBD7BF-E3EE-1334-DC6C-91795AE2B08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F10E569-8DB4-075D-B534-9A6F5F0AC25C}"/>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85018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557B4B-7932-B5EA-2E9E-B6B8C78F144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CDCE37B7-1F00-2C03-E943-95E7C423D695}"/>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66D00F9A-DAE6-35C5-8FC0-7AAC3116C1F4}"/>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5" name="Marcador de pie de página 4">
            <a:extLst>
              <a:ext uri="{FF2B5EF4-FFF2-40B4-BE49-F238E27FC236}">
                <a16:creationId xmlns:a16="http://schemas.microsoft.com/office/drawing/2014/main" id="{2142531B-CE9E-9216-0800-FEC9F8FD80D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9CF867A-CC82-BE10-AED7-E3305D36748D}"/>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2174220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036C94-910E-140F-D050-B97FFDC33B8C}"/>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BC8C1038-D3C0-1FF5-0D72-9B51D40DBD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DEC00D66-96B3-A9C5-94DE-37F9A890953E}"/>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5" name="Marcador de pie de página 4">
            <a:extLst>
              <a:ext uri="{FF2B5EF4-FFF2-40B4-BE49-F238E27FC236}">
                <a16:creationId xmlns:a16="http://schemas.microsoft.com/office/drawing/2014/main" id="{90CBD243-BCD6-935A-7A4B-5F9E8F6C582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F07418E-4268-CCFC-6B2A-A1CB2E5260BD}"/>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4073499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6F22C6-3025-08D4-0B2A-8F7EDFFEB3A6}"/>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AD0A657A-B0C4-BBF6-CE0C-CE8DD8B7484E}"/>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6E3F11AD-E69B-BB41-33B5-B4512CC5C32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2546F9F1-EFCC-1CE7-F1CE-DC8EAA0E6FD1}"/>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6" name="Marcador de pie de página 5">
            <a:extLst>
              <a:ext uri="{FF2B5EF4-FFF2-40B4-BE49-F238E27FC236}">
                <a16:creationId xmlns:a16="http://schemas.microsoft.com/office/drawing/2014/main" id="{BAAB0B6D-7011-1655-C65E-2FB79E0B15EE}"/>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F09BB80-88B4-2145-E0C1-C36DCBADC921}"/>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2088613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15DC00-14A7-F919-A53E-14884D0872B8}"/>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427A262D-2064-CA66-A9A9-844FD0EF4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251A2A3-BED2-437B-B5BA-C77DFA2464CD}"/>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1D4D1757-0411-22C9-E983-49FF9D403E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C64B29DA-303D-D833-21F2-B1036FA54B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835B6E42-1AA0-337D-C89E-A8C48FC86020}"/>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8" name="Marcador de pie de página 7">
            <a:extLst>
              <a:ext uri="{FF2B5EF4-FFF2-40B4-BE49-F238E27FC236}">
                <a16:creationId xmlns:a16="http://schemas.microsoft.com/office/drawing/2014/main" id="{E7DFD001-663A-1A7E-70B8-B74F8F700858}"/>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04AB7EAE-33B5-E112-B6A1-5A993B7FA029}"/>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1458125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CF852-C51F-7444-DEB7-C1580D0219DC}"/>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0E733328-B421-7DD8-2E23-5104FF8B58E9}"/>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4" name="Marcador de pie de página 3">
            <a:extLst>
              <a:ext uri="{FF2B5EF4-FFF2-40B4-BE49-F238E27FC236}">
                <a16:creationId xmlns:a16="http://schemas.microsoft.com/office/drawing/2014/main" id="{D1DD9665-A75C-CD8A-3734-0B5C3CE610B7}"/>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19CDF5AC-A8AB-C2CE-B560-9F68ECFE2F7B}"/>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2556523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EC7B812-8183-A6CC-C6B3-DCD8A3A8FCC9}"/>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3" name="Marcador de pie de página 2">
            <a:extLst>
              <a:ext uri="{FF2B5EF4-FFF2-40B4-BE49-F238E27FC236}">
                <a16:creationId xmlns:a16="http://schemas.microsoft.com/office/drawing/2014/main" id="{FCB8F5BE-43A1-8D44-51CE-E5B00A90CD2D}"/>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96B5973E-8D18-21A2-D6B8-FA7013EF05C1}"/>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3046473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B8C317-B76F-CDBF-0AC6-FEC9EB93B8BC}"/>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DC24DF33-B1B1-697E-0B11-44090C1B91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14503576-16F1-E05F-71A2-F203169A5F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57049C3E-6F5E-C65A-65BF-7ECAD7A0443F}"/>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6" name="Marcador de pie de página 5">
            <a:extLst>
              <a:ext uri="{FF2B5EF4-FFF2-40B4-BE49-F238E27FC236}">
                <a16:creationId xmlns:a16="http://schemas.microsoft.com/office/drawing/2014/main" id="{DFE91E8A-4041-B3A4-008A-270589175D30}"/>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C6CA20A-6F78-0562-DB17-F62D65167E2E}"/>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2588805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F6D32C-B311-6FBF-5D04-3669D32DED9B}"/>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DA6E6F68-E528-A67B-C079-6433D8C24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EE887128-5FD0-DF58-AB89-7CE393094D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C4D8A9E-7F58-5D8E-C5F6-C16C0CDECABD}"/>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6" name="Marcador de pie de página 5">
            <a:extLst>
              <a:ext uri="{FF2B5EF4-FFF2-40B4-BE49-F238E27FC236}">
                <a16:creationId xmlns:a16="http://schemas.microsoft.com/office/drawing/2014/main" id="{C37A25A1-44A2-F547-5781-369745A34AA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2A67A7D7-84FE-D39D-C316-595983D2E144}"/>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1265026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A603E-0281-F9AC-16ED-1322827FB1BB}"/>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5111B026-684F-3A22-9355-406571AA0104}"/>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E2FA9E92-2D4B-81F1-7942-E125C8957783}"/>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5" name="Marcador de pie de página 4">
            <a:extLst>
              <a:ext uri="{FF2B5EF4-FFF2-40B4-BE49-F238E27FC236}">
                <a16:creationId xmlns:a16="http://schemas.microsoft.com/office/drawing/2014/main" id="{FFE001D0-49BF-E017-7164-B5D31EA07D1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C7927C1-3E7D-F9D3-F2F9-5C0CAEB51102}"/>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286003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264C3AE-F3EA-E791-8E16-C3413ABF5D7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25139B23-FEE2-A8D3-2D6F-9CEE3462DC32}"/>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7125185-228A-463F-ECBF-D615A7836D3E}"/>
              </a:ext>
            </a:extLst>
          </p:cNvPr>
          <p:cNvSpPr>
            <a:spLocks noGrp="1"/>
          </p:cNvSpPr>
          <p:nvPr>
            <p:ph type="dt" sz="half" idx="10"/>
          </p:nvPr>
        </p:nvSpPr>
        <p:spPr/>
        <p:txBody>
          <a:bodyPr/>
          <a:lstStyle/>
          <a:p>
            <a:fld id="{4BBCA293-F5FC-47D9-8B48-810FEA30342B}" type="datetimeFigureOut">
              <a:rPr lang="es-CL" smtClean="0"/>
              <a:t>04-05-2025</a:t>
            </a:fld>
            <a:endParaRPr lang="es-CL"/>
          </a:p>
        </p:txBody>
      </p:sp>
      <p:sp>
        <p:nvSpPr>
          <p:cNvPr id="5" name="Marcador de pie de página 4">
            <a:extLst>
              <a:ext uri="{FF2B5EF4-FFF2-40B4-BE49-F238E27FC236}">
                <a16:creationId xmlns:a16="http://schemas.microsoft.com/office/drawing/2014/main" id="{F418980B-2465-A7C7-8E61-E47E325FE85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FF42D7F-6313-E76D-DCE1-0761CE7A64D8}"/>
              </a:ext>
            </a:extLst>
          </p:cNvPr>
          <p:cNvSpPr>
            <a:spLocks noGrp="1"/>
          </p:cNvSpPr>
          <p:nvPr>
            <p:ph type="sldNum" sz="quarter" idx="12"/>
          </p:nvPr>
        </p:nvSpPr>
        <p:spPr/>
        <p:txBody>
          <a:bodyPr/>
          <a:lstStyle/>
          <a:p>
            <a:fld id="{3B838513-5B0D-4A93-96B7-160FD8CA2204}" type="slidenum">
              <a:rPr lang="es-CL" smtClean="0"/>
              <a:t>‹Nº›</a:t>
            </a:fld>
            <a:endParaRPr lang="es-CL"/>
          </a:p>
        </p:txBody>
      </p:sp>
    </p:spTree>
    <p:extLst>
      <p:ext uri="{BB962C8B-B14F-4D97-AF65-F5344CB8AC3E}">
        <p14:creationId xmlns:p14="http://schemas.microsoft.com/office/powerpoint/2010/main" val="1673258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5D6DC9C-EEDC-E15A-7DB0-E12140B008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71DAEC8B-2F93-22EF-FD7D-C27D2BE010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964F33FB-5CFD-D807-BD75-E98F00F356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BCA293-F5FC-47D9-8B48-810FEA30342B}" type="datetimeFigureOut">
              <a:rPr lang="es-CL" smtClean="0"/>
              <a:t>04-05-2025</a:t>
            </a:fld>
            <a:endParaRPr lang="es-CL"/>
          </a:p>
        </p:txBody>
      </p:sp>
      <p:sp>
        <p:nvSpPr>
          <p:cNvPr id="5" name="Marcador de pie de página 4">
            <a:extLst>
              <a:ext uri="{FF2B5EF4-FFF2-40B4-BE49-F238E27FC236}">
                <a16:creationId xmlns:a16="http://schemas.microsoft.com/office/drawing/2014/main" id="{9D280230-032B-EB81-5DFD-D194366FAB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14D4C686-19F1-8EE6-90BD-9C4D1E5E16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838513-5B0D-4A93-96B7-160FD8CA2204}" type="slidenum">
              <a:rPr lang="es-CL" smtClean="0"/>
              <a:t>‹Nº›</a:t>
            </a:fld>
            <a:endParaRPr lang="es-CL"/>
          </a:p>
        </p:txBody>
      </p:sp>
    </p:spTree>
    <p:extLst>
      <p:ext uri="{BB962C8B-B14F-4D97-AF65-F5344CB8AC3E}">
        <p14:creationId xmlns:p14="http://schemas.microsoft.com/office/powerpoint/2010/main" val="2874225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9" name="Rectangle 1038">
            <a:extLst>
              <a:ext uri="{FF2B5EF4-FFF2-40B4-BE49-F238E27FC236}">
                <a16:creationId xmlns:a16="http://schemas.microsoft.com/office/drawing/2014/main" id="{7E734232-46A8-4884-9A59-B7E3BA4BC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Picture 10">
            <a:extLst>
              <a:ext uri="{FF2B5EF4-FFF2-40B4-BE49-F238E27FC236}">
                <a16:creationId xmlns:a16="http://schemas.microsoft.com/office/drawing/2014/main" id="{EB6B13A1-BD53-9BA0-622A-9F9B06D65C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37" r="1" b="15499"/>
          <a:stretch/>
        </p:blipFill>
        <p:spPr bwMode="auto">
          <a:xfrm>
            <a:off x="1" y="1"/>
            <a:ext cx="4038603" cy="52719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defined">
            <a:extLst>
              <a:ext uri="{FF2B5EF4-FFF2-40B4-BE49-F238E27FC236}">
                <a16:creationId xmlns:a16="http://schemas.microsoft.com/office/drawing/2014/main" id="{4806C553-76E7-1120-BEA5-61C12CE7F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25"/>
          <a:stretch/>
        </p:blipFill>
        <p:spPr bwMode="auto">
          <a:xfrm>
            <a:off x="4038600" y="1"/>
            <a:ext cx="4076700" cy="5271924"/>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7429434D-7687-F0E3-7B3F-46E1C74FF710}"/>
              </a:ext>
            </a:extLst>
          </p:cNvPr>
          <p:cNvPicPr>
            <a:picLocks noChangeAspect="1"/>
          </p:cNvPicPr>
          <p:nvPr/>
        </p:nvPicPr>
        <p:blipFill>
          <a:blip r:embed="rId4">
            <a:extLst>
              <a:ext uri="{28A0092B-C50C-407E-A947-70E740481C1C}">
                <a14:useLocalDpi xmlns:a14="http://schemas.microsoft.com/office/drawing/2010/main" val="0"/>
              </a:ext>
            </a:extLst>
          </a:blip>
          <a:srcRect r="-2" b="11091"/>
          <a:stretch/>
        </p:blipFill>
        <p:spPr>
          <a:xfrm>
            <a:off x="8115292" y="1"/>
            <a:ext cx="4076700" cy="5271924"/>
          </a:xfrm>
          <a:prstGeom prst="rect">
            <a:avLst/>
          </a:prstGeom>
        </p:spPr>
      </p:pic>
      <p:sp>
        <p:nvSpPr>
          <p:cNvPr id="1041" name="Rectangle 1040">
            <a:extLst>
              <a:ext uri="{FF2B5EF4-FFF2-40B4-BE49-F238E27FC236}">
                <a16:creationId xmlns:a16="http://schemas.microsoft.com/office/drawing/2014/main" id="{D346B8D2-3218-41A5-B817-9ABFB108C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60724"/>
            <a:ext cx="12191998" cy="1595775"/>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Rectangle 1042">
            <a:extLst>
              <a:ext uri="{FF2B5EF4-FFF2-40B4-BE49-F238E27FC236}">
                <a16:creationId xmlns:a16="http://schemas.microsoft.com/office/drawing/2014/main" id="{51E014CA-4279-4E70-AC56-0BBEBF92C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2225"/>
            <a:ext cx="8115300" cy="1594275"/>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28B3DCF8-9D1E-4907-B1EC-98D11BC16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6" y="5262226"/>
            <a:ext cx="12196636" cy="1594274"/>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88D6B9EF-FF47-487C-8B82-F9F2B9A54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6" y="5262224"/>
            <a:ext cx="4076697" cy="1594275"/>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Rectangle 1048">
            <a:extLst>
              <a:ext uri="{FF2B5EF4-FFF2-40B4-BE49-F238E27FC236}">
                <a16:creationId xmlns:a16="http://schemas.microsoft.com/office/drawing/2014/main" id="{5717D090-7948-433A-AED2-EA1A98E6F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291050" y="-40689"/>
            <a:ext cx="1594274" cy="12192000"/>
          </a:xfrm>
          <a:prstGeom prst="rect">
            <a:avLst/>
          </a:prstGeom>
          <a:gradFill>
            <a:gsLst>
              <a:gs pos="16000">
                <a:schemeClr val="accent1">
                  <a:alpha val="0"/>
                </a:schemeClr>
              </a:gs>
              <a:gs pos="99000">
                <a:srgbClr val="000000">
                  <a:alpha val="70000"/>
                </a:srgb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1" name="Rectangle 1050">
            <a:extLst>
              <a:ext uri="{FF2B5EF4-FFF2-40B4-BE49-F238E27FC236}">
                <a16:creationId xmlns:a16="http://schemas.microsoft.com/office/drawing/2014/main" id="{D618C3E8-8260-4E23-8BA1-C2C3E80BE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53314"/>
          </a:xfrm>
          <a:prstGeom prst="rect">
            <a:avLst/>
          </a:prstGeom>
          <a:gradFill>
            <a:gsLst>
              <a:gs pos="28000">
                <a:schemeClr val="accent1">
                  <a:lumMod val="75000"/>
                  <a:alpha val="11000"/>
                </a:schemeClr>
              </a:gs>
              <a:gs pos="100000">
                <a:schemeClr val="accent1">
                  <a:alpha val="2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EDBA0D4-EF6C-C490-700E-79C4F4D6706A}"/>
              </a:ext>
            </a:extLst>
          </p:cNvPr>
          <p:cNvSpPr>
            <a:spLocks noGrp="1"/>
          </p:cNvSpPr>
          <p:nvPr>
            <p:ph type="ctrTitle"/>
          </p:nvPr>
        </p:nvSpPr>
        <p:spPr>
          <a:xfrm>
            <a:off x="699713" y="5588000"/>
            <a:ext cx="6867277" cy="920590"/>
          </a:xfrm>
        </p:spPr>
        <p:txBody>
          <a:bodyPr anchor="ctr">
            <a:normAutofit/>
          </a:bodyPr>
          <a:lstStyle/>
          <a:p>
            <a:pPr algn="l"/>
            <a:r>
              <a:rPr lang="es-CL" sz="4000">
                <a:solidFill>
                  <a:srgbClr val="FFFFFF"/>
                </a:solidFill>
              </a:rPr>
              <a:t>Cautiverio Feliz</a:t>
            </a:r>
          </a:p>
        </p:txBody>
      </p:sp>
      <p:sp>
        <p:nvSpPr>
          <p:cNvPr id="3" name="Subtítulo 2">
            <a:extLst>
              <a:ext uri="{FF2B5EF4-FFF2-40B4-BE49-F238E27FC236}">
                <a16:creationId xmlns:a16="http://schemas.microsoft.com/office/drawing/2014/main" id="{4667D5D4-8919-C68E-8217-D23AAB59C5D3}"/>
              </a:ext>
            </a:extLst>
          </p:cNvPr>
          <p:cNvSpPr>
            <a:spLocks noGrp="1"/>
          </p:cNvSpPr>
          <p:nvPr>
            <p:ph type="subTitle" idx="1"/>
          </p:nvPr>
        </p:nvSpPr>
        <p:spPr>
          <a:xfrm>
            <a:off x="8439149" y="5613400"/>
            <a:ext cx="3256019" cy="869790"/>
          </a:xfrm>
        </p:spPr>
        <p:txBody>
          <a:bodyPr anchor="ctr">
            <a:normAutofit/>
          </a:bodyPr>
          <a:lstStyle/>
          <a:p>
            <a:pPr algn="l"/>
            <a:r>
              <a:rPr lang="es-CL" sz="2000">
                <a:solidFill>
                  <a:srgbClr val="FFFFFF"/>
                </a:solidFill>
              </a:rPr>
              <a:t>Francisco Núñez de Pineda</a:t>
            </a:r>
          </a:p>
        </p:txBody>
      </p:sp>
    </p:spTree>
    <p:extLst>
      <p:ext uri="{BB962C8B-B14F-4D97-AF65-F5344CB8AC3E}">
        <p14:creationId xmlns:p14="http://schemas.microsoft.com/office/powerpoint/2010/main" val="1832808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5AB43D7-CE81-A758-6F37-D07D3AD4086F}"/>
              </a:ext>
            </a:extLst>
          </p:cNvPr>
          <p:cNvSpPr>
            <a:spLocks noGrp="1"/>
          </p:cNvSpPr>
          <p:nvPr>
            <p:ph type="title"/>
          </p:nvPr>
        </p:nvSpPr>
        <p:spPr>
          <a:xfrm>
            <a:off x="633984" y="250286"/>
            <a:ext cx="6234902" cy="1481328"/>
          </a:xfrm>
        </p:spPr>
        <p:txBody>
          <a:bodyPr anchor="b">
            <a:normAutofit/>
          </a:bodyPr>
          <a:lstStyle/>
          <a:p>
            <a:r>
              <a:rPr lang="es-MX" sz="3000" i="0" dirty="0">
                <a:effectLst/>
                <a:latin typeface="Calibri" panose="020F0502020204030204" pitchFamily="34" charset="0"/>
                <a:ea typeface="Calibri" panose="020F0502020204030204" pitchFamily="34" charset="0"/>
                <a:cs typeface="Calibri" panose="020F0502020204030204" pitchFamily="34" charset="0"/>
              </a:rPr>
              <a:t>Francisco Núñez de Pineda y Bascuñán (Chillán, 1607 - Concepción, 1682)</a:t>
            </a:r>
            <a:endParaRPr lang="es-CL" sz="3000" dirty="0"/>
          </a:p>
        </p:txBody>
      </p:sp>
      <p:sp>
        <p:nvSpPr>
          <p:cNvPr id="15"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DFA2145-5E6B-0487-2D27-6BC004053F63}"/>
              </a:ext>
            </a:extLst>
          </p:cNvPr>
          <p:cNvSpPr>
            <a:spLocks noGrp="1"/>
          </p:cNvSpPr>
          <p:nvPr>
            <p:ph idx="1"/>
          </p:nvPr>
        </p:nvSpPr>
        <p:spPr>
          <a:xfrm>
            <a:off x="304801" y="2497618"/>
            <a:ext cx="6139542" cy="3928436"/>
          </a:xfrm>
        </p:spPr>
        <p:txBody>
          <a:bodyPr anchor="t">
            <a:noAutofit/>
          </a:bodyPr>
          <a:lstStyle/>
          <a:p>
            <a:r>
              <a:rPr lang="es-MX" sz="1700" i="0" dirty="0">
                <a:effectLst/>
                <a:latin typeface="Calibri" panose="020F0502020204030204" pitchFamily="34" charset="0"/>
                <a:ea typeface="Calibri" panose="020F0502020204030204" pitchFamily="34" charset="0"/>
                <a:cs typeface="Calibri" panose="020F0502020204030204" pitchFamily="34" charset="0"/>
              </a:rPr>
              <a:t>Noble, escritor y militar chileno de origen criollo, nacido en el Reino de Chile, descendiente de la casa de Pineda.</a:t>
            </a:r>
          </a:p>
          <a:p>
            <a:endParaRPr lang="es-MX" sz="1700" i="0" dirty="0">
              <a:effectLst/>
              <a:latin typeface="Calibri" panose="020F0502020204030204" pitchFamily="34" charset="0"/>
              <a:ea typeface="Calibri" panose="020F0502020204030204" pitchFamily="34" charset="0"/>
              <a:cs typeface="Calibri" panose="020F0502020204030204" pitchFamily="34" charset="0"/>
            </a:endParaRPr>
          </a:p>
          <a:p>
            <a:r>
              <a:rPr lang="es-MX" sz="1700" dirty="0">
                <a:latin typeface="Calibri" panose="020F0502020204030204" pitchFamily="34" charset="0"/>
                <a:ea typeface="Calibri" panose="020F0502020204030204" pitchFamily="34" charset="0"/>
                <a:cs typeface="Calibri" panose="020F0502020204030204" pitchFamily="34" charset="0"/>
              </a:rPr>
              <a:t>Fue hijo del maestre de campo general Don Álvaro Núñez de Pineda y Bascuñán</a:t>
            </a:r>
          </a:p>
          <a:p>
            <a:endParaRPr lang="es-MX" sz="1700" dirty="0">
              <a:latin typeface="Calibri" panose="020F0502020204030204" pitchFamily="34" charset="0"/>
              <a:ea typeface="Calibri" panose="020F0502020204030204" pitchFamily="34" charset="0"/>
              <a:cs typeface="Calibri" panose="020F0502020204030204" pitchFamily="34" charset="0"/>
            </a:endParaRPr>
          </a:p>
          <a:p>
            <a:r>
              <a:rPr lang="es-MX" sz="1700" dirty="0">
                <a:latin typeface="Calibri" panose="020F0502020204030204" pitchFamily="34" charset="0"/>
                <a:ea typeface="Calibri" panose="020F0502020204030204" pitchFamily="34" charset="0"/>
                <a:cs typeface="Calibri" panose="020F0502020204030204" pitchFamily="34" charset="0"/>
              </a:rPr>
              <a:t>En 1629, participó en una expedición para reducir a los indígenas mapuches; sin embargo, luego de la derrota sufrida el 15 de mayo en la batalla de Las Cangrejeras, a manos del </a:t>
            </a:r>
            <a:r>
              <a:rPr lang="es-MX" sz="1700" dirty="0" err="1">
                <a:latin typeface="Calibri" panose="020F0502020204030204" pitchFamily="34" charset="0"/>
                <a:ea typeface="Calibri" panose="020F0502020204030204" pitchFamily="34" charset="0"/>
                <a:cs typeface="Calibri" panose="020F0502020204030204" pitchFamily="34" charset="0"/>
              </a:rPr>
              <a:t>lonko</a:t>
            </a:r>
            <a:r>
              <a:rPr lang="es-MX" sz="1700" dirty="0">
                <a:latin typeface="Calibri" panose="020F0502020204030204" pitchFamily="34" charset="0"/>
                <a:ea typeface="Calibri" panose="020F0502020204030204" pitchFamily="34" charset="0"/>
                <a:cs typeface="Calibri" panose="020F0502020204030204" pitchFamily="34" charset="0"/>
              </a:rPr>
              <a:t> Lientur, fue tomado prisionero por el cacique mapuche </a:t>
            </a:r>
            <a:r>
              <a:rPr lang="es-MX" sz="1700" dirty="0" err="1">
                <a:latin typeface="Calibri" panose="020F0502020204030204" pitchFamily="34" charset="0"/>
                <a:ea typeface="Calibri" panose="020F0502020204030204" pitchFamily="34" charset="0"/>
                <a:cs typeface="Calibri" panose="020F0502020204030204" pitchFamily="34" charset="0"/>
              </a:rPr>
              <a:t>Maulicán</a:t>
            </a:r>
            <a:r>
              <a:rPr lang="es-MX" sz="1700" dirty="0">
                <a:latin typeface="Calibri" panose="020F0502020204030204" pitchFamily="34" charset="0"/>
                <a:ea typeface="Calibri" panose="020F0502020204030204" pitchFamily="34" charset="0"/>
                <a:cs typeface="Calibri" panose="020F0502020204030204" pitchFamily="34" charset="0"/>
              </a:rPr>
              <a:t>, quien lo mantuvo cautivo durante más de seis meses, hasta el 29 de noviembre de ese año, cuando fue liberado mediante un canje de prisioneros realizado en el Fuerte de Nacimiento</a:t>
            </a:r>
          </a:p>
          <a:p>
            <a:endParaRPr lang="es-MX" sz="1700" dirty="0">
              <a:latin typeface="Calibri" panose="020F0502020204030204" pitchFamily="34" charset="0"/>
              <a:ea typeface="Calibri" panose="020F0502020204030204" pitchFamily="34" charset="0"/>
              <a:cs typeface="Calibri" panose="020F0502020204030204" pitchFamily="34" charset="0"/>
            </a:endParaRPr>
          </a:p>
          <a:p>
            <a:r>
              <a:rPr lang="es-MX" sz="1700" dirty="0">
                <a:latin typeface="Calibri" panose="020F0502020204030204" pitchFamily="34" charset="0"/>
                <a:ea typeface="Calibri" panose="020F0502020204030204" pitchFamily="34" charset="0"/>
                <a:cs typeface="Calibri" panose="020F0502020204030204" pitchFamily="34" charset="0"/>
              </a:rPr>
              <a:t>Esta experiencia la recogió en su crónica Cautiverio feliz</a:t>
            </a:r>
            <a:endParaRPr lang="es-CL" sz="1700"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n 4">
            <a:extLst>
              <a:ext uri="{FF2B5EF4-FFF2-40B4-BE49-F238E27FC236}">
                <a16:creationId xmlns:a16="http://schemas.microsoft.com/office/drawing/2014/main" id="{CB659895-C74C-E2BC-8031-219A3B69423C}"/>
              </a:ext>
            </a:extLst>
          </p:cNvPr>
          <p:cNvPicPr>
            <a:picLocks noChangeAspect="1"/>
          </p:cNvPicPr>
          <p:nvPr/>
        </p:nvPicPr>
        <p:blipFill>
          <a:blip r:embed="rId2"/>
          <a:stretch>
            <a:fillRect/>
          </a:stretch>
        </p:blipFill>
        <p:spPr>
          <a:xfrm>
            <a:off x="6099048" y="1532008"/>
            <a:ext cx="5458968" cy="3793983"/>
          </a:xfrm>
          <a:prstGeom prst="rect">
            <a:avLst/>
          </a:prstGeom>
        </p:spPr>
      </p:pic>
    </p:spTree>
    <p:extLst>
      <p:ext uri="{BB962C8B-B14F-4D97-AF65-F5344CB8AC3E}">
        <p14:creationId xmlns:p14="http://schemas.microsoft.com/office/powerpoint/2010/main" val="4197817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9D9ECA-9A62-E11F-9AD4-41A708AE4B40}"/>
              </a:ext>
            </a:extLst>
          </p:cNvPr>
          <p:cNvSpPr>
            <a:spLocks noGrp="1"/>
          </p:cNvSpPr>
          <p:nvPr>
            <p:ph type="title"/>
          </p:nvPr>
        </p:nvSpPr>
        <p:spPr>
          <a:xfrm>
            <a:off x="481013" y="3752849"/>
            <a:ext cx="3290887" cy="2452687"/>
          </a:xfrm>
        </p:spPr>
        <p:txBody>
          <a:bodyPr anchor="ctr">
            <a:normAutofit/>
          </a:bodyPr>
          <a:lstStyle/>
          <a:p>
            <a:pPr algn="ctr"/>
            <a:r>
              <a:rPr lang="es-CL" sz="2800" dirty="0">
                <a:latin typeface="Calibri" panose="020F0502020204030204" pitchFamily="34" charset="0"/>
                <a:ea typeface="Calibri" panose="020F0502020204030204" pitchFamily="34" charset="0"/>
                <a:cs typeface="Calibri" panose="020F0502020204030204" pitchFamily="34" charset="0"/>
              </a:rPr>
              <a:t>Cautiverio feliz (</a:t>
            </a:r>
            <a:r>
              <a:rPr lang="es-MX" sz="2800" dirty="0">
                <a:latin typeface="Calibri" panose="020F0502020204030204" pitchFamily="34" charset="0"/>
                <a:ea typeface="Calibri" panose="020F0502020204030204" pitchFamily="34" charset="0"/>
                <a:cs typeface="Calibri" panose="020F0502020204030204" pitchFamily="34" charset="0"/>
              </a:rPr>
              <a:t>Cautiverio feliz y razón individual de las guerras dilatadas en el Reino de Chile, 1673)</a:t>
            </a:r>
            <a:endParaRPr lang="es-CL" sz="2800"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n 4">
            <a:extLst>
              <a:ext uri="{FF2B5EF4-FFF2-40B4-BE49-F238E27FC236}">
                <a16:creationId xmlns:a16="http://schemas.microsoft.com/office/drawing/2014/main" id="{3F9D285E-B2B8-730B-98DB-432040D6CC5B}"/>
              </a:ext>
            </a:extLst>
          </p:cNvPr>
          <p:cNvPicPr>
            <a:picLocks noChangeAspect="1"/>
          </p:cNvPicPr>
          <p:nvPr/>
        </p:nvPicPr>
        <p:blipFill>
          <a:blip r:embed="rId2"/>
          <a:srcRect t="8631" b="502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F2CBF613-DF19-4CED-7C58-970375B5A8EB}"/>
              </a:ext>
            </a:extLst>
          </p:cNvPr>
          <p:cNvSpPr>
            <a:spLocks noGrp="1"/>
          </p:cNvSpPr>
          <p:nvPr>
            <p:ph idx="1"/>
          </p:nvPr>
        </p:nvSpPr>
        <p:spPr>
          <a:xfrm>
            <a:off x="3799116" y="3611336"/>
            <a:ext cx="8305800" cy="3344636"/>
          </a:xfrm>
        </p:spPr>
        <p:txBody>
          <a:bodyPr anchor="ctr">
            <a:normAutofit/>
          </a:bodyPr>
          <a:lstStyle/>
          <a:p>
            <a:r>
              <a:rPr lang="es-MX" sz="1800" dirty="0">
                <a:latin typeface="Calibri" panose="020F0502020204030204" pitchFamily="34" charset="0"/>
                <a:ea typeface="Calibri" panose="020F0502020204030204" pitchFamily="34" charset="0"/>
                <a:cs typeface="Calibri" panose="020F0502020204030204" pitchFamily="34" charset="0"/>
              </a:rPr>
              <a:t>Es el relato del joven capitán capturado por guerreros mapuche en la batalla de Las Cangrejeras (1629, cercanías de Yumbel) y de los siete meses que pasó prisionero. En sus páginas, con gran frescura y amena descripción, relata todo lo vivido, lo comido y lo bailado por él al sur del Biobío. Sucede que pese a todo mal no lo pasó, sus anécdotas las cuenta y por montones. La suya fue tal vez la primera inmersión cultural de un </a:t>
            </a:r>
            <a:r>
              <a:rPr lang="es-MX" sz="1800" dirty="0" err="1">
                <a:latin typeface="Calibri" panose="020F0502020204030204" pitchFamily="34" charset="0"/>
                <a:ea typeface="Calibri" panose="020F0502020204030204" pitchFamily="34" charset="0"/>
                <a:cs typeface="Calibri" panose="020F0502020204030204" pitchFamily="34" charset="0"/>
              </a:rPr>
              <a:t>winka</a:t>
            </a:r>
            <a:r>
              <a:rPr lang="es-MX" sz="1800" dirty="0">
                <a:latin typeface="Calibri" panose="020F0502020204030204" pitchFamily="34" charset="0"/>
                <a:ea typeface="Calibri" panose="020F0502020204030204" pitchFamily="34" charset="0"/>
                <a:cs typeface="Calibri" panose="020F0502020204030204" pitchFamily="34" charset="0"/>
              </a:rPr>
              <a:t> en territorio mapuche de la cual tenemos detallado registro. Notable testimonio del encuentro de dos culturas, la española y la indígena, todo bajo el gentil auspicio de visionarios </a:t>
            </a:r>
            <a:r>
              <a:rPr lang="es-MX" sz="1800" dirty="0" err="1">
                <a:latin typeface="Calibri" panose="020F0502020204030204" pitchFamily="34" charset="0"/>
                <a:ea typeface="Calibri" panose="020F0502020204030204" pitchFamily="34" charset="0"/>
                <a:cs typeface="Calibri" panose="020F0502020204030204" pitchFamily="34" charset="0"/>
              </a:rPr>
              <a:t>lonkos</a:t>
            </a:r>
            <a:r>
              <a:rPr lang="es-MX" sz="1800" dirty="0">
                <a:latin typeface="Calibri" panose="020F0502020204030204" pitchFamily="34" charset="0"/>
                <a:ea typeface="Calibri" panose="020F0502020204030204" pitchFamily="34" charset="0"/>
                <a:cs typeface="Calibri" panose="020F0502020204030204" pitchFamily="34" charset="0"/>
              </a:rPr>
              <a:t> y caciques.</a:t>
            </a:r>
          </a:p>
          <a:p>
            <a:endParaRPr lang="es-MX" sz="1800" dirty="0">
              <a:latin typeface="Calibri" panose="020F0502020204030204" pitchFamily="34" charset="0"/>
              <a:ea typeface="Calibri" panose="020F0502020204030204" pitchFamily="34" charset="0"/>
              <a:cs typeface="Calibri" panose="020F0502020204030204" pitchFamily="34" charset="0"/>
            </a:endParaRPr>
          </a:p>
          <a:p>
            <a:r>
              <a:rPr lang="es-MX" sz="1800" dirty="0">
                <a:latin typeface="Calibri" panose="020F0502020204030204" pitchFamily="34" charset="0"/>
                <a:ea typeface="Calibri" panose="020F0502020204030204" pitchFamily="34" charset="0"/>
                <a:cs typeface="Calibri" panose="020F0502020204030204" pitchFamily="34" charset="0"/>
              </a:rPr>
              <a:t>Relato </a:t>
            </a:r>
            <a:r>
              <a:rPr lang="es-MX" sz="1800" dirty="0" err="1">
                <a:latin typeface="Calibri" panose="020F0502020204030204" pitchFamily="34" charset="0"/>
                <a:ea typeface="Calibri" panose="020F0502020204030204" pitchFamily="34" charset="0"/>
                <a:cs typeface="Calibri" panose="020F0502020204030204" pitchFamily="34" charset="0"/>
              </a:rPr>
              <a:t>autobiográﬁco</a:t>
            </a:r>
            <a:r>
              <a:rPr lang="es-MX" sz="1800" dirty="0">
                <a:latin typeface="Calibri" panose="020F0502020204030204" pitchFamily="34" charset="0"/>
                <a:ea typeface="Calibri" panose="020F0502020204030204" pitchFamily="34" charset="0"/>
                <a:cs typeface="Calibri" panose="020F0502020204030204" pitchFamily="34" charset="0"/>
              </a:rPr>
              <a:t>, tal vez la primera novela de aventuras escrita en el Reino de Chile y basada en hechos cien por ciento reales.</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4918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434DF0-43F9-3798-D61F-73BE46B0767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B62B7F7F-12F8-71BA-EE07-C6DF7D93033E}"/>
              </a:ext>
            </a:extLst>
          </p:cNvPr>
          <p:cNvPicPr>
            <a:picLocks noChangeAspect="1"/>
          </p:cNvPicPr>
          <p:nvPr/>
        </p:nvPicPr>
        <p:blipFill>
          <a:blip r:embed="rId2"/>
          <a:srcRect r="-1" b="1507"/>
          <a:stretch/>
        </p:blipFill>
        <p:spPr>
          <a:xfrm>
            <a:off x="-1" y="10"/>
            <a:ext cx="12228129"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ítulo 1">
            <a:extLst>
              <a:ext uri="{FF2B5EF4-FFF2-40B4-BE49-F238E27FC236}">
                <a16:creationId xmlns:a16="http://schemas.microsoft.com/office/drawing/2014/main" id="{84052313-262E-A46A-2EA7-AB0373763B13}"/>
              </a:ext>
            </a:extLst>
          </p:cNvPr>
          <p:cNvSpPr>
            <a:spLocks noGrp="1"/>
          </p:cNvSpPr>
          <p:nvPr>
            <p:ph type="title"/>
          </p:nvPr>
        </p:nvSpPr>
        <p:spPr>
          <a:xfrm>
            <a:off x="804672" y="4551037"/>
            <a:ext cx="5021782" cy="1509931"/>
          </a:xfrm>
        </p:spPr>
        <p:txBody>
          <a:bodyPr>
            <a:normAutofit/>
          </a:bodyPr>
          <a:lstStyle/>
          <a:p>
            <a:r>
              <a:rPr lang="es-CL" sz="3600" b="1" dirty="0">
                <a:solidFill>
                  <a:schemeClr val="tx2"/>
                </a:solidFill>
                <a:latin typeface="Calibri" panose="020F0502020204030204" pitchFamily="34" charset="0"/>
                <a:ea typeface="Calibri" panose="020F0502020204030204" pitchFamily="34" charset="0"/>
                <a:cs typeface="Calibri" panose="020F0502020204030204" pitchFamily="34" charset="0"/>
              </a:rPr>
              <a:t>Cautiverio feliz</a:t>
            </a:r>
          </a:p>
        </p:txBody>
      </p:sp>
      <p:sp>
        <p:nvSpPr>
          <p:cNvPr id="3" name="Marcador de contenido 2">
            <a:extLst>
              <a:ext uri="{FF2B5EF4-FFF2-40B4-BE49-F238E27FC236}">
                <a16:creationId xmlns:a16="http://schemas.microsoft.com/office/drawing/2014/main" id="{A2D22081-01F9-2AFC-43D7-3C9440ABE519}"/>
              </a:ext>
            </a:extLst>
          </p:cNvPr>
          <p:cNvSpPr>
            <a:spLocks noGrp="1"/>
          </p:cNvSpPr>
          <p:nvPr>
            <p:ph idx="1"/>
          </p:nvPr>
        </p:nvSpPr>
        <p:spPr>
          <a:xfrm>
            <a:off x="4081347" y="4087190"/>
            <a:ext cx="7917478" cy="2778253"/>
          </a:xfrm>
        </p:spPr>
        <p:txBody>
          <a:bodyPr anchor="ctr">
            <a:normAutofit/>
          </a:bodyPr>
          <a:lstStyle/>
          <a:p>
            <a:r>
              <a:rPr lang="es-MX" sz="1800" dirty="0">
                <a:solidFill>
                  <a:schemeClr val="tx2"/>
                </a:solidFill>
                <a:latin typeface="Calibri" panose="020F0502020204030204" pitchFamily="34" charset="0"/>
                <a:ea typeface="Calibri" panose="020F0502020204030204" pitchFamily="34" charset="0"/>
                <a:cs typeface="Calibri" panose="020F0502020204030204" pitchFamily="34" charset="0"/>
              </a:rPr>
              <a:t>Incisiva </a:t>
            </a:r>
            <a:r>
              <a:rPr lang="es-MX" sz="1800" dirty="0" err="1">
                <a:solidFill>
                  <a:schemeClr val="tx2"/>
                </a:solidFill>
                <a:latin typeface="Calibri" panose="020F0502020204030204" pitchFamily="34" charset="0"/>
                <a:ea typeface="Calibri" panose="020F0502020204030204" pitchFamily="34" charset="0"/>
                <a:cs typeface="Calibri" panose="020F0502020204030204" pitchFamily="34" charset="0"/>
              </a:rPr>
              <a:t>reﬂexión</a:t>
            </a:r>
            <a:r>
              <a:rPr lang="es-MX" sz="1800" dirty="0">
                <a:solidFill>
                  <a:schemeClr val="tx2"/>
                </a:solidFill>
                <a:latin typeface="Calibri" panose="020F0502020204030204" pitchFamily="34" charset="0"/>
                <a:ea typeface="Calibri" panose="020F0502020204030204" pitchFamily="34" charset="0"/>
                <a:cs typeface="Calibri" panose="020F0502020204030204" pitchFamily="34" charset="0"/>
              </a:rPr>
              <a:t> ético-política acerca de los regímenes gubernamentales de Chile en el siglo XVII.</a:t>
            </a:r>
          </a:p>
          <a:p>
            <a:r>
              <a:rPr lang="es-MX" sz="1800" dirty="0">
                <a:solidFill>
                  <a:schemeClr val="tx2"/>
                </a:solidFill>
                <a:latin typeface="Calibri" panose="020F0502020204030204" pitchFamily="34" charset="0"/>
                <a:ea typeface="Calibri" panose="020F0502020204030204" pitchFamily="34" charset="0"/>
                <a:cs typeface="Calibri" panose="020F0502020204030204" pitchFamily="34" charset="0"/>
              </a:rPr>
              <a:t>Lúcido alegato contra las interminables e injustas guerras desatadas por los gobernadores en la “frontera araucana”</a:t>
            </a:r>
          </a:p>
          <a:p>
            <a:r>
              <a:rPr lang="es-MX" sz="1800" dirty="0">
                <a:solidFill>
                  <a:schemeClr val="tx2"/>
                </a:solidFill>
                <a:latin typeface="Calibri" panose="020F0502020204030204" pitchFamily="34" charset="0"/>
                <a:ea typeface="Calibri" panose="020F0502020204030204" pitchFamily="34" charset="0"/>
                <a:cs typeface="Calibri" panose="020F0502020204030204" pitchFamily="34" charset="0"/>
              </a:rPr>
              <a:t>“Bascuñán se ha esforzado en dar a conocer los abusos del sistema de encomiendas, la codicia de los encomenderos, la rapacidad de los que </a:t>
            </a:r>
            <a:r>
              <a:rPr lang="es-MX" sz="1800" dirty="0" err="1">
                <a:solidFill>
                  <a:schemeClr val="tx2"/>
                </a:solidFill>
                <a:latin typeface="Calibri" panose="020F0502020204030204" pitchFamily="34" charset="0"/>
                <a:ea typeface="Calibri" panose="020F0502020204030204" pitchFamily="34" charset="0"/>
                <a:cs typeface="Calibri" panose="020F0502020204030204" pitchFamily="34" charset="0"/>
              </a:rPr>
              <a:t>traﬁcaban</a:t>
            </a:r>
            <a:r>
              <a:rPr lang="es-MX" sz="1800" dirty="0">
                <a:solidFill>
                  <a:schemeClr val="tx2"/>
                </a:solidFill>
                <a:latin typeface="Calibri" panose="020F0502020204030204" pitchFamily="34" charset="0"/>
                <a:ea typeface="Calibri" panose="020F0502020204030204" pitchFamily="34" charset="0"/>
                <a:cs typeface="Calibri" panose="020F0502020204030204" pitchFamily="34" charset="0"/>
              </a:rPr>
              <a:t> con los indios y el mal pago que se daba a los buenos servidores del rey mientras eran premiados algunos hombrecillos desprovistos de todo mérito” Diego Barros Arana</a:t>
            </a:r>
            <a:endParaRPr lang="es-CL" sz="18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651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369765-7269-B9CF-BB2A-72CFC8979368}"/>
              </a:ext>
            </a:extLst>
          </p:cNvPr>
          <p:cNvSpPr>
            <a:spLocks noGrp="1"/>
          </p:cNvSpPr>
          <p:nvPr>
            <p:ph type="title"/>
          </p:nvPr>
        </p:nvSpPr>
        <p:spPr>
          <a:xfrm>
            <a:off x="481013" y="3752849"/>
            <a:ext cx="3290887" cy="2452687"/>
          </a:xfrm>
        </p:spPr>
        <p:txBody>
          <a:bodyPr anchor="ctr">
            <a:normAutofit/>
          </a:bodyPr>
          <a:lstStyle/>
          <a:p>
            <a:endParaRPr lang="es-CL" sz="3600"/>
          </a:p>
        </p:txBody>
      </p:sp>
      <p:pic>
        <p:nvPicPr>
          <p:cNvPr id="5" name="Imagen 4">
            <a:extLst>
              <a:ext uri="{FF2B5EF4-FFF2-40B4-BE49-F238E27FC236}">
                <a16:creationId xmlns:a16="http://schemas.microsoft.com/office/drawing/2014/main" id="{23AD8195-1EBE-8391-273F-83E69EFB0186}"/>
              </a:ext>
            </a:extLst>
          </p:cNvPr>
          <p:cNvPicPr>
            <a:picLocks noChangeAspect="1"/>
          </p:cNvPicPr>
          <p:nvPr/>
        </p:nvPicPr>
        <p:blipFill>
          <a:blip r:embed="rId2"/>
          <a:srcRect b="2145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3404C7EF-A403-59C1-BD65-D66D128874FE}"/>
              </a:ext>
            </a:extLst>
          </p:cNvPr>
          <p:cNvSpPr>
            <a:spLocks noGrp="1"/>
          </p:cNvSpPr>
          <p:nvPr>
            <p:ph idx="1"/>
          </p:nvPr>
        </p:nvSpPr>
        <p:spPr>
          <a:xfrm>
            <a:off x="4223982" y="3752850"/>
            <a:ext cx="7485413" cy="2452687"/>
          </a:xfrm>
        </p:spPr>
        <p:txBody>
          <a:bodyPr anchor="ctr">
            <a:normAutofit/>
          </a:bodyPr>
          <a:lstStyle/>
          <a:p>
            <a:r>
              <a:rPr lang="es-MX" sz="1700"/>
              <a:t>Pineda y Bascuñán sostiene en su manuscrito que su objetivo no es otro que comunicar al rey Carlos II, a quien está dedicado, lo que considera las erradas políticas en la administración colonial, en las estrategias militares en la frontera y en el propio trato a las parcialidades mapuche. </a:t>
            </a:r>
          </a:p>
          <a:p>
            <a:r>
              <a:rPr lang="es-MX" sz="1700"/>
              <a:t>Un libro político, pero también un alegato indigenista</a:t>
            </a:r>
          </a:p>
          <a:p>
            <a:r>
              <a:rPr lang="es-MX" sz="1700"/>
              <a:t>Su comprensión frente al modo de vida, las costumbres y las creencias mapuche vuelven a Pineda y Bascuñán un escritor colonial “indigenista”, es decir, un defensor de su causa que no era otra que la liberación del abuso de los españoles.</a:t>
            </a:r>
            <a:endParaRPr lang="es-CL" sz="1700"/>
          </a:p>
        </p:txBody>
      </p:sp>
    </p:spTree>
    <p:extLst>
      <p:ext uri="{BB962C8B-B14F-4D97-AF65-F5344CB8AC3E}">
        <p14:creationId xmlns:p14="http://schemas.microsoft.com/office/powerpoint/2010/main" val="149467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BBEB12-4498-AB1F-300D-108C0140B245}"/>
              </a:ext>
            </a:extLst>
          </p:cNvPr>
          <p:cNvSpPr>
            <a:spLocks noGrp="1"/>
          </p:cNvSpPr>
          <p:nvPr>
            <p:ph type="title"/>
          </p:nvPr>
        </p:nvSpPr>
        <p:spPr>
          <a:xfrm>
            <a:off x="5755598" y="1138036"/>
            <a:ext cx="5598202" cy="1402470"/>
          </a:xfrm>
        </p:spPr>
        <p:txBody>
          <a:bodyPr anchor="t">
            <a:normAutofit/>
          </a:bodyPr>
          <a:lstStyle/>
          <a:p>
            <a:r>
              <a:rPr lang="es-CL" sz="3200">
                <a:latin typeface="Calibri" panose="020F0502020204030204" pitchFamily="34" charset="0"/>
                <a:ea typeface="Calibri" panose="020F0502020204030204" pitchFamily="34" charset="0"/>
                <a:cs typeface="Calibri" panose="020F0502020204030204" pitchFamily="34" charset="0"/>
              </a:rPr>
              <a:t>Antecedentes</a:t>
            </a:r>
          </a:p>
        </p:txBody>
      </p:sp>
      <p:pic>
        <p:nvPicPr>
          <p:cNvPr id="2050" name="Picture 2" descr="undefined">
            <a:extLst>
              <a:ext uri="{FF2B5EF4-FFF2-40B4-BE49-F238E27FC236}">
                <a16:creationId xmlns:a16="http://schemas.microsoft.com/office/drawing/2014/main" id="{12F16E63-6895-B9B0-79E6-2B47FD8970C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2122" y="770174"/>
            <a:ext cx="4365438" cy="5456797"/>
          </a:xfrm>
          <a:prstGeom prst="rect">
            <a:avLst/>
          </a:prstGeom>
          <a:noFill/>
          <a:extLst>
            <a:ext uri="{909E8E84-426E-40DD-AFC4-6F175D3DCCD1}">
              <a14:hiddenFill xmlns:a14="http://schemas.microsoft.com/office/drawing/2010/main">
                <a:solidFill>
                  <a:srgbClr val="FFFFFF"/>
                </a:solidFill>
              </a14:hiddenFill>
            </a:ext>
          </a:extLst>
        </p:spPr>
      </p:pic>
      <p:cxnSp>
        <p:nvCxnSpPr>
          <p:cNvPr id="2055" name="Straight Connector 205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8738"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E96E208-0829-7A24-00CC-24CECF10479E}"/>
              </a:ext>
            </a:extLst>
          </p:cNvPr>
          <p:cNvSpPr>
            <a:spLocks noGrp="1"/>
          </p:cNvSpPr>
          <p:nvPr>
            <p:ph idx="1"/>
          </p:nvPr>
        </p:nvSpPr>
        <p:spPr>
          <a:xfrm>
            <a:off x="5601777" y="1884556"/>
            <a:ext cx="6274271" cy="4973444"/>
          </a:xfrm>
        </p:spPr>
        <p:txBody>
          <a:bodyPr>
            <a:normAutofit lnSpcReduction="10000"/>
          </a:bodyPr>
          <a:lstStyle/>
          <a:p>
            <a:pPr algn="just"/>
            <a:r>
              <a:rPr lang="es-CL" sz="1800" dirty="0">
                <a:latin typeface="Calibri" panose="020F0502020204030204" pitchFamily="34" charset="0"/>
                <a:ea typeface="Calibri" panose="020F0502020204030204" pitchFamily="34" charset="0"/>
                <a:cs typeface="Calibri" panose="020F0502020204030204" pitchFamily="34" charset="0"/>
              </a:rPr>
              <a:t>Diciembre 1598 (</a:t>
            </a:r>
            <a:r>
              <a:rPr lang="es-CL" sz="1800" b="0" i="0" dirty="0">
                <a:effectLst/>
                <a:latin typeface="Calibri" panose="020F0502020204030204" pitchFamily="34" charset="0"/>
                <a:ea typeface="Calibri" panose="020F0502020204030204" pitchFamily="34" charset="0"/>
                <a:cs typeface="Calibri" panose="020F0502020204030204" pitchFamily="34" charset="0"/>
              </a:rPr>
              <a:t>Desastre de Curalaba)</a:t>
            </a:r>
            <a:r>
              <a:rPr lang="es-CL" sz="1800" dirty="0">
                <a:latin typeface="Calibri" panose="020F0502020204030204" pitchFamily="34" charset="0"/>
                <a:ea typeface="Calibri" panose="020F0502020204030204" pitchFamily="34" charset="0"/>
                <a:cs typeface="Calibri" panose="020F0502020204030204" pitchFamily="34" charset="0"/>
              </a:rPr>
              <a:t>- Primeros meses de 1599: Gran insurrección encabezada por el toqui </a:t>
            </a:r>
            <a:r>
              <a:rPr lang="es-CL" sz="1800" dirty="0" err="1">
                <a:latin typeface="Calibri" panose="020F0502020204030204" pitchFamily="34" charset="0"/>
                <a:ea typeface="Calibri" panose="020F0502020204030204" pitchFamily="34" charset="0"/>
                <a:cs typeface="Calibri" panose="020F0502020204030204" pitchFamily="34" charset="0"/>
              </a:rPr>
              <a:t>Pelantarú</a:t>
            </a:r>
            <a:r>
              <a:rPr lang="es-CL" sz="1800" dirty="0">
                <a:latin typeface="Calibri" panose="020F0502020204030204" pitchFamily="34" charset="0"/>
                <a:ea typeface="Calibri" panose="020F0502020204030204" pitchFamily="34" charset="0"/>
                <a:cs typeface="Calibri" panose="020F0502020204030204" pitchFamily="34" charset="0"/>
              </a:rPr>
              <a:t> trae como consecuencia una modificación en las relaciones de poder entre los conquistadores hispanos y la resistencia mapuche.</a:t>
            </a:r>
          </a:p>
          <a:p>
            <a:pPr algn="just"/>
            <a:endParaRPr lang="es-CL" sz="1800" dirty="0">
              <a:latin typeface="Calibri" panose="020F0502020204030204" pitchFamily="34" charset="0"/>
              <a:ea typeface="Calibri" panose="020F0502020204030204" pitchFamily="34" charset="0"/>
              <a:cs typeface="Calibri" panose="020F0502020204030204" pitchFamily="34" charset="0"/>
            </a:endParaRPr>
          </a:p>
          <a:p>
            <a:pPr algn="just"/>
            <a:r>
              <a:rPr lang="es-CL" sz="1800" dirty="0">
                <a:latin typeface="Calibri" panose="020F0502020204030204" pitchFamily="34" charset="0"/>
                <a:ea typeface="Calibri" panose="020F0502020204030204" pitchFamily="34" charset="0"/>
                <a:cs typeface="Calibri" panose="020F0502020204030204" pitchFamily="34" charset="0"/>
              </a:rPr>
              <a:t>40 años posteriores: creación de nuevos métodos para consolidar la conquista de las tierras australes. Ahora se da paso al diálogo y a la esperada conversión de los mapuche a través del comercio, la religión y la política</a:t>
            </a:r>
          </a:p>
          <a:p>
            <a:pPr algn="just"/>
            <a:endParaRPr lang="es-CL" sz="1800" dirty="0">
              <a:latin typeface="Calibri" panose="020F0502020204030204" pitchFamily="34" charset="0"/>
              <a:ea typeface="Calibri" panose="020F0502020204030204" pitchFamily="34" charset="0"/>
              <a:cs typeface="Calibri" panose="020F0502020204030204" pitchFamily="34" charset="0"/>
            </a:endParaRPr>
          </a:p>
          <a:p>
            <a:pPr algn="just"/>
            <a:r>
              <a:rPr lang="es-CL" sz="1800" dirty="0">
                <a:latin typeface="Calibri" panose="020F0502020204030204" pitchFamily="34" charset="0"/>
                <a:ea typeface="Calibri" panose="020F0502020204030204" pitchFamily="34" charset="0"/>
                <a:cs typeface="Calibri" panose="020F0502020204030204" pitchFamily="34" charset="0"/>
              </a:rPr>
              <a:t>Época de la consolidación política de los Parlamentos: institución compleja con todo un sistema de protocolos donde prima tanto lo mapuche como lo hispano</a:t>
            </a:r>
          </a:p>
          <a:p>
            <a:pPr algn="just"/>
            <a:r>
              <a:rPr lang="es-CL" sz="1800" dirty="0">
                <a:latin typeface="Calibri" panose="020F0502020204030204" pitchFamily="34" charset="0"/>
                <a:ea typeface="Calibri" panose="020F0502020204030204" pitchFamily="34" charset="0"/>
                <a:cs typeface="Calibri" panose="020F0502020204030204" pitchFamily="34" charset="0"/>
              </a:rPr>
              <a:t>No es un sobre otro: Es dialéctico y depende del momento político y de la negociación a efectuarse</a:t>
            </a:r>
          </a:p>
          <a:p>
            <a:pPr algn="just"/>
            <a:r>
              <a:rPr lang="es-CL" sz="1800" dirty="0">
                <a:latin typeface="Calibri" panose="020F0502020204030204" pitchFamily="34" charset="0"/>
                <a:ea typeface="Calibri" panose="020F0502020204030204" pitchFamily="34" charset="0"/>
                <a:cs typeface="Calibri" panose="020F0502020204030204" pitchFamily="34" charset="0"/>
              </a:rPr>
              <a:t>Relaciones fronterizas donde se permite lo híbrido, lo impuro, la </a:t>
            </a:r>
            <a:r>
              <a:rPr lang="es-CL" sz="1800" dirty="0" err="1">
                <a:latin typeface="Calibri" panose="020F0502020204030204" pitchFamily="34" charset="0"/>
                <a:ea typeface="Calibri" panose="020F0502020204030204" pitchFamily="34" charset="0"/>
                <a:cs typeface="Calibri" panose="020F0502020204030204" pitchFamily="34" charset="0"/>
              </a:rPr>
              <a:t>xampurria</a:t>
            </a:r>
            <a:r>
              <a:rPr lang="es-CL" sz="1800" dirty="0">
                <a:latin typeface="Calibri" panose="020F0502020204030204" pitchFamily="34" charset="0"/>
                <a:ea typeface="Calibri" panose="020F0502020204030204" pitchFamily="34" charset="0"/>
                <a:cs typeface="Calibri" panose="020F0502020204030204" pitchFamily="34" charset="0"/>
              </a:rPr>
              <a:t> (la identidad liminal)</a:t>
            </a:r>
          </a:p>
        </p:txBody>
      </p:sp>
    </p:spTree>
    <p:extLst>
      <p:ext uri="{BB962C8B-B14F-4D97-AF65-F5344CB8AC3E}">
        <p14:creationId xmlns:p14="http://schemas.microsoft.com/office/powerpoint/2010/main" val="3152393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FF5227F-9B0A-4199-9531-7D7BB18DA2E2}"/>
              </a:ext>
            </a:extLst>
          </p:cNvPr>
          <p:cNvSpPr>
            <a:spLocks noGrp="1"/>
          </p:cNvSpPr>
          <p:nvPr>
            <p:ph type="title"/>
          </p:nvPr>
        </p:nvSpPr>
        <p:spPr>
          <a:xfrm>
            <a:off x="1371599" y="294538"/>
            <a:ext cx="9895951" cy="1033669"/>
          </a:xfrm>
        </p:spPr>
        <p:txBody>
          <a:bodyPr>
            <a:normAutofit/>
          </a:bodyPr>
          <a:lstStyle/>
          <a:p>
            <a:endParaRPr lang="es-CL" sz="4000">
              <a:solidFill>
                <a:srgbClr val="FFFFFF"/>
              </a:solidFill>
            </a:endParaRPr>
          </a:p>
        </p:txBody>
      </p:sp>
      <p:sp>
        <p:nvSpPr>
          <p:cNvPr id="3" name="Marcador de contenido 2">
            <a:extLst>
              <a:ext uri="{FF2B5EF4-FFF2-40B4-BE49-F238E27FC236}">
                <a16:creationId xmlns:a16="http://schemas.microsoft.com/office/drawing/2014/main" id="{9430FA86-2289-3317-2775-84C7D2A500CC}"/>
              </a:ext>
            </a:extLst>
          </p:cNvPr>
          <p:cNvSpPr>
            <a:spLocks noGrp="1"/>
          </p:cNvSpPr>
          <p:nvPr>
            <p:ph idx="1"/>
          </p:nvPr>
        </p:nvSpPr>
        <p:spPr>
          <a:xfrm>
            <a:off x="1371599" y="2318197"/>
            <a:ext cx="9724031" cy="3683358"/>
          </a:xfrm>
        </p:spPr>
        <p:txBody>
          <a:bodyPr anchor="ctr">
            <a:normAutofit/>
          </a:bodyPr>
          <a:lstStyle/>
          <a:p>
            <a:pPr marL="0" indent="0">
              <a:buNone/>
            </a:pPr>
            <a:r>
              <a:rPr lang="es-MX" sz="2000">
                <a:latin typeface="Calibri" panose="020F0502020204030204" pitchFamily="34" charset="0"/>
                <a:ea typeface="Calibri" panose="020F0502020204030204" pitchFamily="34" charset="0"/>
                <a:cs typeface="Calibri" panose="020F0502020204030204" pitchFamily="34" charset="0"/>
              </a:rPr>
              <a:t>A diferencia de Ercilla que elevó el estatus del araucano a la categoría de par épico de los españoles, en el Cautiverio feliz (1673) de Francisco Núñez de Pineda y Bascuñán se asiste a la construcción del araucano como interlocutor que sustenta sus derechos frente al conquistador. Pineda y Bascuñán escribe como una retribución al amparo y al estatus de que gozó entre sus captores pero al mismo tiempo, porque la noción del buen salvaje con que era visto el indígena desde Colón (dadivoso, inocente) deja paso a la imagen del otro como sustentador de un poder que le es arrebatado por la empresa conquistadora, que es capaz de cumplir la palabra empeñada —no dar muerte al prisionero sino liberarlo— y que argumenta sobre el debido trato que debe tener con los españoles. Así, el buen salvaje, pasa a ser el “otro”, un sujeto históricamente situado, un “bárbaro” perteneciente a otra civilización y que defiende la cuota de poder que le corresponde, mediante argumentos convincentes frente al poder extranjero</a:t>
            </a:r>
            <a:endParaRPr lang="es-CL" sz="20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8795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C3AAE6A-7AD7-D701-FD98-6AD717A2DD31}"/>
              </a:ext>
            </a:extLst>
          </p:cNvPr>
          <p:cNvSpPr>
            <a:spLocks noGrp="1"/>
          </p:cNvSpPr>
          <p:nvPr>
            <p:ph idx="1"/>
          </p:nvPr>
        </p:nvSpPr>
        <p:spPr>
          <a:xfrm>
            <a:off x="7404410" y="1825625"/>
            <a:ext cx="3949390" cy="4351338"/>
          </a:xfrm>
        </p:spPr>
        <p:txBody>
          <a:bodyPr>
            <a:normAutofit/>
          </a:bodyPr>
          <a:lstStyle/>
          <a:p>
            <a:r>
              <a:rPr lang="es-CL" sz="3200" dirty="0">
                <a:solidFill>
                  <a:srgbClr val="FFC000"/>
                </a:solidFill>
              </a:rPr>
              <a:t>Discurso del toqui Lientur</a:t>
            </a:r>
          </a:p>
        </p:txBody>
      </p:sp>
      <p:pic>
        <p:nvPicPr>
          <p:cNvPr id="5" name="Imagen 4">
            <a:extLst>
              <a:ext uri="{FF2B5EF4-FFF2-40B4-BE49-F238E27FC236}">
                <a16:creationId xmlns:a16="http://schemas.microsoft.com/office/drawing/2014/main" id="{BFD95C89-60F7-E554-470E-2D32F1ADAB1C}"/>
              </a:ext>
            </a:extLst>
          </p:cNvPr>
          <p:cNvPicPr>
            <a:picLocks noChangeAspect="1"/>
          </p:cNvPicPr>
          <p:nvPr/>
        </p:nvPicPr>
        <p:blipFill>
          <a:blip r:embed="rId2"/>
          <a:stretch>
            <a:fillRect/>
          </a:stretch>
        </p:blipFill>
        <p:spPr>
          <a:xfrm>
            <a:off x="512957" y="271699"/>
            <a:ext cx="6701734" cy="6490545"/>
          </a:xfrm>
          <a:prstGeom prst="rect">
            <a:avLst/>
          </a:prstGeom>
        </p:spPr>
      </p:pic>
    </p:spTree>
    <p:extLst>
      <p:ext uri="{BB962C8B-B14F-4D97-AF65-F5344CB8AC3E}">
        <p14:creationId xmlns:p14="http://schemas.microsoft.com/office/powerpoint/2010/main" val="1084425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D8B465-5F6A-47A5-FE77-54BEC4771104}"/>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059481F7-67A4-3E0C-1617-02A22020A188}"/>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E93A321E-46C4-CC21-225A-41A318A72ABF}"/>
              </a:ext>
            </a:extLst>
          </p:cNvPr>
          <p:cNvPicPr>
            <a:picLocks noChangeAspect="1"/>
          </p:cNvPicPr>
          <p:nvPr/>
        </p:nvPicPr>
        <p:blipFill>
          <a:blip r:embed="rId2"/>
          <a:stretch>
            <a:fillRect/>
          </a:stretch>
        </p:blipFill>
        <p:spPr>
          <a:xfrm>
            <a:off x="1352736" y="0"/>
            <a:ext cx="9486528" cy="6858000"/>
          </a:xfrm>
          <a:prstGeom prst="rect">
            <a:avLst/>
          </a:prstGeom>
        </p:spPr>
      </p:pic>
    </p:spTree>
    <p:extLst>
      <p:ext uri="{BB962C8B-B14F-4D97-AF65-F5344CB8AC3E}">
        <p14:creationId xmlns:p14="http://schemas.microsoft.com/office/powerpoint/2010/main" val="3001002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432843-52C7-9C60-E210-6868D35DFC1C}"/>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2D7E165C-4891-2448-8F3C-9928004D70BF}"/>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CD30487C-3549-1329-FE04-E9EA3946ACEC}"/>
              </a:ext>
            </a:extLst>
          </p:cNvPr>
          <p:cNvPicPr>
            <a:picLocks noChangeAspect="1"/>
          </p:cNvPicPr>
          <p:nvPr/>
        </p:nvPicPr>
        <p:blipFill>
          <a:blip r:embed="rId2"/>
          <a:stretch>
            <a:fillRect/>
          </a:stretch>
        </p:blipFill>
        <p:spPr>
          <a:xfrm>
            <a:off x="1177479" y="0"/>
            <a:ext cx="9837041" cy="6858000"/>
          </a:xfrm>
          <a:prstGeom prst="rect">
            <a:avLst/>
          </a:prstGeom>
        </p:spPr>
      </p:pic>
    </p:spTree>
    <p:extLst>
      <p:ext uri="{BB962C8B-B14F-4D97-AF65-F5344CB8AC3E}">
        <p14:creationId xmlns:p14="http://schemas.microsoft.com/office/powerpoint/2010/main" val="4271125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4D27B8E-83E9-B851-4473-6FD529FBE632}"/>
              </a:ext>
            </a:extLst>
          </p:cNvPr>
          <p:cNvSpPr>
            <a:spLocks noGrp="1"/>
          </p:cNvSpPr>
          <p:nvPr>
            <p:ph idx="1"/>
          </p:nvPr>
        </p:nvSpPr>
        <p:spPr>
          <a:xfrm>
            <a:off x="6266624" y="1825625"/>
            <a:ext cx="5087175" cy="4351338"/>
          </a:xfrm>
        </p:spPr>
        <p:txBody>
          <a:bodyPr>
            <a:normAutofit fontScale="77500" lnSpcReduction="20000"/>
          </a:bodyPr>
          <a:lstStyle/>
          <a:p>
            <a:r>
              <a:rPr lang="es-CL" dirty="0">
                <a:latin typeface="Calibri" panose="020F0502020204030204" pitchFamily="34" charset="0"/>
                <a:ea typeface="Calibri" panose="020F0502020204030204" pitchFamily="34" charset="0"/>
                <a:cs typeface="Calibri" panose="020F0502020204030204" pitchFamily="34" charset="0"/>
              </a:rPr>
              <a:t>“Sobre lo dicho podemos ir ajustando algunos de los objetivos de este libro, que solo se encamina a señalar que es imposible que haya paz firme en este Reino de Chile. Porque nuestros habitantes siguen los pasos de aquellos primeros conquistadores, imitando sus malas acciones y aun aventajándose en ellas, con insaciable codicia y con extraordinarios modos de ejecutarlo, atropellando la justicia, desquiciando la razón y destruyendo las virtudes ¡Desdichado el reino donde no se conoce la voluntad constante y perpetua de dar a cada uno su derecho o lo que es suyo o le pertenece!</a:t>
            </a:r>
          </a:p>
          <a:p>
            <a:endParaRPr lang="es-CL" dirty="0"/>
          </a:p>
        </p:txBody>
      </p:sp>
      <p:pic>
        <p:nvPicPr>
          <p:cNvPr id="5" name="Imagen 4">
            <a:extLst>
              <a:ext uri="{FF2B5EF4-FFF2-40B4-BE49-F238E27FC236}">
                <a16:creationId xmlns:a16="http://schemas.microsoft.com/office/drawing/2014/main" id="{D172D3F1-6DF2-B2C7-D623-EDAD0954E4D2}"/>
              </a:ext>
            </a:extLst>
          </p:cNvPr>
          <p:cNvPicPr>
            <a:picLocks noChangeAspect="1"/>
          </p:cNvPicPr>
          <p:nvPr/>
        </p:nvPicPr>
        <p:blipFill>
          <a:blip r:embed="rId2"/>
          <a:stretch>
            <a:fillRect/>
          </a:stretch>
        </p:blipFill>
        <p:spPr>
          <a:xfrm>
            <a:off x="0" y="0"/>
            <a:ext cx="5925377" cy="6811326"/>
          </a:xfrm>
          <a:prstGeom prst="rect">
            <a:avLst/>
          </a:prstGeom>
        </p:spPr>
      </p:pic>
    </p:spTree>
    <p:extLst>
      <p:ext uri="{BB962C8B-B14F-4D97-AF65-F5344CB8AC3E}">
        <p14:creationId xmlns:p14="http://schemas.microsoft.com/office/powerpoint/2010/main" val="15154674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06339EEC0DDFF42B700E5D0C4EDD1E2" ma:contentTypeVersion="10" ma:contentTypeDescription="Crear nuevo documento." ma:contentTypeScope="" ma:versionID="75a13c87a7d84be3d9e92be0c17af6d9">
  <xsd:schema xmlns:xsd="http://www.w3.org/2001/XMLSchema" xmlns:xs="http://www.w3.org/2001/XMLSchema" xmlns:p="http://schemas.microsoft.com/office/2006/metadata/properties" xmlns:ns3="2269b124-4ae0-46e4-a009-94a022ff7e2f" targetNamespace="http://schemas.microsoft.com/office/2006/metadata/properties" ma:root="true" ma:fieldsID="3abfacfe5b6a46036ad9b4e63d7ce29f" ns3:_="">
    <xsd:import namespace="2269b124-4ae0-46e4-a009-94a022ff7e2f"/>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69b124-4ae0-46e4-a009-94a022ff7e2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269b124-4ae0-46e4-a009-94a022ff7e2f" xsi:nil="true"/>
  </documentManagement>
</p:properties>
</file>

<file path=customXml/itemProps1.xml><?xml version="1.0" encoding="utf-8"?>
<ds:datastoreItem xmlns:ds="http://schemas.openxmlformats.org/officeDocument/2006/customXml" ds:itemID="{93577B6D-00B2-44E5-84CD-37E55A8239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69b124-4ae0-46e4-a009-94a022ff7e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5E63E7-4172-4305-88DA-E2AF1220F38C}">
  <ds:schemaRefs>
    <ds:schemaRef ds:uri="http://schemas.microsoft.com/sharepoint/v3/contenttype/forms"/>
  </ds:schemaRefs>
</ds:datastoreItem>
</file>

<file path=customXml/itemProps3.xml><?xml version="1.0" encoding="utf-8"?>
<ds:datastoreItem xmlns:ds="http://schemas.openxmlformats.org/officeDocument/2006/customXml" ds:itemID="{0BA12900-BF91-416D-B00F-FF7B7DA1A0B2}">
  <ds:schemaRefs>
    <ds:schemaRef ds:uri="http://purl.org/dc/elements/1.1/"/>
    <ds:schemaRef ds:uri="http://purl.org/dc/dcmitype/"/>
    <ds:schemaRef ds:uri="http://schemas.microsoft.com/office/2006/documentManagement/types"/>
    <ds:schemaRef ds:uri="2269b124-4ae0-46e4-a009-94a022ff7e2f"/>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747</TotalTime>
  <Words>959</Words>
  <Application>Microsoft Office PowerPoint</Application>
  <PresentationFormat>Panorámica</PresentationFormat>
  <Paragraphs>32</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Aptos</vt:lpstr>
      <vt:lpstr>Aptos Display</vt:lpstr>
      <vt:lpstr>Arial</vt:lpstr>
      <vt:lpstr>Calibri</vt:lpstr>
      <vt:lpstr>Tema de Office</vt:lpstr>
      <vt:lpstr>Cautiverio Feliz</vt:lpstr>
      <vt:lpstr>Francisco Núñez de Pineda y Bascuñán (Chillán, 1607 - Concepción, 1682)</vt:lpstr>
      <vt:lpstr>Cautiverio feliz (Cautiverio feliz y razón individual de las guerras dilatadas en el Reino de Chile, 1673)</vt:lpstr>
      <vt:lpstr>Cautiverio feliz</vt:lpstr>
      <vt:lpstr>Presentación de PowerPoint</vt:lpstr>
      <vt:lpstr>Antecedentes</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2</cp:revision>
  <dcterms:created xsi:type="dcterms:W3CDTF">2025-05-04T13:03:23Z</dcterms:created>
  <dcterms:modified xsi:type="dcterms:W3CDTF">2025-05-05T01:31:16Z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0x010100C06339EEC0DDFF42B700E5D0C4EDD1E2</vt:lpwstr>
  </property>
</Properties>
</file>