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sldIdLst>
    <p:sldId id="277" r:id="rId2"/>
    <p:sldId id="271" r:id="rId3"/>
    <p:sldId id="272" r:id="rId4"/>
    <p:sldId id="273" r:id="rId5"/>
    <p:sldId id="281" r:id="rId6"/>
    <p:sldId id="278" r:id="rId7"/>
    <p:sldId id="274" r:id="rId8"/>
    <p:sldId id="275" r:id="rId9"/>
    <p:sldId id="283" r:id="rId10"/>
    <p:sldId id="282" r:id="rId11"/>
    <p:sldId id="279" r:id="rId12"/>
    <p:sldId id="280" r:id="rId13"/>
    <p:sldId id="284" r:id="rId14"/>
    <p:sldId id="260" r:id="rId15"/>
    <p:sldId id="285" r:id="rId16"/>
    <p:sldId id="286" r:id="rId17"/>
    <p:sldId id="287" r:id="rId18"/>
    <p:sldId id="288" r:id="rId1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221E17"/>
    <a:srgbClr val="1717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6A4533-3DF3-2CD2-3289-4C526E7F1F9A}"/>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DBAF0B0F-71BC-2008-C55A-33E8067E4C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5E7512B6-D635-8933-7462-5DD7333B4DDE}"/>
              </a:ext>
            </a:extLst>
          </p:cNvPr>
          <p:cNvSpPr>
            <a:spLocks noGrp="1"/>
          </p:cNvSpPr>
          <p:nvPr>
            <p:ph type="dt" sz="half" idx="10"/>
          </p:nvPr>
        </p:nvSpPr>
        <p:spPr/>
        <p:txBody>
          <a:bodyPr/>
          <a:lstStyle/>
          <a:p>
            <a:fld id="{845727C4-B5C9-423B-8555-378AA067DD83}" type="datetimeFigureOut">
              <a:rPr lang="pt-BR" smtClean="0"/>
              <a:t>23/04/2025</a:t>
            </a:fld>
            <a:endParaRPr lang="pt-BR"/>
          </a:p>
        </p:txBody>
      </p:sp>
      <p:sp>
        <p:nvSpPr>
          <p:cNvPr id="5" name="Espaço Reservado para Rodapé 4">
            <a:extLst>
              <a:ext uri="{FF2B5EF4-FFF2-40B4-BE49-F238E27FC236}">
                <a16:creationId xmlns:a16="http://schemas.microsoft.com/office/drawing/2014/main" id="{63865CDE-C65C-6707-76F9-DA79F8484D1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C5AA58E-2C98-0639-BCE6-B2AA61370997}"/>
              </a:ext>
            </a:extLst>
          </p:cNvPr>
          <p:cNvSpPr>
            <a:spLocks noGrp="1"/>
          </p:cNvSpPr>
          <p:nvPr>
            <p:ph type="sldNum" sz="quarter" idx="12"/>
          </p:nvPr>
        </p:nvSpPr>
        <p:spPr/>
        <p:txBody>
          <a:bodyPr/>
          <a:lstStyle/>
          <a:p>
            <a:fld id="{DFA06DC3-9BF1-4402-927E-95248C82478B}" type="slidenum">
              <a:rPr lang="pt-BR" smtClean="0"/>
              <a:t>‹Nº›</a:t>
            </a:fld>
            <a:endParaRPr lang="pt-BR"/>
          </a:p>
        </p:txBody>
      </p:sp>
    </p:spTree>
    <p:extLst>
      <p:ext uri="{BB962C8B-B14F-4D97-AF65-F5344CB8AC3E}">
        <p14:creationId xmlns:p14="http://schemas.microsoft.com/office/powerpoint/2010/main" val="4042537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6E39D7-B3D2-BAC0-A70C-3519290CA4A0}"/>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51170FB-56A0-2345-9540-A631A9F66E4B}"/>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A8A4EFA-80F4-6F92-3AF6-CB4E743C377E}"/>
              </a:ext>
            </a:extLst>
          </p:cNvPr>
          <p:cNvSpPr>
            <a:spLocks noGrp="1"/>
          </p:cNvSpPr>
          <p:nvPr>
            <p:ph type="dt" sz="half" idx="10"/>
          </p:nvPr>
        </p:nvSpPr>
        <p:spPr/>
        <p:txBody>
          <a:bodyPr/>
          <a:lstStyle/>
          <a:p>
            <a:fld id="{845727C4-B5C9-423B-8555-378AA067DD83}" type="datetimeFigureOut">
              <a:rPr lang="pt-BR" smtClean="0"/>
              <a:t>23/04/2025</a:t>
            </a:fld>
            <a:endParaRPr lang="pt-BR"/>
          </a:p>
        </p:txBody>
      </p:sp>
      <p:sp>
        <p:nvSpPr>
          <p:cNvPr id="5" name="Espaço Reservado para Rodapé 4">
            <a:extLst>
              <a:ext uri="{FF2B5EF4-FFF2-40B4-BE49-F238E27FC236}">
                <a16:creationId xmlns:a16="http://schemas.microsoft.com/office/drawing/2014/main" id="{2855ECEB-105F-959F-477C-C537E17B5B2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BF02250-3586-56E2-D92A-4E3B005BEDC3}"/>
              </a:ext>
            </a:extLst>
          </p:cNvPr>
          <p:cNvSpPr>
            <a:spLocks noGrp="1"/>
          </p:cNvSpPr>
          <p:nvPr>
            <p:ph type="sldNum" sz="quarter" idx="12"/>
          </p:nvPr>
        </p:nvSpPr>
        <p:spPr/>
        <p:txBody>
          <a:bodyPr/>
          <a:lstStyle/>
          <a:p>
            <a:fld id="{DFA06DC3-9BF1-4402-927E-95248C82478B}" type="slidenum">
              <a:rPr lang="pt-BR" smtClean="0"/>
              <a:t>‹Nº›</a:t>
            </a:fld>
            <a:endParaRPr lang="pt-BR"/>
          </a:p>
        </p:txBody>
      </p:sp>
    </p:spTree>
    <p:extLst>
      <p:ext uri="{BB962C8B-B14F-4D97-AF65-F5344CB8AC3E}">
        <p14:creationId xmlns:p14="http://schemas.microsoft.com/office/powerpoint/2010/main" val="1667231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776F9E-F4ED-DDE3-6BB9-FDCA177EDDEF}"/>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AC0C0583-7902-745C-D319-07DD065E13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232815EC-B227-ECB9-5F00-F1D5D133E649}"/>
              </a:ext>
            </a:extLst>
          </p:cNvPr>
          <p:cNvSpPr>
            <a:spLocks noGrp="1"/>
          </p:cNvSpPr>
          <p:nvPr>
            <p:ph type="dt" sz="half" idx="10"/>
          </p:nvPr>
        </p:nvSpPr>
        <p:spPr/>
        <p:txBody>
          <a:bodyPr/>
          <a:lstStyle/>
          <a:p>
            <a:fld id="{845727C4-B5C9-423B-8555-378AA067DD83}" type="datetimeFigureOut">
              <a:rPr lang="pt-BR" smtClean="0"/>
              <a:t>23/04/2025</a:t>
            </a:fld>
            <a:endParaRPr lang="pt-BR"/>
          </a:p>
        </p:txBody>
      </p:sp>
      <p:sp>
        <p:nvSpPr>
          <p:cNvPr id="5" name="Espaço Reservado para Rodapé 4">
            <a:extLst>
              <a:ext uri="{FF2B5EF4-FFF2-40B4-BE49-F238E27FC236}">
                <a16:creationId xmlns:a16="http://schemas.microsoft.com/office/drawing/2014/main" id="{CAFDE3E7-986E-DE51-053B-5CB736213E8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3D0AA21-DB0B-07A2-5F6B-31AA287B251D}"/>
              </a:ext>
            </a:extLst>
          </p:cNvPr>
          <p:cNvSpPr>
            <a:spLocks noGrp="1"/>
          </p:cNvSpPr>
          <p:nvPr>
            <p:ph type="sldNum" sz="quarter" idx="12"/>
          </p:nvPr>
        </p:nvSpPr>
        <p:spPr/>
        <p:txBody>
          <a:bodyPr/>
          <a:lstStyle/>
          <a:p>
            <a:fld id="{DFA06DC3-9BF1-4402-927E-95248C82478B}" type="slidenum">
              <a:rPr lang="pt-BR" smtClean="0"/>
              <a:t>‹Nº›</a:t>
            </a:fld>
            <a:endParaRPr lang="pt-BR"/>
          </a:p>
        </p:txBody>
      </p:sp>
    </p:spTree>
    <p:extLst>
      <p:ext uri="{BB962C8B-B14F-4D97-AF65-F5344CB8AC3E}">
        <p14:creationId xmlns:p14="http://schemas.microsoft.com/office/powerpoint/2010/main" val="3868604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DF6502-FBA9-6C2A-7FC0-0DBA4F7866A2}"/>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12597F1-B762-D508-8BC0-2A51FC016AE2}"/>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A167089-2E17-34ED-C65F-CBBD581401A8}"/>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6C77B9DC-C8AA-55DD-9051-8AA509D4AF9E}"/>
              </a:ext>
            </a:extLst>
          </p:cNvPr>
          <p:cNvSpPr>
            <a:spLocks noGrp="1"/>
          </p:cNvSpPr>
          <p:nvPr>
            <p:ph type="dt" sz="half" idx="10"/>
          </p:nvPr>
        </p:nvSpPr>
        <p:spPr/>
        <p:txBody>
          <a:bodyPr/>
          <a:lstStyle/>
          <a:p>
            <a:fld id="{845727C4-B5C9-423B-8555-378AA067DD83}" type="datetimeFigureOut">
              <a:rPr lang="pt-BR" smtClean="0"/>
              <a:t>23/04/2025</a:t>
            </a:fld>
            <a:endParaRPr lang="pt-BR"/>
          </a:p>
        </p:txBody>
      </p:sp>
      <p:sp>
        <p:nvSpPr>
          <p:cNvPr id="6" name="Espaço Reservado para Rodapé 5">
            <a:extLst>
              <a:ext uri="{FF2B5EF4-FFF2-40B4-BE49-F238E27FC236}">
                <a16:creationId xmlns:a16="http://schemas.microsoft.com/office/drawing/2014/main" id="{F6312DF3-EF7A-B56D-0ABA-F89B6693573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ED7AC48-EB3D-64C7-FF4E-43F65D37283A}"/>
              </a:ext>
            </a:extLst>
          </p:cNvPr>
          <p:cNvSpPr>
            <a:spLocks noGrp="1"/>
          </p:cNvSpPr>
          <p:nvPr>
            <p:ph type="sldNum" sz="quarter" idx="12"/>
          </p:nvPr>
        </p:nvSpPr>
        <p:spPr/>
        <p:txBody>
          <a:bodyPr/>
          <a:lstStyle/>
          <a:p>
            <a:fld id="{DFA06DC3-9BF1-4402-927E-95248C82478B}" type="slidenum">
              <a:rPr lang="pt-BR" smtClean="0"/>
              <a:t>‹Nº›</a:t>
            </a:fld>
            <a:endParaRPr lang="pt-BR"/>
          </a:p>
        </p:txBody>
      </p:sp>
    </p:spTree>
    <p:extLst>
      <p:ext uri="{BB962C8B-B14F-4D97-AF65-F5344CB8AC3E}">
        <p14:creationId xmlns:p14="http://schemas.microsoft.com/office/powerpoint/2010/main" val="40792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B25C2-422F-3B45-1B8E-4250D845679F}"/>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B88F1B6A-FA0E-0789-CED8-DA0C14F34E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39D1E211-1C42-345E-102C-A6A4669772BA}"/>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C1F0976-87AE-3C8C-7CF2-E050F66964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4EA4AA9E-CD02-10F3-E6B0-9E66980113C7}"/>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257AD906-E5E6-83B7-7200-5B73FAA665BD}"/>
              </a:ext>
            </a:extLst>
          </p:cNvPr>
          <p:cNvSpPr>
            <a:spLocks noGrp="1"/>
          </p:cNvSpPr>
          <p:nvPr>
            <p:ph type="dt" sz="half" idx="10"/>
          </p:nvPr>
        </p:nvSpPr>
        <p:spPr/>
        <p:txBody>
          <a:bodyPr/>
          <a:lstStyle/>
          <a:p>
            <a:fld id="{845727C4-B5C9-423B-8555-378AA067DD83}" type="datetimeFigureOut">
              <a:rPr lang="pt-BR" smtClean="0"/>
              <a:t>23/04/2025</a:t>
            </a:fld>
            <a:endParaRPr lang="pt-BR"/>
          </a:p>
        </p:txBody>
      </p:sp>
      <p:sp>
        <p:nvSpPr>
          <p:cNvPr id="8" name="Espaço Reservado para Rodapé 7">
            <a:extLst>
              <a:ext uri="{FF2B5EF4-FFF2-40B4-BE49-F238E27FC236}">
                <a16:creationId xmlns:a16="http://schemas.microsoft.com/office/drawing/2014/main" id="{D216865B-3A63-1BB2-2C35-90C2A4ECE528}"/>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61EB2E5B-E91B-6405-D6D9-E6F28E178885}"/>
              </a:ext>
            </a:extLst>
          </p:cNvPr>
          <p:cNvSpPr>
            <a:spLocks noGrp="1"/>
          </p:cNvSpPr>
          <p:nvPr>
            <p:ph type="sldNum" sz="quarter" idx="12"/>
          </p:nvPr>
        </p:nvSpPr>
        <p:spPr/>
        <p:txBody>
          <a:bodyPr/>
          <a:lstStyle/>
          <a:p>
            <a:fld id="{DFA06DC3-9BF1-4402-927E-95248C82478B}" type="slidenum">
              <a:rPr lang="pt-BR" smtClean="0"/>
              <a:t>‹Nº›</a:t>
            </a:fld>
            <a:endParaRPr lang="pt-BR"/>
          </a:p>
        </p:txBody>
      </p:sp>
    </p:spTree>
    <p:extLst>
      <p:ext uri="{BB962C8B-B14F-4D97-AF65-F5344CB8AC3E}">
        <p14:creationId xmlns:p14="http://schemas.microsoft.com/office/powerpoint/2010/main" val="1884155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97DF54-9E23-8C59-7E15-DB462179263F}"/>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1F1AE846-6C7D-92A5-B987-243512AC232B}"/>
              </a:ext>
            </a:extLst>
          </p:cNvPr>
          <p:cNvSpPr>
            <a:spLocks noGrp="1"/>
          </p:cNvSpPr>
          <p:nvPr>
            <p:ph type="dt" sz="half" idx="10"/>
          </p:nvPr>
        </p:nvSpPr>
        <p:spPr/>
        <p:txBody>
          <a:bodyPr/>
          <a:lstStyle/>
          <a:p>
            <a:fld id="{845727C4-B5C9-423B-8555-378AA067DD83}" type="datetimeFigureOut">
              <a:rPr lang="pt-BR" smtClean="0"/>
              <a:t>23/04/2025</a:t>
            </a:fld>
            <a:endParaRPr lang="pt-BR"/>
          </a:p>
        </p:txBody>
      </p:sp>
      <p:sp>
        <p:nvSpPr>
          <p:cNvPr id="4" name="Espaço Reservado para Rodapé 3">
            <a:extLst>
              <a:ext uri="{FF2B5EF4-FFF2-40B4-BE49-F238E27FC236}">
                <a16:creationId xmlns:a16="http://schemas.microsoft.com/office/drawing/2014/main" id="{870A797F-9B46-59F1-DF52-23A4B7691064}"/>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F715715B-AD8A-9220-509D-C3D9052989BD}"/>
              </a:ext>
            </a:extLst>
          </p:cNvPr>
          <p:cNvSpPr>
            <a:spLocks noGrp="1"/>
          </p:cNvSpPr>
          <p:nvPr>
            <p:ph type="sldNum" sz="quarter" idx="12"/>
          </p:nvPr>
        </p:nvSpPr>
        <p:spPr/>
        <p:txBody>
          <a:bodyPr/>
          <a:lstStyle/>
          <a:p>
            <a:fld id="{DFA06DC3-9BF1-4402-927E-95248C82478B}" type="slidenum">
              <a:rPr lang="pt-BR" smtClean="0"/>
              <a:t>‹Nº›</a:t>
            </a:fld>
            <a:endParaRPr lang="pt-BR"/>
          </a:p>
        </p:txBody>
      </p:sp>
    </p:spTree>
    <p:extLst>
      <p:ext uri="{BB962C8B-B14F-4D97-AF65-F5344CB8AC3E}">
        <p14:creationId xmlns:p14="http://schemas.microsoft.com/office/powerpoint/2010/main" val="870750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46AF2109-ABAF-3782-6048-41DB1E5296F6}"/>
              </a:ext>
            </a:extLst>
          </p:cNvPr>
          <p:cNvSpPr>
            <a:spLocks noGrp="1"/>
          </p:cNvSpPr>
          <p:nvPr>
            <p:ph type="dt" sz="half" idx="10"/>
          </p:nvPr>
        </p:nvSpPr>
        <p:spPr/>
        <p:txBody>
          <a:bodyPr/>
          <a:lstStyle/>
          <a:p>
            <a:fld id="{845727C4-B5C9-423B-8555-378AA067DD83}" type="datetimeFigureOut">
              <a:rPr lang="pt-BR" smtClean="0"/>
              <a:t>23/04/2025</a:t>
            </a:fld>
            <a:endParaRPr lang="pt-BR"/>
          </a:p>
        </p:txBody>
      </p:sp>
      <p:sp>
        <p:nvSpPr>
          <p:cNvPr id="3" name="Espaço Reservado para Rodapé 2">
            <a:extLst>
              <a:ext uri="{FF2B5EF4-FFF2-40B4-BE49-F238E27FC236}">
                <a16:creationId xmlns:a16="http://schemas.microsoft.com/office/drawing/2014/main" id="{D4040235-BC11-1A39-1DBA-D52621DDD196}"/>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75115F0D-63EE-3610-739A-4757A92BB0CD}"/>
              </a:ext>
            </a:extLst>
          </p:cNvPr>
          <p:cNvSpPr>
            <a:spLocks noGrp="1"/>
          </p:cNvSpPr>
          <p:nvPr>
            <p:ph type="sldNum" sz="quarter" idx="12"/>
          </p:nvPr>
        </p:nvSpPr>
        <p:spPr/>
        <p:txBody>
          <a:bodyPr/>
          <a:lstStyle/>
          <a:p>
            <a:fld id="{DFA06DC3-9BF1-4402-927E-95248C82478B}" type="slidenum">
              <a:rPr lang="pt-BR" smtClean="0"/>
              <a:t>‹Nº›</a:t>
            </a:fld>
            <a:endParaRPr lang="pt-BR"/>
          </a:p>
        </p:txBody>
      </p:sp>
    </p:spTree>
    <p:extLst>
      <p:ext uri="{BB962C8B-B14F-4D97-AF65-F5344CB8AC3E}">
        <p14:creationId xmlns:p14="http://schemas.microsoft.com/office/powerpoint/2010/main" val="1996464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F4DE2E-E225-61B1-74F2-D1B86CC85E8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B4CBE9D2-74B6-03F7-AA25-A7F34A56EE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607481CE-7D2D-8BB4-021F-DF3F12F90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36CC528-D546-292D-451A-63A73B69A993}"/>
              </a:ext>
            </a:extLst>
          </p:cNvPr>
          <p:cNvSpPr>
            <a:spLocks noGrp="1"/>
          </p:cNvSpPr>
          <p:nvPr>
            <p:ph type="dt" sz="half" idx="10"/>
          </p:nvPr>
        </p:nvSpPr>
        <p:spPr/>
        <p:txBody>
          <a:bodyPr/>
          <a:lstStyle/>
          <a:p>
            <a:fld id="{845727C4-B5C9-423B-8555-378AA067DD83}" type="datetimeFigureOut">
              <a:rPr lang="pt-BR" smtClean="0"/>
              <a:t>23/04/2025</a:t>
            </a:fld>
            <a:endParaRPr lang="pt-BR"/>
          </a:p>
        </p:txBody>
      </p:sp>
      <p:sp>
        <p:nvSpPr>
          <p:cNvPr id="6" name="Espaço Reservado para Rodapé 5">
            <a:extLst>
              <a:ext uri="{FF2B5EF4-FFF2-40B4-BE49-F238E27FC236}">
                <a16:creationId xmlns:a16="http://schemas.microsoft.com/office/drawing/2014/main" id="{EA4C4A42-B9BB-F436-35B1-3606C92015F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7F61D34-201B-B623-3CFE-73F3DB68AF1F}"/>
              </a:ext>
            </a:extLst>
          </p:cNvPr>
          <p:cNvSpPr>
            <a:spLocks noGrp="1"/>
          </p:cNvSpPr>
          <p:nvPr>
            <p:ph type="sldNum" sz="quarter" idx="12"/>
          </p:nvPr>
        </p:nvSpPr>
        <p:spPr/>
        <p:txBody>
          <a:bodyPr/>
          <a:lstStyle/>
          <a:p>
            <a:fld id="{DFA06DC3-9BF1-4402-927E-95248C82478B}" type="slidenum">
              <a:rPr lang="pt-BR" smtClean="0"/>
              <a:t>‹Nº›</a:t>
            </a:fld>
            <a:endParaRPr lang="pt-BR"/>
          </a:p>
        </p:txBody>
      </p:sp>
    </p:spTree>
    <p:extLst>
      <p:ext uri="{BB962C8B-B14F-4D97-AF65-F5344CB8AC3E}">
        <p14:creationId xmlns:p14="http://schemas.microsoft.com/office/powerpoint/2010/main" val="1141025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4E7D48-EDD8-8000-62A4-50CA7A38DD5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0BB88135-3B4A-01B7-6063-B098750319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F9E137FA-B3F5-AD2E-3528-DB247B5745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680B8A1-D692-9981-A400-00745E2BFAAD}"/>
              </a:ext>
            </a:extLst>
          </p:cNvPr>
          <p:cNvSpPr>
            <a:spLocks noGrp="1"/>
          </p:cNvSpPr>
          <p:nvPr>
            <p:ph type="dt" sz="half" idx="10"/>
          </p:nvPr>
        </p:nvSpPr>
        <p:spPr/>
        <p:txBody>
          <a:bodyPr/>
          <a:lstStyle/>
          <a:p>
            <a:fld id="{845727C4-B5C9-423B-8555-378AA067DD83}" type="datetimeFigureOut">
              <a:rPr lang="pt-BR" smtClean="0"/>
              <a:t>23/04/2025</a:t>
            </a:fld>
            <a:endParaRPr lang="pt-BR"/>
          </a:p>
        </p:txBody>
      </p:sp>
      <p:sp>
        <p:nvSpPr>
          <p:cNvPr id="6" name="Espaço Reservado para Rodapé 5">
            <a:extLst>
              <a:ext uri="{FF2B5EF4-FFF2-40B4-BE49-F238E27FC236}">
                <a16:creationId xmlns:a16="http://schemas.microsoft.com/office/drawing/2014/main" id="{7F92F151-87F5-6E55-566F-C1E82A2BF07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2C1D7D3-ED93-95F0-4149-58BD559498BA}"/>
              </a:ext>
            </a:extLst>
          </p:cNvPr>
          <p:cNvSpPr>
            <a:spLocks noGrp="1"/>
          </p:cNvSpPr>
          <p:nvPr>
            <p:ph type="sldNum" sz="quarter" idx="12"/>
          </p:nvPr>
        </p:nvSpPr>
        <p:spPr/>
        <p:txBody>
          <a:bodyPr/>
          <a:lstStyle/>
          <a:p>
            <a:fld id="{DFA06DC3-9BF1-4402-927E-95248C82478B}" type="slidenum">
              <a:rPr lang="pt-BR" smtClean="0"/>
              <a:t>‹Nº›</a:t>
            </a:fld>
            <a:endParaRPr lang="pt-BR"/>
          </a:p>
        </p:txBody>
      </p:sp>
    </p:spTree>
    <p:extLst>
      <p:ext uri="{BB962C8B-B14F-4D97-AF65-F5344CB8AC3E}">
        <p14:creationId xmlns:p14="http://schemas.microsoft.com/office/powerpoint/2010/main" val="2027683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957FEF-66F0-C5A3-E821-8FB607204F6D}"/>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3BB49F0D-BC53-3251-4886-0485A3C443D6}"/>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3403D06-3547-ECD5-E3D4-8D0A61C14C2A}"/>
              </a:ext>
            </a:extLst>
          </p:cNvPr>
          <p:cNvSpPr>
            <a:spLocks noGrp="1"/>
          </p:cNvSpPr>
          <p:nvPr>
            <p:ph type="dt" sz="half" idx="10"/>
          </p:nvPr>
        </p:nvSpPr>
        <p:spPr/>
        <p:txBody>
          <a:bodyPr/>
          <a:lstStyle/>
          <a:p>
            <a:fld id="{845727C4-B5C9-423B-8555-378AA067DD83}" type="datetimeFigureOut">
              <a:rPr lang="pt-BR" smtClean="0"/>
              <a:t>23/04/2025</a:t>
            </a:fld>
            <a:endParaRPr lang="pt-BR"/>
          </a:p>
        </p:txBody>
      </p:sp>
      <p:sp>
        <p:nvSpPr>
          <p:cNvPr id="5" name="Espaço Reservado para Rodapé 4">
            <a:extLst>
              <a:ext uri="{FF2B5EF4-FFF2-40B4-BE49-F238E27FC236}">
                <a16:creationId xmlns:a16="http://schemas.microsoft.com/office/drawing/2014/main" id="{F4B968E5-588A-2D7E-F7B8-6B39A9953E4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5013B13-6F03-28DC-B308-47260A415187}"/>
              </a:ext>
            </a:extLst>
          </p:cNvPr>
          <p:cNvSpPr>
            <a:spLocks noGrp="1"/>
          </p:cNvSpPr>
          <p:nvPr>
            <p:ph type="sldNum" sz="quarter" idx="12"/>
          </p:nvPr>
        </p:nvSpPr>
        <p:spPr/>
        <p:txBody>
          <a:bodyPr/>
          <a:lstStyle/>
          <a:p>
            <a:fld id="{DFA06DC3-9BF1-4402-927E-95248C82478B}" type="slidenum">
              <a:rPr lang="pt-BR" smtClean="0"/>
              <a:t>‹Nº›</a:t>
            </a:fld>
            <a:endParaRPr lang="pt-BR"/>
          </a:p>
        </p:txBody>
      </p:sp>
    </p:spTree>
    <p:extLst>
      <p:ext uri="{BB962C8B-B14F-4D97-AF65-F5344CB8AC3E}">
        <p14:creationId xmlns:p14="http://schemas.microsoft.com/office/powerpoint/2010/main" val="320256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C8F7B30-2EFE-01AC-D8AF-D9A3AC22423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FE42D91E-B19C-6362-9D6D-4E7D8FF66F65}"/>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B3B01ED-645B-4FE6-1172-36062B4ED6EA}"/>
              </a:ext>
            </a:extLst>
          </p:cNvPr>
          <p:cNvSpPr>
            <a:spLocks noGrp="1"/>
          </p:cNvSpPr>
          <p:nvPr>
            <p:ph type="dt" sz="half" idx="10"/>
          </p:nvPr>
        </p:nvSpPr>
        <p:spPr/>
        <p:txBody>
          <a:bodyPr/>
          <a:lstStyle/>
          <a:p>
            <a:fld id="{845727C4-B5C9-423B-8555-378AA067DD83}" type="datetimeFigureOut">
              <a:rPr lang="pt-BR" smtClean="0"/>
              <a:t>23/04/2025</a:t>
            </a:fld>
            <a:endParaRPr lang="pt-BR"/>
          </a:p>
        </p:txBody>
      </p:sp>
      <p:sp>
        <p:nvSpPr>
          <p:cNvPr id="5" name="Espaço Reservado para Rodapé 4">
            <a:extLst>
              <a:ext uri="{FF2B5EF4-FFF2-40B4-BE49-F238E27FC236}">
                <a16:creationId xmlns:a16="http://schemas.microsoft.com/office/drawing/2014/main" id="{7CDB3765-B22C-8618-A2E5-6FA320069FF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83E27D3-51A0-905B-B63A-551BACC03617}"/>
              </a:ext>
            </a:extLst>
          </p:cNvPr>
          <p:cNvSpPr>
            <a:spLocks noGrp="1"/>
          </p:cNvSpPr>
          <p:nvPr>
            <p:ph type="sldNum" sz="quarter" idx="12"/>
          </p:nvPr>
        </p:nvSpPr>
        <p:spPr/>
        <p:txBody>
          <a:bodyPr/>
          <a:lstStyle/>
          <a:p>
            <a:fld id="{DFA06DC3-9BF1-4402-927E-95248C82478B}" type="slidenum">
              <a:rPr lang="pt-BR" smtClean="0"/>
              <a:t>‹Nº›</a:t>
            </a:fld>
            <a:endParaRPr lang="pt-BR"/>
          </a:p>
        </p:txBody>
      </p:sp>
    </p:spTree>
    <p:extLst>
      <p:ext uri="{BB962C8B-B14F-4D97-AF65-F5344CB8AC3E}">
        <p14:creationId xmlns:p14="http://schemas.microsoft.com/office/powerpoint/2010/main" val="1932313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958E703-C3E8-BBA7-74A6-7FC6370B9D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BAD81BCC-F1C2-B46F-3ED9-2292F55520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3F38FD8-FD02-4529-6C52-A80DE1BC30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5727C4-B5C9-423B-8555-378AA067DD83}" type="datetimeFigureOut">
              <a:rPr lang="pt-BR" smtClean="0"/>
              <a:t>23/04/2025</a:t>
            </a:fld>
            <a:endParaRPr lang="pt-BR"/>
          </a:p>
        </p:txBody>
      </p:sp>
      <p:sp>
        <p:nvSpPr>
          <p:cNvPr id="5" name="Espaço Reservado para Rodapé 4">
            <a:extLst>
              <a:ext uri="{FF2B5EF4-FFF2-40B4-BE49-F238E27FC236}">
                <a16:creationId xmlns:a16="http://schemas.microsoft.com/office/drawing/2014/main" id="{8C9472BC-9182-B9E6-34F1-A40369AD71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EC63D5E8-B1FD-1A9B-F0D5-D731459833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A06DC3-9BF1-4402-927E-95248C82478B}" type="slidenum">
              <a:rPr lang="pt-BR" smtClean="0"/>
              <a:t>‹Nº›</a:t>
            </a:fld>
            <a:endParaRPr lang="pt-BR"/>
          </a:p>
        </p:txBody>
      </p:sp>
    </p:spTree>
    <p:extLst>
      <p:ext uri="{BB962C8B-B14F-4D97-AF65-F5344CB8AC3E}">
        <p14:creationId xmlns:p14="http://schemas.microsoft.com/office/powerpoint/2010/main" val="2292700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90" name="Rectangle 618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Pedro Páramo | Sitio oficial de Netflix">
            <a:extLst>
              <a:ext uri="{FF2B5EF4-FFF2-40B4-BE49-F238E27FC236}">
                <a16:creationId xmlns:a16="http://schemas.microsoft.com/office/drawing/2014/main" id="{09F35660-D5B1-BB60-A8AD-86740D60B358}"/>
              </a:ext>
            </a:extLst>
          </p:cNvPr>
          <p:cNvPicPr>
            <a:picLocks noChangeAspect="1" noChangeArrowheads="1"/>
          </p:cNvPicPr>
          <p:nvPr/>
        </p:nvPicPr>
        <p:blipFill>
          <a:blip r:embed="rId2">
            <a:alphaModFix amt="40000"/>
            <a:extLst>
              <a:ext uri="{28A0092B-C50C-407E-A947-70E740481C1C}">
                <a14:useLocalDpi xmlns:a14="http://schemas.microsoft.com/office/drawing/2010/main" val="0"/>
              </a:ext>
            </a:extLst>
          </a:blip>
          <a:src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8BB83C39-7D94-1561-1A38-CFEB3DBB34C7}"/>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b="1" spc="600" dirty="0">
                <a:solidFill>
                  <a:srgbClr val="ED7D31"/>
                </a:solidFill>
                <a:latin typeface="+mj-lt"/>
                <a:ea typeface="+mj-ea"/>
                <a:cs typeface="+mj-cs"/>
              </a:rPr>
              <a:t>CLASE</a:t>
            </a:r>
            <a:r>
              <a:rPr lang="en-US" sz="5400" b="1" dirty="0">
                <a:solidFill>
                  <a:srgbClr val="ED7D31"/>
                </a:solidFill>
                <a:latin typeface="+mj-lt"/>
                <a:ea typeface="+mj-ea"/>
                <a:cs typeface="+mj-cs"/>
              </a:rPr>
              <a:t> 2:</a:t>
            </a:r>
          </a:p>
        </p:txBody>
      </p:sp>
      <p:sp>
        <p:nvSpPr>
          <p:cNvPr id="619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7" name="Content Placeholder 6166">
            <a:extLst>
              <a:ext uri="{FF2B5EF4-FFF2-40B4-BE49-F238E27FC236}">
                <a16:creationId xmlns:a16="http://schemas.microsoft.com/office/drawing/2014/main" id="{FA670548-3D42-5B15-AE61-D3CED17D3C5A}"/>
              </a:ext>
            </a:extLst>
          </p:cNvPr>
          <p:cNvSpPr>
            <a:spLocks noGrp="1"/>
          </p:cNvSpPr>
          <p:nvPr>
            <p:ph idx="1"/>
          </p:nvPr>
        </p:nvSpPr>
        <p:spPr>
          <a:xfrm>
            <a:off x="838200" y="2004446"/>
            <a:ext cx="10515600" cy="4176897"/>
          </a:xfrm>
        </p:spPr>
        <p:txBody>
          <a:bodyPr vert="horz" lIns="91440" tIns="45720" rIns="91440" bIns="45720" rtlCol="0">
            <a:normAutofit/>
          </a:bodyPr>
          <a:lstStyle/>
          <a:p>
            <a:pPr marL="0" indent="0">
              <a:buNone/>
            </a:pPr>
            <a:r>
              <a:rPr lang="en-US" sz="5400" b="1" dirty="0">
                <a:solidFill>
                  <a:schemeClr val="bg1"/>
                </a:solidFill>
              </a:rPr>
              <a:t>PEDRO PÁRAMO</a:t>
            </a:r>
          </a:p>
          <a:p>
            <a:pPr marL="0"/>
            <a:endParaRPr lang="en-US" sz="2200" dirty="0">
              <a:solidFill>
                <a:schemeClr val="bg1"/>
              </a:solidFill>
            </a:endParaRPr>
          </a:p>
        </p:txBody>
      </p:sp>
    </p:spTree>
    <p:extLst>
      <p:ext uri="{BB962C8B-B14F-4D97-AF65-F5344CB8AC3E}">
        <p14:creationId xmlns:p14="http://schemas.microsoft.com/office/powerpoint/2010/main" val="771943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D6C7EA69-B73D-390D-E419-09BFAF0566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455" b="19008"/>
          <a:stretch/>
        </p:blipFill>
        <p:spPr bwMode="auto">
          <a:xfrm>
            <a:off x="-1" y="10"/>
            <a:ext cx="12192001" cy="4201449"/>
          </a:xfrm>
          <a:prstGeom prst="rect">
            <a:avLst/>
          </a:prstGeom>
          <a:noFill/>
          <a:extLst>
            <a:ext uri="{909E8E84-426E-40DD-AFC4-6F175D3DCCD1}">
              <a14:hiddenFill xmlns:a14="http://schemas.microsoft.com/office/drawing/2010/main">
                <a:solidFill>
                  <a:srgbClr val="FFFFFF"/>
                </a:solidFill>
              </a14:hiddenFill>
            </a:ext>
          </a:extLst>
        </p:spPr>
      </p:pic>
      <p:grpSp>
        <p:nvGrpSpPr>
          <p:cNvPr id="1033" name="Group 1032">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034" name="Freeform: Shape 1033">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035" name="Freeform: Shape 1034">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036" name="Freeform: Shape 1035">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037" name="Freeform: Shape 1036">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5" name="Título 4">
            <a:extLst>
              <a:ext uri="{FF2B5EF4-FFF2-40B4-BE49-F238E27FC236}">
                <a16:creationId xmlns:a16="http://schemas.microsoft.com/office/drawing/2014/main" id="{24F0C6CE-5B7D-C267-FC67-06E823B7498D}"/>
              </a:ext>
            </a:extLst>
          </p:cNvPr>
          <p:cNvSpPr>
            <a:spLocks noGrp="1"/>
          </p:cNvSpPr>
          <p:nvPr>
            <p:ph type="ctrTitle"/>
          </p:nvPr>
        </p:nvSpPr>
        <p:spPr/>
        <p:txBody>
          <a:bodyPr/>
          <a:lstStyle/>
          <a:p>
            <a:endParaRPr lang="es-CL" dirty="0"/>
          </a:p>
        </p:txBody>
      </p:sp>
      <p:sp>
        <p:nvSpPr>
          <p:cNvPr id="6" name="Título 1">
            <a:extLst>
              <a:ext uri="{FF2B5EF4-FFF2-40B4-BE49-F238E27FC236}">
                <a16:creationId xmlns:a16="http://schemas.microsoft.com/office/drawing/2014/main" id="{AD2545EB-32B5-DE13-D933-BF3007295332}"/>
              </a:ext>
            </a:extLst>
          </p:cNvPr>
          <p:cNvSpPr txBox="1">
            <a:spLocks/>
          </p:cNvSpPr>
          <p:nvPr/>
        </p:nvSpPr>
        <p:spPr>
          <a:xfrm>
            <a:off x="652272" y="4163534"/>
            <a:ext cx="10592174" cy="2715007"/>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 sz="1800" b="1" dirty="0"/>
              <a:t>Escritor, guionista y fotógrafo mexicano de mayor prestigio del siglo XX </a:t>
            </a:r>
            <a:endParaRPr lang="es-CL" sz="1800" b="1" dirty="0"/>
          </a:p>
          <a:p>
            <a:pPr algn="l"/>
            <a:endParaRPr lang="es-CL" sz="1800" b="1" dirty="0"/>
          </a:p>
          <a:p>
            <a:pPr marL="285750" indent="-285750" algn="l">
              <a:buFont typeface="Arial" panose="020B0604020202020204" pitchFamily="34" charset="0"/>
              <a:buChar char="•"/>
            </a:pPr>
            <a:r>
              <a:rPr lang="es-PE" sz="1800" b="1" dirty="0"/>
              <a:t>1917. </a:t>
            </a:r>
            <a:r>
              <a:rPr lang="es-PE" sz="1800" dirty="0"/>
              <a:t>nace en Apulco en el distrito de Sayula el 16 de mayo</a:t>
            </a:r>
            <a:endParaRPr lang="es-CL" sz="1800" dirty="0"/>
          </a:p>
          <a:p>
            <a:pPr marL="285750" indent="-285750" algn="l">
              <a:buFont typeface="Arial" panose="020B0604020202020204" pitchFamily="34" charset="0"/>
              <a:buChar char="•"/>
            </a:pPr>
            <a:r>
              <a:rPr lang="es-PE" sz="1800" b="1" dirty="0"/>
              <a:t>1919. </a:t>
            </a:r>
            <a:r>
              <a:rPr lang="es-PE" sz="1800" dirty="0"/>
              <a:t>debido a los acontecimientos de la revolución mexicana la familia se traslada a san Gabriel, pueblo del mismo distrito</a:t>
            </a:r>
            <a:endParaRPr lang="es-CL" sz="1800" dirty="0"/>
          </a:p>
          <a:p>
            <a:pPr marL="285750" indent="-285750" algn="l">
              <a:buFont typeface="Arial" panose="020B0604020202020204" pitchFamily="34" charset="0"/>
              <a:buChar char="•"/>
            </a:pPr>
            <a:r>
              <a:rPr lang="es-PE" sz="1800" b="1" dirty="0"/>
              <a:t>1923. </a:t>
            </a:r>
            <a:r>
              <a:rPr lang="es-PE" sz="1800" dirty="0"/>
              <a:t>su padre es asesinado</a:t>
            </a:r>
            <a:endParaRPr lang="es-CL" sz="1800" dirty="0"/>
          </a:p>
          <a:p>
            <a:pPr marL="285750" indent="-285750" algn="l">
              <a:buFont typeface="Arial" panose="020B0604020202020204" pitchFamily="34" charset="0"/>
              <a:buChar char="•"/>
            </a:pPr>
            <a:r>
              <a:rPr lang="es-PE" sz="1800" b="1" dirty="0"/>
              <a:t>1927. </a:t>
            </a:r>
            <a:r>
              <a:rPr lang="es-PE" sz="1800" dirty="0"/>
              <a:t>Muere su madre e ingresa al orfanato de Guadalajara. </a:t>
            </a:r>
            <a:endParaRPr lang="es-CL" sz="1800" dirty="0"/>
          </a:p>
          <a:p>
            <a:pPr marL="285750" indent="-285750" algn="l">
              <a:buFont typeface="Arial" panose="020B0604020202020204" pitchFamily="34" charset="0"/>
              <a:buChar char="•"/>
            </a:pPr>
            <a:r>
              <a:rPr lang="es-PE" sz="1800" b="1" dirty="0"/>
              <a:t>1932.</a:t>
            </a:r>
            <a:r>
              <a:rPr lang="es-PE" sz="1800" dirty="0"/>
              <a:t> termina sus estudios de preparatoria en el orfanato y entra al seminario de Guadalajara </a:t>
            </a:r>
            <a:endParaRPr lang="es-CL" sz="1800" dirty="0"/>
          </a:p>
          <a:p>
            <a:pPr marL="285750" indent="-285750" algn="l">
              <a:buFont typeface="Arial" panose="020B0604020202020204" pitchFamily="34" charset="0"/>
              <a:buChar char="•"/>
            </a:pPr>
            <a:r>
              <a:rPr lang="es-PE" sz="1800" b="1" dirty="0"/>
              <a:t>1935. </a:t>
            </a:r>
            <a:r>
              <a:rPr lang="es-PE" sz="1800" dirty="0"/>
              <a:t>Se traslada a México y forma parte de los cursos de la literatura en la universidad, pero no llegó a culminarlos</a:t>
            </a:r>
            <a:br>
              <a:rPr lang="es-CL" sz="1800" dirty="0"/>
            </a:br>
            <a:endParaRPr lang="es-CL" sz="4400" dirty="0">
              <a:solidFill>
                <a:schemeClr val="tx2"/>
              </a:solidFill>
            </a:endParaRPr>
          </a:p>
        </p:txBody>
      </p:sp>
    </p:spTree>
    <p:extLst>
      <p:ext uri="{BB962C8B-B14F-4D97-AF65-F5344CB8AC3E}">
        <p14:creationId xmlns:p14="http://schemas.microsoft.com/office/powerpoint/2010/main" val="4123574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D6C7EA69-B73D-390D-E419-09BFAF0566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455" b="19008"/>
          <a:stretch/>
        </p:blipFill>
        <p:spPr bwMode="auto">
          <a:xfrm>
            <a:off x="-1" y="10"/>
            <a:ext cx="12192001" cy="4201449"/>
          </a:xfrm>
          <a:prstGeom prst="rect">
            <a:avLst/>
          </a:prstGeom>
          <a:noFill/>
          <a:extLst>
            <a:ext uri="{909E8E84-426E-40DD-AFC4-6F175D3DCCD1}">
              <a14:hiddenFill xmlns:a14="http://schemas.microsoft.com/office/drawing/2010/main">
                <a:solidFill>
                  <a:srgbClr val="FFFFFF"/>
                </a:solidFill>
              </a14:hiddenFill>
            </a:ext>
          </a:extLst>
        </p:spPr>
      </p:pic>
      <p:grpSp>
        <p:nvGrpSpPr>
          <p:cNvPr id="1033" name="Group 1032">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034" name="Freeform: Shape 1033">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035" name="Freeform: Shape 1034">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036" name="Freeform: Shape 1035">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037" name="Freeform: Shape 1036">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5" name="Título 4">
            <a:extLst>
              <a:ext uri="{FF2B5EF4-FFF2-40B4-BE49-F238E27FC236}">
                <a16:creationId xmlns:a16="http://schemas.microsoft.com/office/drawing/2014/main" id="{24F0C6CE-5B7D-C267-FC67-06E823B7498D}"/>
              </a:ext>
            </a:extLst>
          </p:cNvPr>
          <p:cNvSpPr>
            <a:spLocks noGrp="1"/>
          </p:cNvSpPr>
          <p:nvPr>
            <p:ph type="ctrTitle"/>
          </p:nvPr>
        </p:nvSpPr>
        <p:spPr/>
        <p:txBody>
          <a:bodyPr/>
          <a:lstStyle/>
          <a:p>
            <a:endParaRPr lang="es-CL"/>
          </a:p>
        </p:txBody>
      </p:sp>
      <p:sp>
        <p:nvSpPr>
          <p:cNvPr id="6" name="Título 1">
            <a:extLst>
              <a:ext uri="{FF2B5EF4-FFF2-40B4-BE49-F238E27FC236}">
                <a16:creationId xmlns:a16="http://schemas.microsoft.com/office/drawing/2014/main" id="{AD2545EB-32B5-DE13-D933-BF3007295332}"/>
              </a:ext>
            </a:extLst>
          </p:cNvPr>
          <p:cNvSpPr txBox="1">
            <a:spLocks/>
          </p:cNvSpPr>
          <p:nvPr/>
        </p:nvSpPr>
        <p:spPr>
          <a:xfrm>
            <a:off x="652272" y="4163534"/>
            <a:ext cx="10592174" cy="2715007"/>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000" b="0" i="0" dirty="0">
                <a:solidFill>
                  <a:srgbClr val="000000"/>
                </a:solidFill>
                <a:effectLst/>
                <a:highlight>
                  <a:srgbClr val="FFFFFF"/>
                </a:highlight>
                <a:latin typeface="Verdana, Arial, Helvetica, sans-serif"/>
              </a:rPr>
              <a:t>Afuera en el patio, los pasos, como de gente que ronda. Ruidos callados. Y aquí, aquella mujer, de pie en el umbral; su cuerpo </a:t>
            </a:r>
            <a:r>
              <a:rPr lang="es-MX" sz="2000" b="0" i="0" dirty="0" err="1">
                <a:solidFill>
                  <a:srgbClr val="000000"/>
                </a:solidFill>
                <a:effectLst/>
                <a:highlight>
                  <a:srgbClr val="FFFFFF"/>
                </a:highlight>
                <a:latin typeface="Verdana, Arial, Helvetica, sans-serif"/>
              </a:rPr>
              <a:t>impidendo</a:t>
            </a:r>
            <a:r>
              <a:rPr lang="es-MX" sz="2000" b="0" i="0" dirty="0">
                <a:solidFill>
                  <a:srgbClr val="000000"/>
                </a:solidFill>
                <a:effectLst/>
                <a:highlight>
                  <a:srgbClr val="FFFFFF"/>
                </a:highlight>
                <a:latin typeface="Verdana, Arial, Helvetica, sans-serif"/>
              </a:rPr>
              <a:t> la llegada del día; dejando asomar, a través de sus brazos, retazos de cielo, y debajo de sus pies regueros de luz; una luz asperjada como si el suelo debajo de ella estuviera anegado en lágrimas. Y después el sollozo. Otra vez el llanto suave pero agudo, y la pena haciendo retorcer su cuerpo.</a:t>
            </a:r>
            <a:br>
              <a:rPr lang="es-MX" sz="2000" b="0" i="0" dirty="0">
                <a:solidFill>
                  <a:srgbClr val="000000"/>
                </a:solidFill>
                <a:effectLst/>
                <a:highlight>
                  <a:srgbClr val="FFFFFF"/>
                </a:highlight>
                <a:latin typeface="Verdana, Arial, Helvetica, sans-serif"/>
              </a:rPr>
            </a:br>
            <a:r>
              <a:rPr lang="es-MX" sz="2000" b="0" i="0" dirty="0">
                <a:solidFill>
                  <a:srgbClr val="000000"/>
                </a:solidFill>
                <a:effectLst/>
                <a:highlight>
                  <a:srgbClr val="FFFFFF"/>
                </a:highlight>
                <a:latin typeface="Verdana, Arial, Helvetica, sans-serif"/>
              </a:rPr>
              <a:t> </a:t>
            </a:r>
          </a:p>
          <a:p>
            <a:pPr algn="l"/>
            <a:r>
              <a:rPr lang="es-MX" sz="2000" b="0" i="0" dirty="0">
                <a:solidFill>
                  <a:srgbClr val="000000"/>
                </a:solidFill>
                <a:effectLst/>
                <a:highlight>
                  <a:srgbClr val="FFFFFF"/>
                </a:highlight>
                <a:latin typeface="Verdana, Arial, Helvetica, sans-serif"/>
              </a:rPr>
              <a:t>- Han matado a tu padre.</a:t>
            </a:r>
            <a:br>
              <a:rPr lang="es-MX" sz="2000" b="0" i="0" dirty="0">
                <a:solidFill>
                  <a:srgbClr val="000000"/>
                </a:solidFill>
                <a:effectLst/>
                <a:highlight>
                  <a:srgbClr val="FFFFFF"/>
                </a:highlight>
                <a:latin typeface="Verdana, Arial, Helvetica, sans-serif"/>
              </a:rPr>
            </a:br>
            <a:r>
              <a:rPr lang="es-MX" sz="2000" b="0" i="0" dirty="0">
                <a:solidFill>
                  <a:srgbClr val="000000"/>
                </a:solidFill>
                <a:effectLst/>
                <a:highlight>
                  <a:srgbClr val="FFFFFF"/>
                </a:highlight>
                <a:latin typeface="Verdana, Arial, Helvetica, sans-serif"/>
              </a:rPr>
              <a:t> - ¿Y a ti quién te mató, madre?</a:t>
            </a:r>
            <a:endParaRPr lang="es-MX" sz="2000" b="0" i="0" dirty="0">
              <a:solidFill>
                <a:srgbClr val="000000"/>
              </a:solidFill>
              <a:effectLst/>
              <a:highlight>
                <a:srgbClr val="FFFFFF"/>
              </a:highlight>
              <a:latin typeface="Times New Roman" panose="02020603050405020304" pitchFamily="18" charset="0"/>
            </a:endParaRPr>
          </a:p>
          <a:p>
            <a:pPr algn="l"/>
            <a:r>
              <a:rPr lang="es-MX" sz="2000" b="0" i="0" dirty="0">
                <a:solidFill>
                  <a:srgbClr val="000000"/>
                </a:solidFill>
                <a:effectLst/>
                <a:highlight>
                  <a:srgbClr val="FFFFFF"/>
                </a:highlight>
                <a:latin typeface="Times New Roman" panose="02020603050405020304" pitchFamily="18" charset="0"/>
              </a:rPr>
              <a:t> </a:t>
            </a:r>
          </a:p>
          <a:p>
            <a:pPr algn="l"/>
            <a:br>
              <a:rPr lang="es-CL" sz="1800" dirty="0"/>
            </a:br>
            <a:endParaRPr lang="es-CL" sz="4400" dirty="0">
              <a:solidFill>
                <a:schemeClr val="tx2"/>
              </a:solidFill>
            </a:endParaRPr>
          </a:p>
        </p:txBody>
      </p:sp>
    </p:spTree>
    <p:extLst>
      <p:ext uri="{BB962C8B-B14F-4D97-AF65-F5344CB8AC3E}">
        <p14:creationId xmlns:p14="http://schemas.microsoft.com/office/powerpoint/2010/main" val="2885363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065317EE-9B24-1B86-85C7-EDB216239500}"/>
              </a:ext>
            </a:extLst>
          </p:cNvPr>
          <p:cNvSpPr>
            <a:spLocks noGrp="1"/>
          </p:cNvSpPr>
          <p:nvPr>
            <p:ph type="title"/>
          </p:nvPr>
        </p:nvSpPr>
        <p:spPr>
          <a:xfrm>
            <a:off x="838200" y="448721"/>
            <a:ext cx="4707671" cy="1225650"/>
          </a:xfrm>
        </p:spPr>
        <p:txBody>
          <a:bodyPr anchor="b">
            <a:normAutofit/>
          </a:bodyPr>
          <a:lstStyle/>
          <a:p>
            <a:r>
              <a:rPr lang="es-CL" sz="6000" dirty="0">
                <a:solidFill>
                  <a:schemeClr val="bg1"/>
                </a:solidFill>
              </a:rPr>
              <a:t>Juan Rulfo</a:t>
            </a:r>
          </a:p>
        </p:txBody>
      </p:sp>
      <p:cxnSp>
        <p:nvCxnSpPr>
          <p:cNvPr id="2057" name="Straight Connector 2056">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F58FE107-1B7A-1BBF-F9D2-356BE4C94315}"/>
              </a:ext>
            </a:extLst>
          </p:cNvPr>
          <p:cNvSpPr>
            <a:spLocks noGrp="1"/>
          </p:cNvSpPr>
          <p:nvPr>
            <p:ph idx="1"/>
          </p:nvPr>
        </p:nvSpPr>
        <p:spPr>
          <a:xfrm>
            <a:off x="897769" y="1909192"/>
            <a:ext cx="4586513" cy="3647710"/>
          </a:xfrm>
        </p:spPr>
        <p:txBody>
          <a:bodyPr>
            <a:normAutofit/>
          </a:bodyPr>
          <a:lstStyle/>
          <a:p>
            <a:r>
              <a:rPr lang="es-CL" sz="2000" dirty="0">
                <a:solidFill>
                  <a:schemeClr val="bg1"/>
                </a:solidFill>
              </a:rPr>
              <a:t>Escritor autodidacta</a:t>
            </a:r>
          </a:p>
          <a:p>
            <a:r>
              <a:rPr lang="es-CL" sz="2000" dirty="0">
                <a:solidFill>
                  <a:schemeClr val="bg1"/>
                </a:solidFill>
              </a:rPr>
              <a:t>1947-52: trabajó como agente comercial (vendedor de neumáticos)</a:t>
            </a:r>
          </a:p>
          <a:p>
            <a:r>
              <a:rPr lang="es-CL" sz="2000" dirty="0">
                <a:solidFill>
                  <a:schemeClr val="bg1"/>
                </a:solidFill>
              </a:rPr>
              <a:t>Obra breve:  El Llano en llamas (1953)</a:t>
            </a:r>
          </a:p>
          <a:p>
            <a:pPr marL="0" indent="0">
              <a:buNone/>
            </a:pPr>
            <a:r>
              <a:rPr lang="es-CL" sz="2000" dirty="0">
                <a:solidFill>
                  <a:schemeClr val="bg1"/>
                </a:solidFill>
              </a:rPr>
              <a:t>                           Pedro Páramo (1955)</a:t>
            </a:r>
          </a:p>
        </p:txBody>
      </p:sp>
      <p:cxnSp>
        <p:nvCxnSpPr>
          <p:cNvPr id="2059" name="Straight Connector 2058">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68E30334-59AF-A5F2-91DA-B5831A8471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1967"/>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Bocadillo: rectángulo 5">
            <a:extLst>
              <a:ext uri="{FF2B5EF4-FFF2-40B4-BE49-F238E27FC236}">
                <a16:creationId xmlns:a16="http://schemas.microsoft.com/office/drawing/2014/main" id="{1EE89821-EAA8-142E-9132-D7338DC255F9}"/>
              </a:ext>
            </a:extLst>
          </p:cNvPr>
          <p:cNvSpPr/>
          <p:nvPr/>
        </p:nvSpPr>
        <p:spPr>
          <a:xfrm>
            <a:off x="6525453" y="4104659"/>
            <a:ext cx="5666547" cy="2753341"/>
          </a:xfrm>
          <a:prstGeom prst="wedgeRectCallout">
            <a:avLst>
              <a:gd name="adj1" fmla="val -25315"/>
              <a:gd name="adj2" fmla="val -81412"/>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sz="1600" dirty="0"/>
          </a:p>
          <a:p>
            <a:pPr algn="ctr"/>
            <a:r>
              <a:rPr lang="es-MX" sz="1600" dirty="0"/>
              <a:t>Cuando escribí </a:t>
            </a:r>
            <a:r>
              <a:rPr lang="es-MX" sz="1600" i="1" dirty="0"/>
              <a:t>Pedro Páramo </a:t>
            </a:r>
            <a:r>
              <a:rPr lang="es-MX" sz="1600" dirty="0"/>
              <a:t>yo atravesaba por un estado de ánimo verdaderamente triste. Me sentía desgastado físicamente como una piedra bajo un torrente, pues llevaba cinco años de trabajar catorce horas diarias, sin descanso, sin domingos ni días feriados. Corriendo como un condenado a lo ancho y largo del país para que la fábrica, por la cual me deslomaba, vendiera más que sus competidoras […] yo estaba cansado, no solo física y moralmente cansado, sino también estaba cansado de mentarles la madre todos los días, aunque no encontraba la forma de decírselos en su cara.</a:t>
            </a:r>
            <a:endParaRPr lang="es-MX" sz="1600" b="0" i="0" dirty="0">
              <a:effectLst/>
            </a:endParaRPr>
          </a:p>
          <a:p>
            <a:pPr algn="ctr"/>
            <a:endParaRPr lang="es-CL" dirty="0"/>
          </a:p>
        </p:txBody>
      </p:sp>
      <p:sp>
        <p:nvSpPr>
          <p:cNvPr id="5" name="CuadroTexto 4">
            <a:extLst>
              <a:ext uri="{FF2B5EF4-FFF2-40B4-BE49-F238E27FC236}">
                <a16:creationId xmlns:a16="http://schemas.microsoft.com/office/drawing/2014/main" id="{2312B116-4B6B-BCC3-8DDC-114C22ED3442}"/>
              </a:ext>
            </a:extLst>
          </p:cNvPr>
          <p:cNvSpPr txBox="1"/>
          <p:nvPr/>
        </p:nvSpPr>
        <p:spPr>
          <a:xfrm>
            <a:off x="6074743" y="-62299"/>
            <a:ext cx="6146800" cy="7017306"/>
          </a:xfrm>
          <a:prstGeom prst="rect">
            <a:avLst/>
          </a:prstGeom>
          <a:solidFill>
            <a:schemeClr val="tx1"/>
          </a:solidFill>
        </p:spPr>
        <p:txBody>
          <a:bodyPr wrap="square">
            <a:spAutoFit/>
          </a:bodyPr>
          <a:lstStyle/>
          <a:p>
            <a:pPr algn="just"/>
            <a:r>
              <a:rPr lang="es-MX" b="0" i="0" dirty="0">
                <a:solidFill>
                  <a:schemeClr val="bg1"/>
                </a:solidFill>
                <a:effectLst/>
                <a:latin typeface="+mj-lt"/>
              </a:rPr>
              <a:t>Un día que el Zorro estaba muy aburrido y hasta cierto punto melancólico y sin dinero, decidió convertirse en escritor, cosa a la cual se dedicó inmediatamente, pues odiaba ese tipo de personas que dice voy a hacer esto o lo otro y nunca lo hacen.</a:t>
            </a:r>
          </a:p>
          <a:p>
            <a:pPr algn="just"/>
            <a:r>
              <a:rPr lang="es-MX" b="0" i="0" dirty="0">
                <a:solidFill>
                  <a:schemeClr val="bg1"/>
                </a:solidFill>
                <a:effectLst/>
                <a:latin typeface="+mj-lt"/>
              </a:rPr>
              <a:t>Su primer libro resultó muy bueno, un éxito; todo el mundo lo aplaudió, y pronto fue traducido (a veces no muy bien) a los más diversos idiomas.</a:t>
            </a:r>
          </a:p>
          <a:p>
            <a:pPr algn="just"/>
            <a:r>
              <a:rPr lang="es-MX" b="0" i="0" dirty="0">
                <a:solidFill>
                  <a:schemeClr val="bg1"/>
                </a:solidFill>
                <a:effectLst/>
                <a:latin typeface="+mj-lt"/>
              </a:rPr>
              <a:t>El segundo fue todavía mejor que el primero, y varios profesores norteamericanos de lo más granado del mundo académico de aquellos remotos días lo comentaron con entusiasmo y aun escribieron libros sobre los libros que hablaban de los libros del</a:t>
            </a:r>
            <a:br>
              <a:rPr lang="es-MX" b="0" i="0" dirty="0">
                <a:solidFill>
                  <a:schemeClr val="bg1"/>
                </a:solidFill>
                <a:effectLst/>
                <a:latin typeface="+mj-lt"/>
              </a:rPr>
            </a:br>
            <a:r>
              <a:rPr lang="es-MX" b="0" i="0" dirty="0">
                <a:solidFill>
                  <a:schemeClr val="bg1"/>
                </a:solidFill>
                <a:effectLst/>
                <a:latin typeface="+mj-lt"/>
              </a:rPr>
              <a:t>Zorro. Desde ese momento el Zorro se dio con razón satisfecho, y pasaron los años y no publicaba otra cosa. Pero los demás empezaron a murmurar y a repetir “¿Qué pasa con el Zorro?”, y cuando lo encontraban en los cocteles puntualmente se le</a:t>
            </a:r>
            <a:br>
              <a:rPr lang="es-MX" b="0" i="0" dirty="0">
                <a:solidFill>
                  <a:schemeClr val="bg1"/>
                </a:solidFill>
                <a:effectLst/>
                <a:latin typeface="+mj-lt"/>
              </a:rPr>
            </a:br>
            <a:r>
              <a:rPr lang="es-MX" b="0" i="0" dirty="0">
                <a:solidFill>
                  <a:schemeClr val="bg1"/>
                </a:solidFill>
                <a:effectLst/>
                <a:latin typeface="+mj-lt"/>
              </a:rPr>
              <a:t>acercaban a decirle tiene usted que publicar más.</a:t>
            </a:r>
          </a:p>
          <a:p>
            <a:pPr algn="just"/>
            <a:r>
              <a:rPr lang="es-MX" b="0" i="0" dirty="0">
                <a:solidFill>
                  <a:schemeClr val="bg1"/>
                </a:solidFill>
                <a:effectLst/>
                <a:latin typeface="+mj-lt"/>
              </a:rPr>
              <a:t>-Pero si ya he publicado dos libros -respondía él con cansancio.</a:t>
            </a:r>
          </a:p>
          <a:p>
            <a:pPr algn="just"/>
            <a:r>
              <a:rPr lang="es-MX" b="0" i="0" dirty="0">
                <a:solidFill>
                  <a:schemeClr val="bg1"/>
                </a:solidFill>
                <a:effectLst/>
                <a:latin typeface="+mj-lt"/>
              </a:rPr>
              <a:t>-Y muy buenos -le contestaban-; por eso mismo tiene usted que publicar otro.</a:t>
            </a:r>
          </a:p>
          <a:p>
            <a:pPr algn="just"/>
            <a:r>
              <a:rPr lang="es-MX" b="0" i="0" dirty="0">
                <a:solidFill>
                  <a:schemeClr val="bg1"/>
                </a:solidFill>
                <a:effectLst/>
                <a:latin typeface="+mj-lt"/>
              </a:rPr>
              <a:t>El Zorro no lo decía, pero pensaba: “En realidad lo que estos quieren es que yo publique un libro malo; pero como soy el Zorro, no lo voy a hacer.”</a:t>
            </a:r>
          </a:p>
          <a:p>
            <a:pPr algn="just"/>
            <a:r>
              <a:rPr lang="es-MX" b="0" i="0" dirty="0">
                <a:solidFill>
                  <a:schemeClr val="bg1"/>
                </a:solidFill>
                <a:effectLst/>
                <a:latin typeface="+mj-lt"/>
              </a:rPr>
              <a:t>Y no lo hizo.</a:t>
            </a:r>
          </a:p>
          <a:p>
            <a:pPr algn="r"/>
            <a:r>
              <a:rPr lang="es-MX" dirty="0">
                <a:solidFill>
                  <a:schemeClr val="bg1"/>
                </a:solidFill>
                <a:latin typeface="+mj-lt"/>
              </a:rPr>
              <a:t>Augusto Monterroso</a:t>
            </a:r>
          </a:p>
          <a:p>
            <a:pPr algn="r"/>
            <a:endParaRPr lang="es-MX" b="0" i="0" dirty="0">
              <a:solidFill>
                <a:schemeClr val="bg1"/>
              </a:solidFill>
              <a:effectLst/>
              <a:latin typeface="+mj-lt"/>
            </a:endParaRPr>
          </a:p>
        </p:txBody>
      </p:sp>
    </p:spTree>
    <p:extLst>
      <p:ext uri="{BB962C8B-B14F-4D97-AF65-F5344CB8AC3E}">
        <p14:creationId xmlns:p14="http://schemas.microsoft.com/office/powerpoint/2010/main" val="4232699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De los cuentos del tío Ceferino a los fantasmas de Comala">
            <a:extLst>
              <a:ext uri="{FF2B5EF4-FFF2-40B4-BE49-F238E27FC236}">
                <a16:creationId xmlns:a16="http://schemas.microsoft.com/office/drawing/2014/main" id="{6491414A-A30C-5F1D-C74C-2CAD716242F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542" b="19102"/>
          <a:stretch/>
        </p:blipFill>
        <p:spPr bwMode="auto">
          <a:xfrm>
            <a:off x="20" y="10"/>
            <a:ext cx="12191979" cy="6857988"/>
          </a:xfrm>
          <a:prstGeom prst="rect">
            <a:avLst/>
          </a:prstGeom>
          <a:noFill/>
          <a:effectLst>
            <a:outerShdw blurRad="596900" dist="330200" dir="8820000" sx="87000" sy="87000" algn="ctr" rotWithShape="0">
              <a:srgbClr val="000000">
                <a:alpha val="29000"/>
              </a:srgbClr>
            </a:outerShdw>
          </a:effectLst>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883BE3CA-6144-2635-5F15-412D792708FF}"/>
              </a:ext>
            </a:extLst>
          </p:cNvPr>
          <p:cNvSpPr txBox="1"/>
          <p:nvPr/>
        </p:nvSpPr>
        <p:spPr>
          <a:xfrm>
            <a:off x="4319751" y="515006"/>
            <a:ext cx="5507421" cy="646331"/>
          </a:xfrm>
          <a:prstGeom prst="rect">
            <a:avLst/>
          </a:prstGeom>
          <a:noFill/>
        </p:spPr>
        <p:txBody>
          <a:bodyPr wrap="square" rtlCol="0">
            <a:spAutoFit/>
          </a:bodyPr>
          <a:lstStyle/>
          <a:p>
            <a:r>
              <a:rPr lang="es-CL"/>
              <a:t>VINE A COMALA PORQUE ME DIJERON QUE AQUÍ VIVÍA MI PADRE, UN TAL PEDRO PÁRAMO….</a:t>
            </a:r>
            <a:endParaRPr lang="es-CL" dirty="0"/>
          </a:p>
        </p:txBody>
      </p:sp>
    </p:spTree>
    <p:extLst>
      <p:ext uri="{BB962C8B-B14F-4D97-AF65-F5344CB8AC3E}">
        <p14:creationId xmlns:p14="http://schemas.microsoft.com/office/powerpoint/2010/main" val="1093476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83" name="Rectangle 717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0" name="Picture 2" descr="Juan Rulfo - Pedro Páramo. Resumen y análisis - Imagen 1">
            <a:extLst>
              <a:ext uri="{FF2B5EF4-FFF2-40B4-BE49-F238E27FC236}">
                <a16:creationId xmlns:a16="http://schemas.microsoft.com/office/drawing/2014/main" id="{6A157ED2-DD7E-2D70-7251-0E50959DC21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36937" b="6824"/>
          <a:stretch/>
        </p:blipFill>
        <p:spPr bwMode="auto">
          <a:xfrm>
            <a:off x="20" y="0"/>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661C6C1C-B02C-2421-EEA3-78C062F8AC95}"/>
              </a:ext>
            </a:extLst>
          </p:cNvPr>
          <p:cNvSpPr txBox="1"/>
          <p:nvPr/>
        </p:nvSpPr>
        <p:spPr>
          <a:xfrm>
            <a:off x="3048000" y="183495"/>
            <a:ext cx="6096000" cy="646331"/>
          </a:xfrm>
          <a:prstGeom prst="rect">
            <a:avLst/>
          </a:prstGeom>
          <a:solidFill>
            <a:schemeClr val="bg1">
              <a:alpha val="66000"/>
            </a:schemeClr>
          </a:solidFill>
        </p:spPr>
        <p:txBody>
          <a:bodyPr wrap="square">
            <a:spAutoFit/>
          </a:bodyPr>
          <a:lstStyle/>
          <a:p>
            <a:r>
              <a:rPr lang="es-MX" b="1" i="0" dirty="0">
                <a:effectLst/>
                <a:latin typeface="+mj-lt"/>
              </a:rPr>
              <a:t> “Era ese tiempo de la canícula, cuando el aire de agosto sopla caliente, envenenado por el olor podrido de las saponarias.”</a:t>
            </a:r>
            <a:endParaRPr lang="es-CL" b="1" dirty="0">
              <a:latin typeface="+mj-lt"/>
            </a:endParaRPr>
          </a:p>
        </p:txBody>
      </p:sp>
      <p:sp>
        <p:nvSpPr>
          <p:cNvPr id="5" name="CuadroTexto 4">
            <a:extLst>
              <a:ext uri="{FF2B5EF4-FFF2-40B4-BE49-F238E27FC236}">
                <a16:creationId xmlns:a16="http://schemas.microsoft.com/office/drawing/2014/main" id="{D1E7747E-E395-7A92-816E-22C801FFD1CF}"/>
              </a:ext>
            </a:extLst>
          </p:cNvPr>
          <p:cNvSpPr txBox="1"/>
          <p:nvPr/>
        </p:nvSpPr>
        <p:spPr>
          <a:xfrm>
            <a:off x="5212080" y="1944917"/>
            <a:ext cx="5923280" cy="923330"/>
          </a:xfrm>
          <a:prstGeom prst="rect">
            <a:avLst/>
          </a:prstGeom>
          <a:solidFill>
            <a:schemeClr val="bg1">
              <a:alpha val="69000"/>
            </a:schemeClr>
          </a:solidFill>
        </p:spPr>
        <p:txBody>
          <a:bodyPr wrap="square">
            <a:spAutoFit/>
          </a:bodyPr>
          <a:lstStyle/>
          <a:p>
            <a:pPr algn="l"/>
            <a:r>
              <a:rPr lang="es-MX" b="0" i="0" dirty="0">
                <a:effectLst/>
              </a:rPr>
              <a:t>“Aquello está sobre las brasas de la tierra, en la mera boca del infierno. Con decirle que muchos de los que allí se mueren al llegar al infierno regresan por su cobija.”</a:t>
            </a:r>
          </a:p>
        </p:txBody>
      </p:sp>
    </p:spTree>
    <p:extLst>
      <p:ext uri="{BB962C8B-B14F-4D97-AF65-F5344CB8AC3E}">
        <p14:creationId xmlns:p14="http://schemas.microsoft.com/office/powerpoint/2010/main" val="248471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085" name="Rectangle 307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9" name="Picture 2" descr="Juan Rulfo - Pedro Páramo. Resumen y análisis - Imagen 1">
            <a:extLst>
              <a:ext uri="{FF2B5EF4-FFF2-40B4-BE49-F238E27FC236}">
                <a16:creationId xmlns:a16="http://schemas.microsoft.com/office/drawing/2014/main" id="{9E2E1E68-253E-AF7F-ED9D-44BC44D10023}"/>
              </a:ext>
            </a:extLst>
          </p:cNvPr>
          <p:cNvPicPr>
            <a:picLocks noChangeAspect="1" noChangeArrowheads="1"/>
          </p:cNvPicPr>
          <p:nvPr/>
        </p:nvPicPr>
        <p:blipFill>
          <a:blip r:embed="rId2">
            <a:alphaModFix amt="39000"/>
            <a:extLst>
              <a:ext uri="{28A0092B-C50C-407E-A947-70E740481C1C}">
                <a14:useLocalDpi xmlns:a14="http://schemas.microsoft.com/office/drawing/2010/main" val="0"/>
              </a:ext>
            </a:extLst>
          </a:blip>
          <a:srcRect t="36937" b="6824"/>
          <a:stretch/>
        </p:blipFill>
        <p:spPr bwMode="auto">
          <a:xfrm>
            <a:off x="20" y="1282"/>
            <a:ext cx="12191980" cy="6856718"/>
          </a:xfrm>
          <a:prstGeom prst="rect">
            <a:avLst/>
          </a:prstGeom>
          <a:solidFill>
            <a:schemeClr val="tx1"/>
          </a:solidFill>
        </p:spPr>
      </p:pic>
      <p:sp>
        <p:nvSpPr>
          <p:cNvPr id="2" name="Título 1">
            <a:extLst>
              <a:ext uri="{FF2B5EF4-FFF2-40B4-BE49-F238E27FC236}">
                <a16:creationId xmlns:a16="http://schemas.microsoft.com/office/drawing/2014/main" id="{F5B473FD-6C66-1A95-0D67-D8C8AFFC0755}"/>
              </a:ext>
            </a:extLst>
          </p:cNvPr>
          <p:cNvSpPr>
            <a:spLocks noGrp="1"/>
          </p:cNvSpPr>
          <p:nvPr>
            <p:ph type="title"/>
          </p:nvPr>
        </p:nvSpPr>
        <p:spPr>
          <a:xfrm>
            <a:off x="897769" y="341771"/>
            <a:ext cx="9465431" cy="1225650"/>
          </a:xfrm>
        </p:spPr>
        <p:txBody>
          <a:bodyPr anchor="b">
            <a:normAutofit/>
          </a:bodyPr>
          <a:lstStyle/>
          <a:p>
            <a:r>
              <a:rPr lang="es-CL" sz="5400" b="1" spc="600" dirty="0">
                <a:solidFill>
                  <a:schemeClr val="accent2"/>
                </a:solidFill>
              </a:rPr>
              <a:t>COMALA </a:t>
            </a:r>
          </a:p>
        </p:txBody>
      </p:sp>
      <p:cxnSp>
        <p:nvCxnSpPr>
          <p:cNvPr id="3086" name="Straight Connector 308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4AA1321-27F3-4D4D-FBB9-1B9D0179E146}"/>
              </a:ext>
            </a:extLst>
          </p:cNvPr>
          <p:cNvSpPr>
            <a:spLocks noGrp="1"/>
          </p:cNvSpPr>
          <p:nvPr>
            <p:ph idx="1"/>
          </p:nvPr>
        </p:nvSpPr>
        <p:spPr>
          <a:xfrm>
            <a:off x="897769" y="1909192"/>
            <a:ext cx="5109331" cy="3647710"/>
          </a:xfrm>
        </p:spPr>
        <p:txBody>
          <a:bodyPr>
            <a:normAutofit lnSpcReduction="10000"/>
          </a:bodyPr>
          <a:lstStyle/>
          <a:p>
            <a:r>
              <a:rPr lang="es-CL" sz="2000" dirty="0">
                <a:solidFill>
                  <a:schemeClr val="bg1"/>
                </a:solidFill>
              </a:rPr>
              <a:t>Mito del pueblo deshabitado, el pueblo fantasmagórico</a:t>
            </a:r>
          </a:p>
          <a:p>
            <a:r>
              <a:rPr lang="es-CL" sz="2000" dirty="0">
                <a:solidFill>
                  <a:schemeClr val="bg1"/>
                </a:solidFill>
              </a:rPr>
              <a:t>Comala es el eje de la novela</a:t>
            </a:r>
          </a:p>
          <a:p>
            <a:r>
              <a:rPr lang="es-CL" sz="2000" dirty="0">
                <a:solidFill>
                  <a:schemeClr val="bg1"/>
                </a:solidFill>
              </a:rPr>
              <a:t>Antecedente: </a:t>
            </a:r>
            <a:r>
              <a:rPr lang="es-CL" sz="2000" dirty="0" err="1">
                <a:solidFill>
                  <a:srgbClr val="FFC000"/>
                </a:solidFill>
              </a:rPr>
              <a:t>Luvina</a:t>
            </a:r>
            <a:r>
              <a:rPr lang="es-CL" sz="2000" dirty="0">
                <a:solidFill>
                  <a:schemeClr val="bg1"/>
                </a:solidFill>
              </a:rPr>
              <a:t> de El llano en llamas</a:t>
            </a:r>
          </a:p>
          <a:p>
            <a:endParaRPr lang="es-CL" sz="2000" dirty="0">
              <a:solidFill>
                <a:schemeClr val="bg1"/>
              </a:solidFill>
            </a:endParaRPr>
          </a:p>
          <a:p>
            <a:r>
              <a:rPr lang="es-MX" sz="2000" dirty="0">
                <a:solidFill>
                  <a:srgbClr val="FFC000"/>
                </a:solidFill>
              </a:rPr>
              <a:t>JUAN PRECIADO: </a:t>
            </a:r>
            <a:r>
              <a:rPr lang="es-MX" sz="2000" dirty="0">
                <a:solidFill>
                  <a:schemeClr val="bg1"/>
                </a:solidFill>
              </a:rPr>
              <a:t>Rulfo presenta a este personaje  sin posibilidades de conseguir  su "ilusión", la salvación individual</a:t>
            </a:r>
          </a:p>
          <a:p>
            <a:r>
              <a:rPr lang="es-MX" sz="2000" dirty="0">
                <a:solidFill>
                  <a:schemeClr val="bg1"/>
                </a:solidFill>
              </a:rPr>
              <a:t>Atemporalidad de Comala: mundo sin salida que, alegóricamente, carece de tiempo: es la atemporalidad de la muerte</a:t>
            </a:r>
            <a:endParaRPr lang="es-CL" sz="2000" dirty="0">
              <a:solidFill>
                <a:schemeClr val="bg1"/>
              </a:solidFill>
            </a:endParaRPr>
          </a:p>
        </p:txBody>
      </p:sp>
      <p:cxnSp>
        <p:nvCxnSpPr>
          <p:cNvPr id="3087" name="Straight Connector 308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074" name="Picture 2" descr="12 frases de pedro páramo que harán que dejes de verlo como el típico macho mexicano”">
            <a:extLst>
              <a:ext uri="{FF2B5EF4-FFF2-40B4-BE49-F238E27FC236}">
                <a16:creationId xmlns:a16="http://schemas.microsoft.com/office/drawing/2014/main" id="{F3430E7D-8A35-917F-1B31-5164B52AA2E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58753" y="2012363"/>
            <a:ext cx="5666547" cy="2833273"/>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1C12AAAE-4314-BCC7-7481-8CF7240B4B45}"/>
              </a:ext>
            </a:extLst>
          </p:cNvPr>
          <p:cNvSpPr txBox="1"/>
          <p:nvPr/>
        </p:nvSpPr>
        <p:spPr>
          <a:xfrm>
            <a:off x="6196426" y="1921892"/>
            <a:ext cx="5881274" cy="3416320"/>
          </a:xfrm>
          <a:prstGeom prst="rect">
            <a:avLst/>
          </a:prstGeom>
          <a:solidFill>
            <a:schemeClr val="tx1"/>
          </a:solidFill>
        </p:spPr>
        <p:txBody>
          <a:bodyPr wrap="square">
            <a:spAutoFit/>
          </a:bodyPr>
          <a:lstStyle/>
          <a:p>
            <a:pPr algn="l"/>
            <a:r>
              <a:rPr lang="es-MX" b="0" i="0" dirty="0">
                <a:solidFill>
                  <a:schemeClr val="bg1"/>
                </a:solidFill>
                <a:effectLst/>
                <a:latin typeface="Merriweather" panose="00000500000000000000" pitchFamily="2" charset="0"/>
              </a:rPr>
              <a:t>“Vine a Comala porque me dijeron que acá vivía mi padre, un tal Pedro Páramo. Mi madre me lo dijo. Y yo le prometí que vendría a verlo en cuanto ella muriera. Le apreté sus manos en señal de que lo haría; pues ella estaba por morirse y yo en plan de prometerlo todo. «No dejes de ir a visitarlo -me recomendó-. Se llama de otro modo y de este otro. Estoy segura de que le dará gusto conocerte.» Entonces no pude hacer otra cosa sino decirle que así lo haría, y de tanto decírselo se lo seguí diciendo aun después que a mis manos les costó trabajo zafarse de sus manos muertas.”</a:t>
            </a:r>
          </a:p>
        </p:txBody>
      </p:sp>
      <p:sp>
        <p:nvSpPr>
          <p:cNvPr id="4" name="CuadroTexto 3">
            <a:extLst>
              <a:ext uri="{FF2B5EF4-FFF2-40B4-BE49-F238E27FC236}">
                <a16:creationId xmlns:a16="http://schemas.microsoft.com/office/drawing/2014/main" id="{484863A9-1DD5-F79F-74FC-D8EAB5901E16}"/>
              </a:ext>
            </a:extLst>
          </p:cNvPr>
          <p:cNvSpPr txBox="1"/>
          <p:nvPr/>
        </p:nvSpPr>
        <p:spPr>
          <a:xfrm>
            <a:off x="6096000" y="341771"/>
            <a:ext cx="6197600" cy="400110"/>
          </a:xfrm>
          <a:prstGeom prst="rect">
            <a:avLst/>
          </a:prstGeom>
          <a:noFill/>
        </p:spPr>
        <p:txBody>
          <a:bodyPr wrap="square">
            <a:spAutoFit/>
          </a:bodyPr>
          <a:lstStyle/>
          <a:p>
            <a:pPr algn="l"/>
            <a:r>
              <a:rPr lang="es-MX" sz="2000" dirty="0">
                <a:solidFill>
                  <a:schemeClr val="bg1"/>
                </a:solidFill>
                <a:latin typeface="Roboto" panose="02000000000000000000" pitchFamily="2" charset="0"/>
              </a:rPr>
              <a:t>“</a:t>
            </a:r>
            <a:r>
              <a:rPr lang="es-MX" sz="2000" b="0" i="0" dirty="0">
                <a:solidFill>
                  <a:schemeClr val="bg1"/>
                </a:solidFill>
                <a:effectLst/>
                <a:latin typeface="Roboto" panose="02000000000000000000" pitchFamily="2" charset="0"/>
              </a:rPr>
              <a:t>Hay pueblos que saben a desdicha”</a:t>
            </a:r>
            <a:endParaRPr lang="es-MX" b="0" i="0" dirty="0">
              <a:solidFill>
                <a:schemeClr val="bg1"/>
              </a:solidFill>
              <a:effectLst/>
              <a:latin typeface="Roboto" panose="02000000000000000000" pitchFamily="2" charset="0"/>
            </a:endParaRPr>
          </a:p>
        </p:txBody>
      </p:sp>
    </p:spTree>
    <p:extLst>
      <p:ext uri="{BB962C8B-B14F-4D97-AF65-F5344CB8AC3E}">
        <p14:creationId xmlns:p14="http://schemas.microsoft.com/office/powerpoint/2010/main" val="227517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5D85035-F621-91FC-DE4B-6693C3CD7121}"/>
              </a:ext>
            </a:extLst>
          </p:cNvPr>
          <p:cNvPicPr>
            <a:picLocks noChangeAspect="1"/>
          </p:cNvPicPr>
          <p:nvPr/>
        </p:nvPicPr>
        <p:blipFill>
          <a:blip r:embed="rId2">
            <a:alphaModFix amt="40000"/>
          </a:blip>
          <a:srcRect l="9555" r="8195" b="-1"/>
          <a:stretch/>
        </p:blipFill>
        <p:spPr>
          <a:xfrm>
            <a:off x="20" y="10"/>
            <a:ext cx="8450297" cy="6857990"/>
          </a:xfrm>
          <a:prstGeom prst="rect">
            <a:avLst/>
          </a:prstGeom>
        </p:spPr>
      </p:pic>
      <p:sp>
        <p:nvSpPr>
          <p:cNvPr id="4" name="Título 3">
            <a:extLst>
              <a:ext uri="{FF2B5EF4-FFF2-40B4-BE49-F238E27FC236}">
                <a16:creationId xmlns:a16="http://schemas.microsoft.com/office/drawing/2014/main" id="{F3F96FB4-9045-67EE-08EB-9F3583CEBFB3}"/>
              </a:ext>
            </a:extLst>
          </p:cNvPr>
          <p:cNvSpPr txBox="1">
            <a:spLocks noGrp="1"/>
          </p:cNvSpPr>
          <p:nvPr>
            <p:ph type="title"/>
          </p:nvPr>
        </p:nvSpPr>
        <p:spPr>
          <a:xfrm>
            <a:off x="319919" y="296079"/>
            <a:ext cx="5774557" cy="1627636"/>
          </a:xfrm>
          <a:prstGeom prst="rect">
            <a:avLst/>
          </a:prstGeom>
        </p:spPr>
        <p:txBody>
          <a:bodyPr>
            <a:normAutofit fontScale="90000"/>
          </a:bodyPr>
          <a:lstStyle/>
          <a:p>
            <a:r>
              <a:rPr lang="es-CL" sz="3600" b="1" dirty="0">
                <a:solidFill>
                  <a:srgbClr val="FFC000"/>
                </a:solidFill>
              </a:rPr>
              <a:t>COMALA AMBIVALENTE </a:t>
            </a:r>
            <a:br>
              <a:rPr lang="es-CL" sz="2100" dirty="0">
                <a:solidFill>
                  <a:srgbClr val="FFFFFF"/>
                </a:solidFill>
              </a:rPr>
            </a:br>
            <a:br>
              <a:rPr lang="es-CL" sz="2100" dirty="0">
                <a:solidFill>
                  <a:srgbClr val="FFFFFF"/>
                </a:solidFill>
              </a:rPr>
            </a:br>
            <a:r>
              <a:rPr lang="es-CL" sz="2100" dirty="0">
                <a:solidFill>
                  <a:srgbClr val="FFFFFF"/>
                </a:solidFill>
              </a:rPr>
              <a:t>Pueblo bello, hermoso, a través del recuerdo de diversos personajes</a:t>
            </a:r>
            <a:br>
              <a:rPr lang="es-CL" sz="2100" dirty="0">
                <a:solidFill>
                  <a:srgbClr val="FFFFFF"/>
                </a:solidFill>
              </a:rPr>
            </a:br>
            <a:br>
              <a:rPr lang="es-CL" sz="2100" dirty="0">
                <a:solidFill>
                  <a:srgbClr val="FFFFFF"/>
                </a:solidFill>
              </a:rPr>
            </a:br>
            <a:r>
              <a:rPr lang="es-CL" sz="2100" dirty="0">
                <a:solidFill>
                  <a:srgbClr val="FFFFFF"/>
                </a:solidFill>
              </a:rPr>
              <a:t>Un  pueblo calcinado, semejante a un infierno, que es el que conoce Juan Preciado</a:t>
            </a:r>
          </a:p>
        </p:txBody>
      </p:sp>
      <p:sp>
        <p:nvSpPr>
          <p:cNvPr id="3" name="Marcador de contenido 2">
            <a:extLst>
              <a:ext uri="{FF2B5EF4-FFF2-40B4-BE49-F238E27FC236}">
                <a16:creationId xmlns:a16="http://schemas.microsoft.com/office/drawing/2014/main" id="{8B548CEA-0207-5AAF-4606-2A20CFB56580}"/>
              </a:ext>
            </a:extLst>
          </p:cNvPr>
          <p:cNvSpPr>
            <a:spLocks noGrp="1"/>
          </p:cNvSpPr>
          <p:nvPr>
            <p:ph idx="1"/>
          </p:nvPr>
        </p:nvSpPr>
        <p:spPr>
          <a:xfrm>
            <a:off x="319920" y="2219784"/>
            <a:ext cx="5905908" cy="4638205"/>
          </a:xfrm>
        </p:spPr>
        <p:txBody>
          <a:bodyPr>
            <a:normAutofit lnSpcReduction="10000"/>
          </a:bodyPr>
          <a:lstStyle/>
          <a:p>
            <a:r>
              <a:rPr lang="es-CL" sz="2000" dirty="0">
                <a:solidFill>
                  <a:srgbClr val="FFFFFF"/>
                </a:solidFill>
              </a:rPr>
              <a:t>Un lugar del que no se puede salir</a:t>
            </a:r>
          </a:p>
          <a:p>
            <a:r>
              <a:rPr lang="es-CL" sz="2000" dirty="0">
                <a:solidFill>
                  <a:srgbClr val="FFFFFF"/>
                </a:solidFill>
              </a:rPr>
              <a:t>Un desierto sobrepoblado</a:t>
            </a:r>
          </a:p>
          <a:p>
            <a:r>
              <a:rPr lang="es-CL" sz="2000" b="1" dirty="0">
                <a:solidFill>
                  <a:srgbClr val="FFFFFF"/>
                </a:solidFill>
              </a:rPr>
              <a:t>No un más allá, sino un más acá para siempre</a:t>
            </a:r>
          </a:p>
          <a:p>
            <a:r>
              <a:rPr lang="es-CL" sz="2000" dirty="0">
                <a:solidFill>
                  <a:srgbClr val="FFFFFF"/>
                </a:solidFill>
              </a:rPr>
              <a:t>Sitios que están fuera de Comala: Mina La Andrómeda, Los Confines</a:t>
            </a:r>
          </a:p>
          <a:p>
            <a:r>
              <a:rPr lang="es-CL" sz="2000" dirty="0">
                <a:solidFill>
                  <a:srgbClr val="FFFFFF"/>
                </a:solidFill>
              </a:rPr>
              <a:t>Afuera de Comala: Mundo exterior al que no se puede acceder</a:t>
            </a:r>
          </a:p>
          <a:p>
            <a:r>
              <a:rPr lang="es-CL" sz="2000" dirty="0">
                <a:solidFill>
                  <a:srgbClr val="FFFFFF"/>
                </a:solidFill>
              </a:rPr>
              <a:t>Temporalidad de Comala:</a:t>
            </a:r>
          </a:p>
          <a:p>
            <a:endParaRPr lang="es-CL" sz="2000" dirty="0">
              <a:solidFill>
                <a:srgbClr val="FFFFFF"/>
              </a:solidFill>
            </a:endParaRPr>
          </a:p>
          <a:p>
            <a:pPr lvl="1">
              <a:buFont typeface="Courier New" panose="02070309020205020404" pitchFamily="49" charset="0"/>
              <a:buChar char="o"/>
            </a:pPr>
            <a:r>
              <a:rPr lang="es-CL" sz="1800" dirty="0">
                <a:solidFill>
                  <a:srgbClr val="FFFFFF"/>
                </a:solidFill>
              </a:rPr>
              <a:t>Desorden temporal, recursividad</a:t>
            </a:r>
          </a:p>
          <a:p>
            <a:pPr lvl="1">
              <a:buFont typeface="Courier New" panose="02070309020205020404" pitchFamily="49" charset="0"/>
              <a:buChar char="o"/>
            </a:pPr>
            <a:r>
              <a:rPr lang="es-CL" sz="1800" dirty="0">
                <a:solidFill>
                  <a:srgbClr val="FFFFFF"/>
                </a:solidFill>
              </a:rPr>
              <a:t>Especie de tiempo de la cripta</a:t>
            </a:r>
          </a:p>
          <a:p>
            <a:pPr lvl="1">
              <a:buFont typeface="Courier New" panose="02070309020205020404" pitchFamily="49" charset="0"/>
              <a:buChar char="o"/>
            </a:pPr>
            <a:r>
              <a:rPr lang="es-CL" sz="1800" dirty="0">
                <a:solidFill>
                  <a:srgbClr val="FFFFFF"/>
                </a:solidFill>
              </a:rPr>
              <a:t>Un pasado siempre actual</a:t>
            </a:r>
          </a:p>
          <a:p>
            <a:pPr lvl="1">
              <a:buFont typeface="Courier New" panose="02070309020205020404" pitchFamily="49" charset="0"/>
              <a:buChar char="o"/>
            </a:pPr>
            <a:r>
              <a:rPr lang="es-CL" sz="1800" dirty="0">
                <a:solidFill>
                  <a:srgbClr val="FFFFFF"/>
                </a:solidFill>
              </a:rPr>
              <a:t>Tiempo circulando sobre sí mismo</a:t>
            </a:r>
          </a:p>
          <a:p>
            <a:pPr lvl="1">
              <a:buFont typeface="Courier New" panose="02070309020205020404" pitchFamily="49" charset="0"/>
              <a:buChar char="o"/>
            </a:pPr>
            <a:r>
              <a:rPr lang="es-CL" sz="1800" dirty="0">
                <a:solidFill>
                  <a:srgbClr val="FFFFFF"/>
                </a:solidFill>
              </a:rPr>
              <a:t>Tiempo suspendido/ MURMULLOS</a:t>
            </a:r>
          </a:p>
          <a:p>
            <a:pPr marL="0" indent="0">
              <a:buNone/>
            </a:pPr>
            <a:endParaRPr lang="es-CL" sz="2000" dirty="0">
              <a:solidFill>
                <a:srgbClr val="FFFFFF"/>
              </a:solidFill>
            </a:endParaRPr>
          </a:p>
        </p:txBody>
      </p:sp>
      <p:pic>
        <p:nvPicPr>
          <p:cNvPr id="5122" name="Picture 2" descr="Juan Rulfo - Pedro Páramo. Resumen y análisis - Imagen 1">
            <a:extLst>
              <a:ext uri="{FF2B5EF4-FFF2-40B4-BE49-F238E27FC236}">
                <a16:creationId xmlns:a16="http://schemas.microsoft.com/office/drawing/2014/main" id="{D61ABFE9-E46A-57C4-C0A0-85FA1A4C6C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624" r="6430"/>
          <a:stretch/>
        </p:blipFill>
        <p:spPr bwMode="auto">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0D7C6038-D13E-B247-8D74-EF582D297285}"/>
              </a:ext>
            </a:extLst>
          </p:cNvPr>
          <p:cNvSpPr>
            <a:spLocks noChangeArrowheads="1"/>
          </p:cNvSpPr>
          <p:nvPr/>
        </p:nvSpPr>
        <p:spPr bwMode="auto">
          <a:xfrm>
            <a:off x="5907487" y="-184666"/>
            <a:ext cx="3770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1905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90500" algn="just"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a:ln>
                <a:noFill/>
              </a:ln>
              <a:solidFill>
                <a:schemeClr val="tx1"/>
              </a:solidFill>
              <a:effectLst/>
              <a:latin typeface="Arial" panose="020B0604020202020204" pitchFamily="34" charset="0"/>
            </a:endParaRPr>
          </a:p>
        </p:txBody>
      </p:sp>
      <p:sp>
        <p:nvSpPr>
          <p:cNvPr id="10" name="CuadroTexto 9">
            <a:extLst>
              <a:ext uri="{FF2B5EF4-FFF2-40B4-BE49-F238E27FC236}">
                <a16:creationId xmlns:a16="http://schemas.microsoft.com/office/drawing/2014/main" id="{9731783F-4451-F47A-E52D-402BBA45576B}"/>
              </a:ext>
            </a:extLst>
          </p:cNvPr>
          <p:cNvSpPr txBox="1"/>
          <p:nvPr/>
        </p:nvSpPr>
        <p:spPr>
          <a:xfrm>
            <a:off x="8180025" y="542836"/>
            <a:ext cx="3640535" cy="1754326"/>
          </a:xfrm>
          <a:prstGeom prst="rect">
            <a:avLst/>
          </a:prstGeom>
          <a:solidFill>
            <a:schemeClr val="bg1">
              <a:alpha val="66000"/>
            </a:schemeClr>
          </a:solidFill>
        </p:spPr>
        <p:txBody>
          <a:bodyPr wrap="square">
            <a:spAutoFit/>
          </a:bodyPr>
          <a:lstStyle/>
          <a:p>
            <a:pPr marL="0" marR="0" lvl="0" indent="190500" algn="just" defTabSz="914400" rtl="0" eaLnBrk="0" fontAlgn="base" latinLnBrk="0" hangingPunct="0">
              <a:lnSpc>
                <a:spcPct val="100000"/>
              </a:lnSpc>
              <a:spcBef>
                <a:spcPct val="0"/>
              </a:spcBef>
              <a:spcAft>
                <a:spcPct val="0"/>
              </a:spcAft>
              <a:buClrTx/>
              <a:buSzTx/>
              <a:buFontTx/>
              <a:buNone/>
              <a:tabLst/>
            </a:pPr>
            <a:r>
              <a:rPr kumimoji="0" lang="es-CL" altLang="es-CL" b="0" i="0" u="none" strike="noStrike" cap="none" normalizeH="0" baseline="0" dirty="0">
                <a:ln>
                  <a:noFill/>
                </a:ln>
                <a:solidFill>
                  <a:schemeClr val="tx1"/>
                </a:solidFill>
                <a:effectLst/>
                <a:latin typeface="+mj-lt"/>
              </a:rPr>
              <a:t>«Ver subir y bajar el horizonte con el viento que mueve las espigas, el rizar de la tarde con una lluvia de triples rizos. El color de la tierra, el olor de la alfalfa y del pan. Un pueblo que huele a miel derramada...»</a:t>
            </a:r>
            <a:r>
              <a:rPr kumimoji="0" lang="es-CL" altLang="es-CL" b="0" i="0" u="none" strike="noStrike" cap="none" normalizeH="0" baseline="0" dirty="0">
                <a:ln>
                  <a:noFill/>
                </a:ln>
                <a:solidFill>
                  <a:srgbClr val="000000"/>
                </a:solidFill>
                <a:effectLst/>
                <a:latin typeface="+mj-lt"/>
                <a:cs typeface="Times New Roman" panose="02020603050405020304" pitchFamily="18" charset="0"/>
              </a:rPr>
              <a:t>. </a:t>
            </a:r>
            <a:r>
              <a:rPr kumimoji="0" lang="es-CL" altLang="es-CL" b="0" i="0" u="none" strike="noStrike" cap="none" normalizeH="0" baseline="0" dirty="0">
                <a:ln>
                  <a:noFill/>
                </a:ln>
                <a:solidFill>
                  <a:schemeClr val="tx1"/>
                </a:solidFill>
                <a:effectLst/>
                <a:latin typeface="+mj-lt"/>
              </a:rPr>
              <a:t>                       </a:t>
            </a:r>
          </a:p>
        </p:txBody>
      </p:sp>
      <p:sp>
        <p:nvSpPr>
          <p:cNvPr id="13" name="CuadroTexto 12">
            <a:extLst>
              <a:ext uri="{FF2B5EF4-FFF2-40B4-BE49-F238E27FC236}">
                <a16:creationId xmlns:a16="http://schemas.microsoft.com/office/drawing/2014/main" id="{032FF21F-4C0A-6AB2-DF96-F87EE0DD3BDE}"/>
              </a:ext>
            </a:extLst>
          </p:cNvPr>
          <p:cNvSpPr txBox="1"/>
          <p:nvPr/>
        </p:nvSpPr>
        <p:spPr>
          <a:xfrm>
            <a:off x="7782560" y="3456186"/>
            <a:ext cx="3556000" cy="369332"/>
          </a:xfrm>
          <a:prstGeom prst="rect">
            <a:avLst/>
          </a:prstGeom>
          <a:noFill/>
        </p:spPr>
        <p:txBody>
          <a:bodyPr wrap="square" rtlCol="0">
            <a:spAutoFit/>
          </a:bodyPr>
          <a:lstStyle/>
          <a:p>
            <a:r>
              <a:rPr lang="es-CL" dirty="0"/>
              <a:t> </a:t>
            </a:r>
          </a:p>
        </p:txBody>
      </p:sp>
      <p:sp>
        <p:nvSpPr>
          <p:cNvPr id="17" name="Rectangle 9">
            <a:extLst>
              <a:ext uri="{FF2B5EF4-FFF2-40B4-BE49-F238E27FC236}">
                <a16:creationId xmlns:a16="http://schemas.microsoft.com/office/drawing/2014/main" id="{4327291C-5D9E-B70E-2539-80AEDFA281AB}"/>
              </a:ext>
            </a:extLst>
          </p:cNvPr>
          <p:cNvSpPr>
            <a:spLocks noChangeArrowheads="1"/>
          </p:cNvSpPr>
          <p:nvPr/>
        </p:nvSpPr>
        <p:spPr bwMode="auto">
          <a:xfrm>
            <a:off x="5907487" y="-184666"/>
            <a:ext cx="377026"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190500" algn="just"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a:ln>
                <a:noFill/>
              </a:ln>
              <a:solidFill>
                <a:schemeClr val="tx1"/>
              </a:solidFill>
              <a:effectLst/>
              <a:latin typeface="Arial" panose="020B0604020202020204" pitchFamily="34" charset="0"/>
            </a:endParaRPr>
          </a:p>
        </p:txBody>
      </p:sp>
      <p:sp>
        <p:nvSpPr>
          <p:cNvPr id="19" name="CuadroTexto 18">
            <a:extLst>
              <a:ext uri="{FF2B5EF4-FFF2-40B4-BE49-F238E27FC236}">
                <a16:creationId xmlns:a16="http://schemas.microsoft.com/office/drawing/2014/main" id="{A6E3FD05-31C8-8F29-8062-133F326C11D0}"/>
              </a:ext>
            </a:extLst>
          </p:cNvPr>
          <p:cNvSpPr txBox="1"/>
          <p:nvPr/>
        </p:nvSpPr>
        <p:spPr>
          <a:xfrm>
            <a:off x="7761350" y="2936240"/>
            <a:ext cx="3312713" cy="1200329"/>
          </a:xfrm>
          <a:prstGeom prst="rect">
            <a:avLst/>
          </a:prstGeom>
          <a:solidFill>
            <a:srgbClr val="FFFFFF">
              <a:alpha val="62000"/>
            </a:srgbClr>
          </a:solidFill>
        </p:spPr>
        <p:txBody>
          <a:bodyPr wrap="square">
            <a:spAutoFit/>
          </a:bodyPr>
          <a:lstStyle/>
          <a:p>
            <a:pPr marL="0" marR="0" lvl="0" indent="190500" algn="just" defTabSz="914400" rtl="0" eaLnBrk="0" fontAlgn="base" latinLnBrk="0" hangingPunct="0">
              <a:lnSpc>
                <a:spcPct val="100000"/>
              </a:lnSpc>
              <a:spcBef>
                <a:spcPct val="0"/>
              </a:spcBef>
              <a:spcAft>
                <a:spcPct val="0"/>
              </a:spcAft>
              <a:buClrTx/>
              <a:buSzTx/>
              <a:buFontTx/>
              <a:buNone/>
              <a:tabLst/>
            </a:pPr>
            <a:r>
              <a:rPr kumimoji="0" lang="es-CL" altLang="es-CL" b="0" i="0" u="none" strike="noStrike" cap="none" normalizeH="0" baseline="0" dirty="0">
                <a:ln>
                  <a:noFill/>
                </a:ln>
                <a:effectLst/>
                <a:latin typeface="+mj-lt"/>
                <a:cs typeface="Times New Roman" panose="02020603050405020304" pitchFamily="18" charset="0"/>
              </a:rPr>
              <a:t> </a:t>
            </a:r>
            <a:r>
              <a:rPr kumimoji="0" lang="es-CL" altLang="es-CL" b="0" i="0" u="none" strike="noStrike" cap="none" normalizeH="0" baseline="0" dirty="0">
                <a:ln>
                  <a:noFill/>
                </a:ln>
                <a:effectLst/>
                <a:latin typeface="+mj-lt"/>
              </a:rPr>
              <a:t>«Aquí, como tú ves, no hay árboles. Los hubo en algún tiempo, porque si no ¿de dónde saldrían esas hojas?» </a:t>
            </a:r>
          </a:p>
        </p:txBody>
      </p:sp>
    </p:spTree>
    <p:extLst>
      <p:ext uri="{BB962C8B-B14F-4D97-AF65-F5344CB8AC3E}">
        <p14:creationId xmlns:p14="http://schemas.microsoft.com/office/powerpoint/2010/main" val="322337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Juan Rulfo - Pedro Páramo. Resumen y análisis - Imagen 1">
            <a:extLst>
              <a:ext uri="{FF2B5EF4-FFF2-40B4-BE49-F238E27FC236}">
                <a16:creationId xmlns:a16="http://schemas.microsoft.com/office/drawing/2014/main" id="{6A157ED2-DD7E-2D70-7251-0E50959DC21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36937" b="6824"/>
          <a:stretch/>
        </p:blipFill>
        <p:spPr bwMode="auto">
          <a:xfrm>
            <a:off x="20" y="0"/>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661C6C1C-B02C-2421-EEA3-78C062F8AC95}"/>
              </a:ext>
            </a:extLst>
          </p:cNvPr>
          <p:cNvSpPr txBox="1"/>
          <p:nvPr/>
        </p:nvSpPr>
        <p:spPr>
          <a:xfrm>
            <a:off x="3200400" y="2115957"/>
            <a:ext cx="6096000" cy="1477328"/>
          </a:xfrm>
          <a:prstGeom prst="rect">
            <a:avLst/>
          </a:prstGeom>
          <a:solidFill>
            <a:schemeClr val="bg1">
              <a:alpha val="66000"/>
            </a:schemeClr>
          </a:solidFill>
        </p:spPr>
        <p:txBody>
          <a:bodyPr wrap="square">
            <a:spAutoFit/>
          </a:bodyPr>
          <a:lstStyle/>
          <a:p>
            <a:pPr lvl="0" indent="190500" algn="just" eaLnBrk="0" fontAlgn="base" hangingPunct="0">
              <a:spcBef>
                <a:spcPct val="0"/>
              </a:spcBef>
              <a:spcAft>
                <a:spcPct val="0"/>
              </a:spcAft>
            </a:pPr>
            <a:r>
              <a:rPr lang="es-CL" altLang="es-CL" dirty="0">
                <a:solidFill>
                  <a:srgbClr val="000000"/>
                </a:solidFill>
                <a:latin typeface="Times New Roman" panose="02020603050405020304" pitchFamily="18" charset="0"/>
                <a:cs typeface="Times New Roman" panose="02020603050405020304" pitchFamily="18" charset="0"/>
              </a:rPr>
              <a:t> </a:t>
            </a:r>
            <a:r>
              <a:rPr lang="es-CL" altLang="es-CL" dirty="0"/>
              <a:t>«Oía de vez en cuando el sonido de las palabras, y notaba la diferencia. Porque las palabras que había oído hasta entonces, hasta entonces lo supe, no tenían ningún sonido, no sonaban; se sentían; pero sin sonido, como las que se oyen durante los sueños…»</a:t>
            </a:r>
            <a:r>
              <a:rPr lang="es-CL" altLang="es-CL" dirty="0">
                <a:latin typeface="Arial" panose="020B0604020202020204" pitchFamily="34" charset="0"/>
              </a:rPr>
              <a:t> </a:t>
            </a:r>
          </a:p>
        </p:txBody>
      </p:sp>
      <p:sp>
        <p:nvSpPr>
          <p:cNvPr id="5" name="CuadroTexto 4">
            <a:extLst>
              <a:ext uri="{FF2B5EF4-FFF2-40B4-BE49-F238E27FC236}">
                <a16:creationId xmlns:a16="http://schemas.microsoft.com/office/drawing/2014/main" id="{D1E7747E-E395-7A92-816E-22C801FFD1CF}"/>
              </a:ext>
            </a:extLst>
          </p:cNvPr>
          <p:cNvSpPr txBox="1"/>
          <p:nvPr/>
        </p:nvSpPr>
        <p:spPr>
          <a:xfrm>
            <a:off x="5417563" y="4688117"/>
            <a:ext cx="5923280" cy="923330"/>
          </a:xfrm>
          <a:prstGeom prst="rect">
            <a:avLst/>
          </a:prstGeom>
          <a:solidFill>
            <a:schemeClr val="bg1">
              <a:alpha val="69000"/>
            </a:schemeClr>
          </a:solidFill>
        </p:spPr>
        <p:txBody>
          <a:bodyPr wrap="square">
            <a:spAutoFit/>
          </a:bodyPr>
          <a:lstStyle/>
          <a:p>
            <a:r>
              <a:rPr kumimoji="0" lang="es-CL" altLang="es-CL" b="0" i="0" u="none" strike="noStrike" cap="none" normalizeH="0" baseline="0" dirty="0">
                <a:ln>
                  <a:noFill/>
                </a:ln>
                <a:solidFill>
                  <a:srgbClr val="000000"/>
                </a:solidFill>
                <a:effectLst/>
                <a:cs typeface="Times New Roman" panose="02020603050405020304" pitchFamily="18" charset="0"/>
              </a:rPr>
              <a:t> </a:t>
            </a:r>
            <a:r>
              <a:rPr kumimoji="0" lang="es-CL" altLang="es-CL" b="0" i="0" u="none" strike="noStrike" cap="none" normalizeH="0" baseline="0" dirty="0">
                <a:ln>
                  <a:noFill/>
                </a:ln>
                <a:solidFill>
                  <a:schemeClr val="tx1"/>
                </a:solidFill>
                <a:effectLst/>
              </a:rPr>
              <a:t>«jugaba con el aire dándole brillos a las hojas con que jugaba el aire»</a:t>
            </a:r>
            <a:r>
              <a:rPr kumimoji="0" lang="es-CL" altLang="es-CL" b="0" i="0" u="none" strike="noStrike" cap="none" normalizeH="0" baseline="0" dirty="0">
                <a:ln>
                  <a:noFill/>
                </a:ln>
                <a:solidFill>
                  <a:srgbClr val="000000"/>
                </a:solidFill>
                <a:effectLst/>
                <a:cs typeface="Times New Roman" panose="02020603050405020304" pitchFamily="18" charset="0"/>
              </a:rPr>
              <a:t> </a:t>
            </a:r>
            <a:r>
              <a:rPr kumimoji="0" lang="es-CL" altLang="es-CL" b="0" i="0" u="none" strike="noStrike" cap="none" normalizeH="0" baseline="0" dirty="0">
                <a:ln>
                  <a:noFill/>
                </a:ln>
                <a:solidFill>
                  <a:schemeClr val="tx1"/>
                </a:solidFill>
                <a:effectLst/>
              </a:rPr>
              <a:t> </a:t>
            </a:r>
          </a:p>
          <a:p>
            <a:pPr algn="l"/>
            <a:endParaRPr lang="es-MX" b="0" i="0" dirty="0">
              <a:effectLst/>
            </a:endParaRPr>
          </a:p>
        </p:txBody>
      </p:sp>
      <p:sp>
        <p:nvSpPr>
          <p:cNvPr id="4" name="Rectangle 2">
            <a:extLst>
              <a:ext uri="{FF2B5EF4-FFF2-40B4-BE49-F238E27FC236}">
                <a16:creationId xmlns:a16="http://schemas.microsoft.com/office/drawing/2014/main" id="{E8467642-DE23-75D7-9C0E-DE18BA1D91D8}"/>
              </a:ext>
            </a:extLst>
          </p:cNvPr>
          <p:cNvSpPr>
            <a:spLocks noChangeArrowheads="1"/>
          </p:cNvSpPr>
          <p:nvPr/>
        </p:nvSpPr>
        <p:spPr bwMode="auto">
          <a:xfrm>
            <a:off x="0" y="0"/>
            <a:ext cx="10346076" cy="175432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90500" algn="just" defTabSz="914400" rtl="0" eaLnBrk="0" fontAlgn="base" latinLnBrk="0" hangingPunct="0">
              <a:lnSpc>
                <a:spcPct val="100000"/>
              </a:lnSpc>
              <a:spcBef>
                <a:spcPct val="0"/>
              </a:spcBef>
              <a:spcAft>
                <a:spcPct val="0"/>
              </a:spcAft>
              <a:buClrTx/>
              <a:buSzTx/>
              <a:buFontTx/>
              <a:buNone/>
              <a:tabLst/>
            </a:pPr>
            <a:r>
              <a:rPr kumimoji="0" lang="es-CL" altLang="es-CL" sz="1800" b="0" i="0" u="none" strike="noStrike" cap="none" normalizeH="0" baseline="0" dirty="0">
                <a:ln>
                  <a:noFill/>
                </a:ln>
                <a:solidFill>
                  <a:schemeClr val="tx1"/>
                </a:solidFill>
                <a:effectLst/>
                <a:latin typeface="Arial" panose="020B0604020202020204" pitchFamily="34" charset="0"/>
              </a:rPr>
              <a:t>ESTILO RULFIANO: ECOS, MURMULLOS, REPETICIONES</a:t>
            </a:r>
          </a:p>
          <a:p>
            <a:pPr marL="0" marR="0" lvl="0" indent="190500" algn="just" defTabSz="914400" rtl="0" eaLnBrk="0" fontAlgn="base" latinLnBrk="0" hangingPunct="0">
              <a:lnSpc>
                <a:spcPct val="100000"/>
              </a:lnSpc>
              <a:spcBef>
                <a:spcPct val="0"/>
              </a:spcBef>
              <a:spcAft>
                <a:spcPct val="0"/>
              </a:spcAft>
              <a:buClrTx/>
              <a:buSzTx/>
              <a:buFontTx/>
              <a:buNone/>
              <a:tabLst/>
            </a:pPr>
            <a:r>
              <a:rPr lang="es-CL" altLang="es-CL" dirty="0">
                <a:latin typeface="Arial" panose="020B0604020202020204" pitchFamily="34" charset="0"/>
              </a:rPr>
              <a:t>                                  PALABRAS COMO GUIJARROS</a:t>
            </a: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es-CL" altLang="es-CL" sz="1800" b="0" i="0" u="none" strike="noStrike" cap="none" normalizeH="0" baseline="0" dirty="0">
                <a:ln>
                  <a:noFill/>
                </a:ln>
                <a:solidFill>
                  <a:schemeClr val="tx1"/>
                </a:solidFill>
                <a:effectLst/>
                <a:latin typeface="Arial" panose="020B0604020202020204" pitchFamily="34" charset="0"/>
              </a:rPr>
              <a:t>                                  SILENCIOS ELOCUENTES</a:t>
            </a:r>
          </a:p>
          <a:p>
            <a:pPr marL="0" marR="0" lvl="0" indent="190500" algn="just" defTabSz="914400" rtl="0" eaLnBrk="0" fontAlgn="base" latinLnBrk="0" hangingPunct="0">
              <a:lnSpc>
                <a:spcPct val="100000"/>
              </a:lnSpc>
              <a:spcBef>
                <a:spcPct val="0"/>
              </a:spcBef>
              <a:spcAft>
                <a:spcPct val="0"/>
              </a:spcAft>
              <a:buClrTx/>
              <a:buSzTx/>
              <a:buFontTx/>
              <a:buNone/>
              <a:tabLst/>
            </a:pPr>
            <a:r>
              <a:rPr lang="es-CL" altLang="es-CL" dirty="0">
                <a:latin typeface="Arial" panose="020B0604020202020204" pitchFamily="34" charset="0"/>
              </a:rPr>
              <a:t>		        PAUSAS GRÁFICAS</a:t>
            </a:r>
          </a:p>
          <a:p>
            <a:pPr marL="0" marR="0" lvl="0" indent="190500" algn="just" defTabSz="914400" rtl="0" eaLnBrk="0" fontAlgn="base" latinLnBrk="0" hangingPunct="0">
              <a:lnSpc>
                <a:spcPct val="100000"/>
              </a:lnSpc>
              <a:spcBef>
                <a:spcPct val="0"/>
              </a:spcBef>
              <a:spcAft>
                <a:spcPct val="0"/>
              </a:spcAft>
              <a:buClrTx/>
              <a:buSzTx/>
              <a:buFontTx/>
              <a:buNone/>
              <a:tabLst/>
            </a:pPr>
            <a:r>
              <a:rPr kumimoji="0" lang="es-CL" altLang="es-CL" sz="1800" b="0" i="0" u="none" strike="noStrike" cap="none" normalizeH="0" baseline="0" dirty="0">
                <a:ln>
                  <a:noFill/>
                </a:ln>
                <a:solidFill>
                  <a:schemeClr val="tx1"/>
                </a:solidFill>
                <a:effectLst/>
                <a:latin typeface="Arial" panose="020B0604020202020204" pitchFamily="34" charset="0"/>
              </a:rPr>
              <a:t>		</a:t>
            </a:r>
            <a:r>
              <a:rPr lang="es-CL" altLang="es-CL" dirty="0">
                <a:latin typeface="Arial" panose="020B0604020202020204" pitchFamily="34" charset="0"/>
              </a:rPr>
              <a:t>        LA NOVELA NO SE LEE, SE FISGONEA A TRAVÉS DE RENDIJAS                                   </a:t>
            </a:r>
            <a:endParaRPr kumimoji="0" lang="es-CL" altLang="es-CL" sz="1800" b="0" i="0" u="none" strike="noStrike" cap="none" normalizeH="0" baseline="0" dirty="0">
              <a:ln>
                <a:noFill/>
              </a:ln>
              <a:solidFill>
                <a:schemeClr val="tx1"/>
              </a:solidFill>
              <a:effectLst/>
              <a:latin typeface="Arial" panose="020B0604020202020204" pitchFamily="34" charset="0"/>
            </a:endParaRPr>
          </a:p>
          <a:p>
            <a:pPr marL="0" marR="0" lvl="0" indent="190500" algn="just" defTabSz="914400" rtl="0" eaLnBrk="0" fontAlgn="base" latinLnBrk="0" hangingPunct="0">
              <a:lnSpc>
                <a:spcPct val="100000"/>
              </a:lnSpc>
              <a:spcBef>
                <a:spcPct val="0"/>
              </a:spcBef>
              <a:spcAft>
                <a:spcPct val="0"/>
              </a:spcAft>
              <a:buClrTx/>
              <a:buSzTx/>
              <a:buFontTx/>
              <a:buNone/>
              <a:tabLst/>
            </a:pPr>
            <a:r>
              <a:rPr lang="es-CL" altLang="es-CL" dirty="0">
                <a:latin typeface="Arial" panose="020B0604020202020204" pitchFamily="34" charset="0"/>
              </a:rPr>
              <a:t>  </a:t>
            </a:r>
            <a:endParaRPr kumimoji="0" lang="es-CL" altLang="es-C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8021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637C344-2208-121E-BC6C-2E47605F6E76}"/>
              </a:ext>
            </a:extLst>
          </p:cNvPr>
          <p:cNvSpPr>
            <a:spLocks noGrp="1"/>
          </p:cNvSpPr>
          <p:nvPr>
            <p:ph type="title"/>
          </p:nvPr>
        </p:nvSpPr>
        <p:spPr>
          <a:xfrm>
            <a:off x="836679" y="723898"/>
            <a:ext cx="6002110" cy="1495425"/>
          </a:xfrm>
        </p:spPr>
        <p:txBody>
          <a:bodyPr>
            <a:normAutofit/>
          </a:bodyPr>
          <a:lstStyle/>
          <a:p>
            <a:endParaRPr lang="es-CL" sz="4000"/>
          </a:p>
        </p:txBody>
      </p:sp>
      <p:sp>
        <p:nvSpPr>
          <p:cNvPr id="3" name="Marcador de contenido 2">
            <a:extLst>
              <a:ext uri="{FF2B5EF4-FFF2-40B4-BE49-F238E27FC236}">
                <a16:creationId xmlns:a16="http://schemas.microsoft.com/office/drawing/2014/main" id="{4516FD3C-582A-ED34-94D7-27EA354364A3}"/>
              </a:ext>
            </a:extLst>
          </p:cNvPr>
          <p:cNvSpPr>
            <a:spLocks noGrp="1"/>
          </p:cNvSpPr>
          <p:nvPr>
            <p:ph idx="1"/>
          </p:nvPr>
        </p:nvSpPr>
        <p:spPr>
          <a:xfrm>
            <a:off x="836680" y="2405067"/>
            <a:ext cx="6002110" cy="3729034"/>
          </a:xfrm>
        </p:spPr>
        <p:txBody>
          <a:bodyPr>
            <a:normAutofit/>
          </a:bodyPr>
          <a:lstStyle/>
          <a:p>
            <a:pPr marL="0" indent="0" algn="just">
              <a:buNone/>
            </a:pPr>
            <a:r>
              <a:rPr lang="es-MX" sz="2000" b="0" i="0" dirty="0">
                <a:effectLst/>
                <a:latin typeface="+mj-lt"/>
              </a:rPr>
              <a:t>Comala es un pueblo de residuos: almas sin cuerpos, hojas sin árboles, nombres sin rostros. Esto último resulta decisivo para enrarecer la atmósfera; en otra novela de la misma brevedad sería abrumador que tantos personajes secundarios tuvieran nombre propio. En cambio, el inmenso reparto de </a:t>
            </a:r>
            <a:r>
              <a:rPr lang="es-MX" sz="2000" b="0" i="1" dirty="0">
                <a:effectLst/>
                <a:latin typeface="+mj-lt"/>
              </a:rPr>
              <a:t>Pedro Páramo</a:t>
            </a:r>
            <a:r>
              <a:rPr lang="es-MX" sz="2000" b="0" i="0" dirty="0">
                <a:effectLst/>
                <a:latin typeface="+mj-lt"/>
              </a:rPr>
              <a:t>, los sonoros nombres que Rulfo encontraba en las lápidas de los panteones (Damiana Cisneros, Eduviges </a:t>
            </a:r>
            <a:r>
              <a:rPr lang="es-MX" sz="2000" b="0" i="0" dirty="0" err="1">
                <a:effectLst/>
                <a:latin typeface="+mj-lt"/>
              </a:rPr>
              <a:t>Dyada</a:t>
            </a:r>
            <a:r>
              <a:rPr lang="es-MX" sz="2000" b="0" i="0" dirty="0">
                <a:effectLst/>
                <a:latin typeface="+mj-lt"/>
              </a:rPr>
              <a:t>, Fulgor Sedano, Toribio Aldrete), contribuye a la sensación de asfixia: el pueblo sin nadie está sobrepoblado.</a:t>
            </a:r>
          </a:p>
          <a:p>
            <a:pPr marL="0" indent="0" algn="just">
              <a:buNone/>
            </a:pPr>
            <a:endParaRPr lang="es-MX" sz="2000" dirty="0">
              <a:latin typeface="+mj-lt"/>
            </a:endParaRPr>
          </a:p>
          <a:p>
            <a:pPr marL="0" indent="0" algn="r">
              <a:buNone/>
            </a:pPr>
            <a:r>
              <a:rPr lang="es-MX" sz="2000" dirty="0">
                <a:latin typeface="+mj-lt"/>
              </a:rPr>
              <a:t>Juan Villoro</a:t>
            </a:r>
            <a:endParaRPr lang="es-CL" sz="2000" dirty="0">
              <a:latin typeface="+mj-lt"/>
            </a:endParaRPr>
          </a:p>
        </p:txBody>
      </p:sp>
      <p:pic>
        <p:nvPicPr>
          <p:cNvPr id="6146" name="Picture 2">
            <a:extLst>
              <a:ext uri="{FF2B5EF4-FFF2-40B4-BE49-F238E27FC236}">
                <a16:creationId xmlns:a16="http://schemas.microsoft.com/office/drawing/2014/main" id="{444B5DF5-1549-F022-35E4-BC2553F60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54"/>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191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8" name="Rectangle 1037">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7CDA68E6-DBAC-9638-995D-AAB242608F3D}"/>
              </a:ext>
            </a:extLst>
          </p:cNvPr>
          <p:cNvPicPr>
            <a:picLocks noChangeAspect="1" noChangeArrowheads="1"/>
          </p:cNvPicPr>
          <p:nvPr/>
        </p:nvPicPr>
        <p:blipFill>
          <a:blip r:embed="rId2">
            <a:alphaModFix amt="60000"/>
            <a:extLst>
              <a:ext uri="{28A0092B-C50C-407E-A947-70E740481C1C}">
                <a14:useLocalDpi xmlns:a14="http://schemas.microsoft.com/office/drawing/2010/main" val="0"/>
              </a:ext>
            </a:extLst>
          </a:blip>
          <a:srcRect l="2244" r="1756"/>
          <a:stretch/>
        </p:blipFill>
        <p:spPr bwMode="auto">
          <a:xfrm>
            <a:off x="-1" y="10"/>
            <a:ext cx="12192001"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B3C8CD01-2299-F07D-4EB3-2631C9BE1A09}"/>
              </a:ext>
            </a:extLst>
          </p:cNvPr>
          <p:cNvSpPr>
            <a:spLocks noGrp="1"/>
          </p:cNvSpPr>
          <p:nvPr>
            <p:ph type="title"/>
          </p:nvPr>
        </p:nvSpPr>
        <p:spPr>
          <a:xfrm>
            <a:off x="1198181" y="728906"/>
            <a:ext cx="9792471" cy="2057037"/>
          </a:xfrm>
        </p:spPr>
        <p:txBody>
          <a:bodyPr>
            <a:normAutofit/>
          </a:bodyPr>
          <a:lstStyle/>
          <a:p>
            <a:r>
              <a:rPr lang="es-CL" dirty="0">
                <a:solidFill>
                  <a:srgbClr val="FFFFFF"/>
                </a:solidFill>
                <a:latin typeface="+mn-lt"/>
              </a:rPr>
              <a:t>Los fantasmas de Rulfo: </a:t>
            </a:r>
            <a:r>
              <a:rPr lang="es-MX" b="0" i="0" dirty="0">
                <a:solidFill>
                  <a:schemeClr val="bg1"/>
                </a:solidFill>
                <a:effectLst/>
                <a:latin typeface="+mn-lt"/>
              </a:rPr>
              <a:t>una literatura fantástica de la pobreza</a:t>
            </a:r>
            <a:endParaRPr lang="es-CL" dirty="0">
              <a:solidFill>
                <a:schemeClr val="bg1"/>
              </a:solidFill>
              <a:latin typeface="+mn-lt"/>
            </a:endParaRPr>
          </a:p>
        </p:txBody>
      </p:sp>
      <p:sp>
        <p:nvSpPr>
          <p:cNvPr id="3" name="Marcador de contenido 2">
            <a:extLst>
              <a:ext uri="{FF2B5EF4-FFF2-40B4-BE49-F238E27FC236}">
                <a16:creationId xmlns:a16="http://schemas.microsoft.com/office/drawing/2014/main" id="{CBC69FF9-22E4-093B-8565-176CB087F2A3}"/>
              </a:ext>
            </a:extLst>
          </p:cNvPr>
          <p:cNvSpPr>
            <a:spLocks noGrp="1"/>
          </p:cNvSpPr>
          <p:nvPr>
            <p:ph idx="1"/>
          </p:nvPr>
        </p:nvSpPr>
        <p:spPr>
          <a:xfrm>
            <a:off x="1198181" y="2957665"/>
            <a:ext cx="9792471" cy="3171423"/>
          </a:xfrm>
        </p:spPr>
        <p:txBody>
          <a:bodyPr>
            <a:normAutofit/>
          </a:bodyPr>
          <a:lstStyle/>
          <a:p>
            <a:pPr algn="just"/>
            <a:r>
              <a:rPr lang="es-MX" sz="2000" dirty="0">
                <a:solidFill>
                  <a:srgbClr val="FFFFFF"/>
                </a:solidFill>
                <a:latin typeface="Roboto" panose="02000000000000000000" pitchFamily="2" charset="0"/>
              </a:rPr>
              <a:t>Los fantasmas</a:t>
            </a:r>
            <a:r>
              <a:rPr lang="es-MX" sz="2000" b="0" i="0" dirty="0">
                <a:solidFill>
                  <a:srgbClr val="FFFFFF"/>
                </a:solidFill>
                <a:effectLst/>
                <a:latin typeface="Roboto" panose="02000000000000000000" pitchFamily="2" charset="0"/>
              </a:rPr>
              <a:t> de Rulfo difieren ciertamente de los norteamericanos o los europeos en que, en su humildad, no tratan de asustarnos sino tan sólo de que les ayudemos con alguna oración a encontrar el descanso eterno. Sobra decir que son fantasmas muy pobres, como el campo en que se mueven</a:t>
            </a:r>
          </a:p>
          <a:p>
            <a:pPr algn="just"/>
            <a:endParaRPr lang="es-MX" sz="2000" dirty="0">
              <a:solidFill>
                <a:srgbClr val="FFFFFF"/>
              </a:solidFill>
              <a:latin typeface="Roboto" panose="02000000000000000000" pitchFamily="2" charset="0"/>
            </a:endParaRPr>
          </a:p>
          <a:p>
            <a:pPr marL="0" indent="0" algn="r">
              <a:buNone/>
            </a:pPr>
            <a:r>
              <a:rPr lang="es-MX" sz="2000" dirty="0">
                <a:solidFill>
                  <a:srgbClr val="FFFFFF"/>
                </a:solidFill>
                <a:latin typeface="Roboto" panose="02000000000000000000" pitchFamily="2" charset="0"/>
              </a:rPr>
              <a:t>Augusto Monterroso</a:t>
            </a:r>
            <a:endParaRPr lang="es-CL" sz="2000" dirty="0">
              <a:solidFill>
                <a:srgbClr val="FFFFFF"/>
              </a:solidFill>
            </a:endParaRPr>
          </a:p>
        </p:txBody>
      </p:sp>
    </p:spTree>
    <p:extLst>
      <p:ext uri="{BB962C8B-B14F-4D97-AF65-F5344CB8AC3E}">
        <p14:creationId xmlns:p14="http://schemas.microsoft.com/office/powerpoint/2010/main" val="3901243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2095" name="Rectangle 2094">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PEDRO PÁRAMO de Juan Rulfo | Resumen y Análisis Literario">
            <a:extLst>
              <a:ext uri="{FF2B5EF4-FFF2-40B4-BE49-F238E27FC236}">
                <a16:creationId xmlns:a16="http://schemas.microsoft.com/office/drawing/2014/main" id="{B4A0B3F6-5464-8EB6-6551-5170633549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2081" r="-2250"/>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2083" name="Content Placeholder 2082">
            <a:extLst>
              <a:ext uri="{FF2B5EF4-FFF2-40B4-BE49-F238E27FC236}">
                <a16:creationId xmlns:a16="http://schemas.microsoft.com/office/drawing/2014/main" id="{6E060686-9B90-589A-D2CE-7B97B2F6120A}"/>
              </a:ext>
            </a:extLst>
          </p:cNvPr>
          <p:cNvSpPr>
            <a:spLocks noGrp="1"/>
          </p:cNvSpPr>
          <p:nvPr>
            <p:ph idx="1"/>
          </p:nvPr>
        </p:nvSpPr>
        <p:spPr>
          <a:xfrm>
            <a:off x="6661110" y="1728639"/>
            <a:ext cx="4840010" cy="4865201"/>
          </a:xfrm>
        </p:spPr>
        <p:txBody>
          <a:bodyPr>
            <a:normAutofit fontScale="92500" lnSpcReduction="10000"/>
          </a:bodyPr>
          <a:lstStyle/>
          <a:p>
            <a:pPr marL="0" indent="0">
              <a:buNone/>
            </a:pPr>
            <a:r>
              <a:rPr lang="es-MX" sz="2000" i="1" dirty="0">
                <a:solidFill>
                  <a:schemeClr val="bg1"/>
                </a:solidFill>
              </a:rPr>
              <a:t>“Ven a tomar antes algún bocado. Algo de algo. Cualquier cosa…”</a:t>
            </a:r>
          </a:p>
          <a:p>
            <a:pPr marL="0" indent="0">
              <a:buNone/>
            </a:pPr>
            <a:endParaRPr lang="es-MX" sz="2000" dirty="0">
              <a:solidFill>
                <a:schemeClr val="bg1"/>
              </a:solidFill>
            </a:endParaRPr>
          </a:p>
          <a:p>
            <a:pPr marL="0" indent="0">
              <a:buNone/>
            </a:pPr>
            <a:endParaRPr lang="es-MX" sz="2000" dirty="0">
              <a:solidFill>
                <a:schemeClr val="bg1"/>
              </a:solidFill>
            </a:endParaRPr>
          </a:p>
          <a:p>
            <a:pPr marL="0" indent="0">
              <a:buNone/>
            </a:pPr>
            <a:r>
              <a:rPr lang="es-MX" sz="2000" i="1" dirty="0">
                <a:solidFill>
                  <a:schemeClr val="bg1"/>
                </a:solidFill>
              </a:rPr>
              <a:t>“En el cielo me dijeron que se habían equivocado conmigo. Que me habían dado un corazón de madre, pero un seno de una cualquiera. Ése fue el otro sueño que tuve. Llegué al cielo y me asomé a ver si entre los ángeles reconocía la cara de mi hijo. Y nada. Todas las caras eran iguales, hechas con el mismo molde. Entonces pregunté. Uno de aquellos santos se me acercó y, sin decirme nada, hundió una de sus manos en mi estómago como si la hubiera hundido en un montón de cera. Al sacarla me enseñó algo así como una cáscara de nuez: "Esto prueba lo que te demuestra".</a:t>
            </a:r>
            <a:endParaRPr lang="en-US" sz="2000" i="1" dirty="0">
              <a:solidFill>
                <a:schemeClr val="bg1"/>
              </a:solidFill>
            </a:endParaRPr>
          </a:p>
        </p:txBody>
      </p:sp>
      <p:sp>
        <p:nvSpPr>
          <p:cNvPr id="4" name="CuadroTexto 3">
            <a:extLst>
              <a:ext uri="{FF2B5EF4-FFF2-40B4-BE49-F238E27FC236}">
                <a16:creationId xmlns:a16="http://schemas.microsoft.com/office/drawing/2014/main" id="{CA8DBA41-6072-4F91-06B6-A48A5C53D23B}"/>
              </a:ext>
            </a:extLst>
          </p:cNvPr>
          <p:cNvSpPr txBox="1"/>
          <p:nvPr/>
        </p:nvSpPr>
        <p:spPr>
          <a:xfrm>
            <a:off x="5963920" y="264160"/>
            <a:ext cx="5537200" cy="1200329"/>
          </a:xfrm>
          <a:prstGeom prst="rect">
            <a:avLst/>
          </a:prstGeom>
          <a:noFill/>
        </p:spPr>
        <p:txBody>
          <a:bodyPr wrap="square" rtlCol="0">
            <a:spAutoFit/>
          </a:bodyPr>
          <a:lstStyle/>
          <a:p>
            <a:r>
              <a:rPr lang="es-CL" sz="3600" dirty="0">
                <a:solidFill>
                  <a:schemeClr val="bg1"/>
                </a:solidFill>
              </a:rPr>
              <a:t>ESTÉTICA DEL POLVO Y LA PRECARIEDAD</a:t>
            </a:r>
            <a:endParaRPr lang="es-CL" dirty="0">
              <a:solidFill>
                <a:schemeClr val="bg1"/>
              </a:solidFill>
            </a:endParaRPr>
          </a:p>
        </p:txBody>
      </p:sp>
    </p:spTree>
    <p:extLst>
      <p:ext uri="{BB962C8B-B14F-4D97-AF65-F5344CB8AC3E}">
        <p14:creationId xmlns:p14="http://schemas.microsoft.com/office/powerpoint/2010/main" val="1584159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2095" name="Rectangle 2094">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B4A0B3F6-5464-8EB6-6551-517063354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406" r="5406"/>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2083" name="Content Placeholder 2082">
            <a:extLst>
              <a:ext uri="{FF2B5EF4-FFF2-40B4-BE49-F238E27FC236}">
                <a16:creationId xmlns:a16="http://schemas.microsoft.com/office/drawing/2014/main" id="{6E060686-9B90-589A-D2CE-7B97B2F6120A}"/>
              </a:ext>
            </a:extLst>
          </p:cNvPr>
          <p:cNvSpPr>
            <a:spLocks noGrp="1"/>
          </p:cNvSpPr>
          <p:nvPr>
            <p:ph idx="1"/>
          </p:nvPr>
        </p:nvSpPr>
        <p:spPr>
          <a:xfrm>
            <a:off x="6661110" y="1728639"/>
            <a:ext cx="4840010" cy="4865201"/>
          </a:xfrm>
        </p:spPr>
        <p:txBody>
          <a:bodyPr>
            <a:normAutofit/>
          </a:bodyPr>
          <a:lstStyle/>
          <a:p>
            <a:r>
              <a:rPr lang="es-MX" sz="2000" b="0" i="0" dirty="0">
                <a:solidFill>
                  <a:schemeClr val="bg1"/>
                </a:solidFill>
                <a:effectLst/>
                <a:latin typeface="Source Sans Pro" panose="020B0503030403020204" pitchFamily="34" charset="0"/>
              </a:rPr>
              <a:t>Alusiones a distintos momentos de la historia de México, la Revolución mexicana y la guerra cristera, pero estos momentos orbitan la trama, no la constituyen.</a:t>
            </a:r>
          </a:p>
          <a:p>
            <a:r>
              <a:rPr lang="es-MX" sz="2000" b="0" i="0" dirty="0">
                <a:solidFill>
                  <a:schemeClr val="bg1"/>
                </a:solidFill>
                <a:effectLst/>
                <a:latin typeface="Source Sans Pro" panose="020B0503030403020204" pitchFamily="34" charset="0"/>
              </a:rPr>
              <a:t>Personajes de Rulfo son campesinos.</a:t>
            </a:r>
          </a:p>
          <a:p>
            <a:r>
              <a:rPr lang="es-MX" sz="2000" b="0" i="0" dirty="0">
                <a:solidFill>
                  <a:schemeClr val="bg1"/>
                </a:solidFill>
                <a:effectLst/>
                <a:latin typeface="Source Sans Pro" panose="020B0503030403020204" pitchFamily="34" charset="0"/>
              </a:rPr>
              <a:t>Son tan pobres, están tan desposeídos, en una situación de acabamiento tan fuerte, que ni siquiera tienen derecho a que algo les suceda. No tienen propiedad, no tienen destino propio, no tienen historia.</a:t>
            </a:r>
            <a:endParaRPr lang="en-US" sz="3200" i="1" dirty="0">
              <a:solidFill>
                <a:schemeClr val="bg1"/>
              </a:solidFill>
            </a:endParaRPr>
          </a:p>
        </p:txBody>
      </p:sp>
      <p:sp>
        <p:nvSpPr>
          <p:cNvPr id="4" name="CuadroTexto 3">
            <a:extLst>
              <a:ext uri="{FF2B5EF4-FFF2-40B4-BE49-F238E27FC236}">
                <a16:creationId xmlns:a16="http://schemas.microsoft.com/office/drawing/2014/main" id="{CA8DBA41-6072-4F91-06B6-A48A5C53D23B}"/>
              </a:ext>
            </a:extLst>
          </p:cNvPr>
          <p:cNvSpPr txBox="1"/>
          <p:nvPr/>
        </p:nvSpPr>
        <p:spPr>
          <a:xfrm>
            <a:off x="5963920" y="264160"/>
            <a:ext cx="5537200" cy="1200329"/>
          </a:xfrm>
          <a:prstGeom prst="rect">
            <a:avLst/>
          </a:prstGeom>
          <a:noFill/>
        </p:spPr>
        <p:txBody>
          <a:bodyPr wrap="square" rtlCol="0">
            <a:spAutoFit/>
          </a:bodyPr>
          <a:lstStyle/>
          <a:p>
            <a:r>
              <a:rPr lang="es-CL" sz="3600" dirty="0">
                <a:solidFill>
                  <a:schemeClr val="bg1"/>
                </a:solidFill>
              </a:rPr>
              <a:t>LOS EXPULSADOS DEL MUNDO DE LOS HECHOS</a:t>
            </a:r>
            <a:endParaRPr lang="es-CL" dirty="0">
              <a:solidFill>
                <a:schemeClr val="bg1"/>
              </a:solidFill>
            </a:endParaRPr>
          </a:p>
        </p:txBody>
      </p:sp>
    </p:spTree>
    <p:extLst>
      <p:ext uri="{BB962C8B-B14F-4D97-AF65-F5344CB8AC3E}">
        <p14:creationId xmlns:p14="http://schemas.microsoft.com/office/powerpoint/2010/main" val="1209601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Diez datos para seguir conociendo a Juan Rulfo | Revista BePé">
            <a:extLst>
              <a:ext uri="{FF2B5EF4-FFF2-40B4-BE49-F238E27FC236}">
                <a16:creationId xmlns:a16="http://schemas.microsoft.com/office/drawing/2014/main" id="{D340FE76-04E4-7374-BC19-57C59046EF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974"/>
          <a:stretch/>
        </p:blipFill>
        <p:spPr bwMode="auto">
          <a:xfrm>
            <a:off x="20" y="-22"/>
            <a:ext cx="12191977" cy="6858022"/>
          </a:xfrm>
          <a:prstGeom prst="rect">
            <a:avLst/>
          </a:prstGeom>
          <a:noFill/>
          <a:extLst>
            <a:ext uri="{909E8E84-426E-40DD-AFC4-6F175D3DCCD1}">
              <a14:hiddenFill xmlns:a14="http://schemas.microsoft.com/office/drawing/2010/main">
                <a:solidFill>
                  <a:srgbClr val="FFFFFF"/>
                </a:solidFill>
              </a14:hiddenFill>
            </a:ext>
          </a:extLst>
        </p:spPr>
      </p:pic>
      <p:sp>
        <p:nvSpPr>
          <p:cNvPr id="7177" name="Rectangle 7176">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ítulo 2">
            <a:extLst>
              <a:ext uri="{FF2B5EF4-FFF2-40B4-BE49-F238E27FC236}">
                <a16:creationId xmlns:a16="http://schemas.microsoft.com/office/drawing/2014/main" id="{E6E3B6EA-E346-D92B-9F91-79D933FCC103}"/>
              </a:ext>
            </a:extLst>
          </p:cNvPr>
          <p:cNvSpPr>
            <a:spLocks noGrp="1"/>
          </p:cNvSpPr>
          <p:nvPr>
            <p:ph type="subTitle" idx="1"/>
          </p:nvPr>
        </p:nvSpPr>
        <p:spPr>
          <a:xfrm>
            <a:off x="142240" y="2194560"/>
            <a:ext cx="6918960" cy="4330771"/>
          </a:xfrm>
          <a:solidFill>
            <a:srgbClr val="221E17"/>
          </a:solidFill>
        </p:spPr>
        <p:txBody>
          <a:bodyPr anchor="b">
            <a:normAutofit fontScale="85000" lnSpcReduction="20000"/>
          </a:bodyPr>
          <a:lstStyle/>
          <a:p>
            <a:pPr algn="just">
              <a:lnSpc>
                <a:spcPct val="110000"/>
              </a:lnSpc>
              <a:spcBef>
                <a:spcPts val="0"/>
              </a:spcBef>
            </a:pPr>
            <a:endParaRPr lang="es-AR" sz="1500" dirty="0">
              <a:solidFill>
                <a:srgbClr val="FFFFFF"/>
              </a:solidFill>
              <a:effectLst/>
              <a:ea typeface="Calibri" panose="020F0502020204030204" pitchFamily="34" charset="0"/>
              <a:cs typeface="Times New Roman" panose="02020603050405020304" pitchFamily="18" charset="0"/>
            </a:endParaRPr>
          </a:p>
          <a:p>
            <a:pPr algn="just">
              <a:lnSpc>
                <a:spcPct val="110000"/>
              </a:lnSpc>
              <a:spcBef>
                <a:spcPts val="0"/>
              </a:spcBef>
            </a:pPr>
            <a:r>
              <a:rPr lang="es-AR" sz="1500" dirty="0">
                <a:solidFill>
                  <a:srgbClr val="FFFFFF"/>
                </a:solidFill>
                <a:effectLst/>
                <a:ea typeface="Calibri" panose="020F0502020204030204" pitchFamily="34" charset="0"/>
                <a:cs typeface="Times New Roman" panose="02020603050405020304" pitchFamily="18" charset="0"/>
              </a:rPr>
              <a:t>… </a:t>
            </a:r>
            <a:r>
              <a:rPr lang="es-AR" sz="1900" dirty="0">
                <a:solidFill>
                  <a:srgbClr val="FFFFFF"/>
                </a:solidFill>
                <a:effectLst/>
                <a:ea typeface="Calibri" panose="020F0502020204030204" pitchFamily="34" charset="0"/>
                <a:cs typeface="Times New Roman" panose="02020603050405020304" pitchFamily="18" charset="0"/>
              </a:rPr>
              <a:t>mi primera novela estaba escrita en secuencias, pero advertí que la vida no es una secuencia. Pueden pasar los años sin que nada ocurra y de pronto se desencadena una multitud de hechos. A cualquier hombre no le suceden cosas de manera constante. Yo pretendí contar una historia con hechos muy espaciados, rompiendo el tiempo y el espacio. Había leído mucha literatura española y descubrí que el escritor llenaba los espacios desiertos con divagaciones y elucubraciones. Yo antes había hecho lo mismo y pensé que lo que contaban eran los hechos y no las intervenciones del autor, sus ensayos, su forma de pensar, y me reduje a eliminar el ensayo y a limitarme a los hechos, y para eso busqué a personajes muertos que no están dentro del tiempo y el espacio. Suprimí las ideas con que el autor llenaba los vacíos y evité la adjetivación entonces de moda. /…/ La práctica del cuento me disciplinó, me hizo ver la necesidad de que el autor desapareciera y dejara a sus personajes hablar libremente, lo que provocó, en apariencia, una falta de estructura. Sí hay una estructura en </a:t>
            </a:r>
            <a:r>
              <a:rPr lang="es-AR" sz="1900" i="1" dirty="0">
                <a:solidFill>
                  <a:srgbClr val="FFFFFF"/>
                </a:solidFill>
                <a:effectLst/>
                <a:ea typeface="Calibri" panose="020F0502020204030204" pitchFamily="34" charset="0"/>
                <a:cs typeface="Times New Roman" panose="02020603050405020304" pitchFamily="18" charset="0"/>
              </a:rPr>
              <a:t>Pedro Páramo</a:t>
            </a:r>
            <a:r>
              <a:rPr lang="es-AR" sz="1900" dirty="0">
                <a:solidFill>
                  <a:srgbClr val="FFFFFF"/>
                </a:solidFill>
                <a:effectLst/>
                <a:ea typeface="Calibri" panose="020F0502020204030204" pitchFamily="34" charset="0"/>
                <a:cs typeface="Times New Roman" panose="02020603050405020304" pitchFamily="18" charset="0"/>
              </a:rPr>
              <a:t> pero es una estructura construida de silencios, de hilos colgantes, de escenas cortadas, donde todo ocurre en un tiempo simultáneo que es un no tiempo. También perseguía el fin de dejarle al lector la oportunidad de colaborar con el autor y que llenara él mismo esos vacíos.</a:t>
            </a:r>
            <a:endParaRPr lang="pt-BR" sz="1900" dirty="0">
              <a:solidFill>
                <a:srgbClr val="FFFFFF"/>
              </a:solidFill>
              <a:effectLst/>
              <a:ea typeface="Calibri" panose="020F0502020204030204" pitchFamily="34" charset="0"/>
              <a:cs typeface="Times New Roman" panose="02020603050405020304" pitchFamily="18" charset="0"/>
            </a:endParaRPr>
          </a:p>
          <a:p>
            <a:pPr algn="l">
              <a:spcBef>
                <a:spcPts val="0"/>
              </a:spcBef>
            </a:pPr>
            <a:endParaRPr lang="es-AR" sz="1900" dirty="0">
              <a:solidFill>
                <a:srgbClr val="FFFFFF"/>
              </a:solidFill>
              <a:effectLst/>
              <a:ea typeface="Calibri" panose="020F0502020204030204" pitchFamily="34" charset="0"/>
              <a:cs typeface="Times New Roman" panose="02020603050405020304" pitchFamily="18" charset="0"/>
            </a:endParaRPr>
          </a:p>
        </p:txBody>
      </p:sp>
      <p:sp>
        <p:nvSpPr>
          <p:cNvPr id="7179" name="Rectangle 7178">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5659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Pedro Páramo | Sitio oficial de Netflix">
            <a:extLst>
              <a:ext uri="{FF2B5EF4-FFF2-40B4-BE49-F238E27FC236}">
                <a16:creationId xmlns:a16="http://schemas.microsoft.com/office/drawing/2014/main" id="{6ED6DB10-8A1B-E0E6-5086-73BA9F5635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019" t="6595" r="27562"/>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3DA47F8-9741-5169-F1A3-FF584DA98CF4}"/>
              </a:ext>
            </a:extLst>
          </p:cNvPr>
          <p:cNvSpPr>
            <a:spLocks noGrp="1"/>
          </p:cNvSpPr>
          <p:nvPr>
            <p:ph type="title"/>
          </p:nvPr>
        </p:nvSpPr>
        <p:spPr>
          <a:xfrm>
            <a:off x="171397" y="881498"/>
            <a:ext cx="5924603" cy="1124712"/>
          </a:xfrm>
        </p:spPr>
        <p:txBody>
          <a:bodyPr anchor="b">
            <a:normAutofit/>
          </a:bodyPr>
          <a:lstStyle/>
          <a:p>
            <a:r>
              <a:rPr lang="es-CL" sz="2800" dirty="0">
                <a:solidFill>
                  <a:srgbClr val="ED7D31"/>
                </a:solidFill>
              </a:rPr>
              <a:t>PEDRO PÁRAMO: UN RENCOR VIVO</a:t>
            </a: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BE66F4EC-ED4F-A96F-9A0F-C2D51C674AFA}"/>
              </a:ext>
            </a:extLst>
          </p:cNvPr>
          <p:cNvSpPr>
            <a:spLocks noGrp="1"/>
          </p:cNvSpPr>
          <p:nvPr>
            <p:ph idx="1"/>
          </p:nvPr>
        </p:nvSpPr>
        <p:spPr>
          <a:xfrm>
            <a:off x="371093" y="2718054"/>
            <a:ext cx="5924603" cy="3674732"/>
          </a:xfrm>
        </p:spPr>
        <p:txBody>
          <a:bodyPr anchor="t">
            <a:normAutofit/>
          </a:bodyPr>
          <a:lstStyle/>
          <a:p>
            <a:r>
              <a:rPr lang="es-CL" sz="1800" dirty="0">
                <a:solidFill>
                  <a:schemeClr val="bg1"/>
                </a:solidFill>
              </a:rPr>
              <a:t>Cacique, caudillo, el dueño de todo, el Padre Tiránico</a:t>
            </a:r>
          </a:p>
          <a:p>
            <a:r>
              <a:rPr lang="es-CL" sz="1800" dirty="0">
                <a:solidFill>
                  <a:schemeClr val="bg1"/>
                </a:solidFill>
              </a:rPr>
              <a:t>“Todos somos hijos de Pedro Páramo”</a:t>
            </a:r>
          </a:p>
          <a:p>
            <a:r>
              <a:rPr lang="es-CL" sz="1800" dirty="0">
                <a:solidFill>
                  <a:schemeClr val="bg1"/>
                </a:solidFill>
              </a:rPr>
              <a:t>Gran Patriarca que se aprovecha de las mujeres</a:t>
            </a:r>
          </a:p>
          <a:p>
            <a:r>
              <a:rPr lang="es-CL" sz="1800" dirty="0">
                <a:solidFill>
                  <a:schemeClr val="bg1"/>
                </a:solidFill>
              </a:rPr>
              <a:t>Paternidad torrencial que lega un mundo estéril</a:t>
            </a:r>
          </a:p>
          <a:p>
            <a:r>
              <a:rPr lang="es-CL" sz="1800" dirty="0">
                <a:solidFill>
                  <a:schemeClr val="bg1"/>
                </a:solidFill>
              </a:rPr>
              <a:t>Se derrumba como un montón de piedras</a:t>
            </a:r>
          </a:p>
          <a:p>
            <a:r>
              <a:rPr lang="es-CL" sz="1800" dirty="0">
                <a:solidFill>
                  <a:schemeClr val="bg1"/>
                </a:solidFill>
              </a:rPr>
              <a:t>PERO Rulfo humaniza a Pedro Páramo: VULNERABILIDAD</a:t>
            </a:r>
          </a:p>
          <a:p>
            <a:r>
              <a:rPr lang="es-CL" sz="1800" dirty="0">
                <a:solidFill>
                  <a:schemeClr val="bg1"/>
                </a:solidFill>
              </a:rPr>
              <a:t>Muerte de su hijo Miguel Páramo</a:t>
            </a:r>
          </a:p>
          <a:p>
            <a:r>
              <a:rPr lang="es-CL" sz="1800" dirty="0">
                <a:solidFill>
                  <a:schemeClr val="bg1"/>
                </a:solidFill>
              </a:rPr>
              <a:t>Pedro Páramo es derrotado por </a:t>
            </a:r>
            <a:r>
              <a:rPr lang="es-CL" sz="1800" dirty="0">
                <a:solidFill>
                  <a:srgbClr val="FFC000"/>
                </a:solidFill>
              </a:rPr>
              <a:t>Susana Sanjuan</a:t>
            </a:r>
          </a:p>
          <a:p>
            <a:r>
              <a:rPr lang="es-CL" sz="1800" dirty="0">
                <a:solidFill>
                  <a:schemeClr val="bg1"/>
                </a:solidFill>
              </a:rPr>
              <a:t>Susana Sanjuan representa todo lo que no es Comala, es decir, ese mundo de supersticiones y religiosidad</a:t>
            </a:r>
          </a:p>
          <a:p>
            <a:pPr marL="0" indent="0">
              <a:buNone/>
            </a:pPr>
            <a:endParaRPr lang="es-CL" sz="1700" dirty="0">
              <a:solidFill>
                <a:schemeClr val="bg1"/>
              </a:solidFill>
            </a:endParaRPr>
          </a:p>
          <a:p>
            <a:endParaRPr lang="es-CL" sz="1700" dirty="0">
              <a:solidFill>
                <a:schemeClr val="bg1"/>
              </a:solidFill>
            </a:endParaRPr>
          </a:p>
          <a:p>
            <a:endParaRPr lang="es-CL" sz="1700" dirty="0">
              <a:solidFill>
                <a:schemeClr val="bg1"/>
              </a:solidFill>
            </a:endParaRPr>
          </a:p>
        </p:txBody>
      </p:sp>
    </p:spTree>
    <p:extLst>
      <p:ext uri="{BB962C8B-B14F-4D97-AF65-F5344CB8AC3E}">
        <p14:creationId xmlns:p14="http://schemas.microsoft.com/office/powerpoint/2010/main" val="91043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13" name="Rectangle 8199">
            <a:extLst>
              <a:ext uri="{FF2B5EF4-FFF2-40B4-BE49-F238E27FC236}">
                <a16:creationId xmlns:a16="http://schemas.microsoft.com/office/drawing/2014/main" id="{135FA909-3F24-448C-A8BC-7CF77F62F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0F3A568-8A7A-C2EF-DA32-CF0BC16F0CE3}"/>
              </a:ext>
            </a:extLst>
          </p:cNvPr>
          <p:cNvSpPr>
            <a:spLocks noGrp="1"/>
          </p:cNvSpPr>
          <p:nvPr>
            <p:ph type="title"/>
          </p:nvPr>
        </p:nvSpPr>
        <p:spPr>
          <a:xfrm>
            <a:off x="831708" y="443572"/>
            <a:ext cx="6140449" cy="1323439"/>
          </a:xfrm>
        </p:spPr>
        <p:txBody>
          <a:bodyPr anchor="t">
            <a:normAutofit/>
          </a:bodyPr>
          <a:lstStyle/>
          <a:p>
            <a:r>
              <a:rPr lang="es-CL" sz="4000" dirty="0">
                <a:solidFill>
                  <a:schemeClr val="bg1"/>
                </a:solidFill>
              </a:rPr>
              <a:t>Susana Sanjuan</a:t>
            </a:r>
          </a:p>
        </p:txBody>
      </p:sp>
      <p:sp>
        <p:nvSpPr>
          <p:cNvPr id="3" name="Marcador de contenido 2">
            <a:extLst>
              <a:ext uri="{FF2B5EF4-FFF2-40B4-BE49-F238E27FC236}">
                <a16:creationId xmlns:a16="http://schemas.microsoft.com/office/drawing/2014/main" id="{38032CFC-89D6-59F2-F74E-BE5D94D9B0F5}"/>
              </a:ext>
            </a:extLst>
          </p:cNvPr>
          <p:cNvSpPr>
            <a:spLocks noGrp="1"/>
          </p:cNvSpPr>
          <p:nvPr>
            <p:ph idx="1"/>
          </p:nvPr>
        </p:nvSpPr>
        <p:spPr>
          <a:xfrm>
            <a:off x="585952" y="1450217"/>
            <a:ext cx="6140449" cy="2862288"/>
          </a:xfrm>
        </p:spPr>
        <p:txBody>
          <a:bodyPr>
            <a:normAutofit/>
          </a:bodyPr>
          <a:lstStyle/>
          <a:p>
            <a:r>
              <a:rPr lang="es-CL" sz="2400" dirty="0">
                <a:solidFill>
                  <a:schemeClr val="bg1">
                    <a:alpha val="80000"/>
                  </a:schemeClr>
                </a:solidFill>
              </a:rPr>
              <a:t>Mujer indómita que no puede ser conquistada:</a:t>
            </a:r>
          </a:p>
          <a:p>
            <a:pPr marL="0" indent="0">
              <a:buNone/>
            </a:pPr>
            <a:endParaRPr lang="es-CL" sz="2400" dirty="0">
              <a:solidFill>
                <a:schemeClr val="bg1">
                  <a:alpha val="80000"/>
                </a:schemeClr>
              </a:solidFill>
            </a:endParaRPr>
          </a:p>
          <a:p>
            <a:pPr marL="0" indent="0">
              <a:buNone/>
            </a:pPr>
            <a:r>
              <a:rPr kumimoji="0" lang="es-CL" altLang="es-CL" sz="2400" b="0" i="0" u="none" strike="noStrike" cap="none" normalizeH="0" baseline="0" dirty="0">
                <a:ln>
                  <a:noFill/>
                </a:ln>
                <a:solidFill>
                  <a:schemeClr val="bg1">
                    <a:alpha val="80000"/>
                  </a:schemeClr>
                </a:solidFill>
                <a:effectLst/>
              </a:rPr>
              <a:t>«Si al menos hubiera sabido qué era aquello que la maltrataba por dentro, que la hacía revolcarse en el desvelo, como si la despedazaran hasta inutilizarla»</a:t>
            </a:r>
            <a:r>
              <a:rPr kumimoji="0" lang="es-CL" altLang="es-CL" sz="2400" b="0" i="0" u="none" strike="noStrike" cap="none" normalizeH="0" baseline="0" dirty="0">
                <a:ln>
                  <a:noFill/>
                </a:ln>
                <a:solidFill>
                  <a:schemeClr val="bg1">
                    <a:alpha val="80000"/>
                  </a:schemeClr>
                </a:solidFill>
                <a:effectLst/>
                <a:latin typeface="Times New Roman" panose="02020603050405020304" pitchFamily="18" charset="0"/>
                <a:cs typeface="Times New Roman" panose="02020603050405020304" pitchFamily="18" charset="0"/>
              </a:rPr>
              <a:t>.</a:t>
            </a:r>
            <a:r>
              <a:rPr kumimoji="0" lang="es-CL" altLang="es-CL" sz="2400" b="0" i="0" u="none" strike="noStrike" cap="none" normalizeH="0" baseline="0" dirty="0">
                <a:ln>
                  <a:noFill/>
                </a:ln>
                <a:solidFill>
                  <a:schemeClr val="bg1">
                    <a:alpha val="80000"/>
                  </a:schemeClr>
                </a:solidFill>
                <a:effectLst/>
              </a:rPr>
              <a:t> </a:t>
            </a:r>
            <a:endParaRPr kumimoji="0" lang="es-CL" altLang="es-CL" sz="2400" b="0" i="0" u="none" strike="noStrike" cap="none" normalizeH="0" baseline="0" dirty="0">
              <a:ln>
                <a:noFill/>
              </a:ln>
              <a:solidFill>
                <a:schemeClr val="bg1">
                  <a:alpha val="80000"/>
                </a:schemeClr>
              </a:solidFill>
              <a:effectLst/>
              <a:latin typeface="Arial" panose="020B0604020202020204" pitchFamily="34" charset="0"/>
            </a:endParaRPr>
          </a:p>
          <a:p>
            <a:endParaRPr lang="es-CL" sz="2400" dirty="0">
              <a:solidFill>
                <a:schemeClr val="bg1">
                  <a:alpha val="80000"/>
                </a:schemeClr>
              </a:solidFill>
            </a:endParaRPr>
          </a:p>
          <a:p>
            <a:endParaRPr lang="es-CL" sz="2400" dirty="0">
              <a:solidFill>
                <a:schemeClr val="bg1">
                  <a:alpha val="80000"/>
                </a:schemeClr>
              </a:solidFill>
            </a:endParaRPr>
          </a:p>
          <a:p>
            <a:endParaRPr lang="es-CL" sz="2400" dirty="0">
              <a:solidFill>
                <a:schemeClr val="bg1">
                  <a:alpha val="80000"/>
                </a:schemeClr>
              </a:solidFill>
            </a:endParaRPr>
          </a:p>
        </p:txBody>
      </p:sp>
      <p:pic>
        <p:nvPicPr>
          <p:cNvPr id="8195" name="Picture 3" descr="Iitk5nkxojcopl5qqd2adonqri - 12 frases de pedro páramo que harán que dejes de verlo como el típico &quot;macho mexicano”">
            <a:extLst>
              <a:ext uri="{FF2B5EF4-FFF2-40B4-BE49-F238E27FC236}">
                <a16:creationId xmlns:a16="http://schemas.microsoft.com/office/drawing/2014/main" id="{F47BDBF6-3F7D-E7EB-3CEC-2C56D3FB05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0463"/>
          <a:stretch/>
        </p:blipFill>
        <p:spPr bwMode="auto">
          <a:xfrm>
            <a:off x="7668829" y="-1"/>
            <a:ext cx="4543953" cy="6858002"/>
          </a:xfrm>
          <a:custGeom>
            <a:avLst/>
            <a:gdLst/>
            <a:ahLst/>
            <a:cxnLst/>
            <a:rect l="l" t="t" r="r" b="b"/>
            <a:pathLst>
              <a:path w="4543953" h="6858002">
                <a:moveTo>
                  <a:pt x="248638" y="6438981"/>
                </a:moveTo>
                <a:cubicBezTo>
                  <a:pt x="258140" y="6444077"/>
                  <a:pt x="265617" y="6451650"/>
                  <a:pt x="268569" y="6463841"/>
                </a:cubicBezTo>
                <a:lnTo>
                  <a:pt x="268572" y="6463849"/>
                </a:lnTo>
                <a:lnTo>
                  <a:pt x="279556" y="6508052"/>
                </a:lnTo>
                <a:lnTo>
                  <a:pt x="282367" y="6513012"/>
                </a:lnTo>
                <a:lnTo>
                  <a:pt x="284834" y="6521804"/>
                </a:lnTo>
                <a:lnTo>
                  <a:pt x="301172" y="6546195"/>
                </a:lnTo>
                <a:lnTo>
                  <a:pt x="301172" y="6546194"/>
                </a:lnTo>
                <a:lnTo>
                  <a:pt x="282367" y="6513012"/>
                </a:lnTo>
                <a:lnTo>
                  <a:pt x="268572" y="6463849"/>
                </a:lnTo>
                <a:lnTo>
                  <a:pt x="268569" y="6463840"/>
                </a:lnTo>
                <a:close/>
                <a:moveTo>
                  <a:pt x="332842" y="2836172"/>
                </a:moveTo>
                <a:lnTo>
                  <a:pt x="332842" y="2836173"/>
                </a:lnTo>
                <a:cubicBezTo>
                  <a:pt x="336914" y="2839983"/>
                  <a:pt x="340200" y="2844317"/>
                  <a:pt x="341533" y="2848794"/>
                </a:cubicBezTo>
                <a:cubicBezTo>
                  <a:pt x="348200" y="2870416"/>
                  <a:pt x="356392" y="2892181"/>
                  <a:pt x="361441" y="2914328"/>
                </a:cubicBezTo>
                <a:lnTo>
                  <a:pt x="366072" y="2947863"/>
                </a:lnTo>
                <a:lnTo>
                  <a:pt x="362488" y="2982148"/>
                </a:lnTo>
                <a:cubicBezTo>
                  <a:pt x="354392" y="3014153"/>
                  <a:pt x="350582" y="3045777"/>
                  <a:pt x="350796" y="3077401"/>
                </a:cubicBezTo>
                <a:lnTo>
                  <a:pt x="350796" y="3077402"/>
                </a:lnTo>
                <a:lnTo>
                  <a:pt x="350796" y="3077402"/>
                </a:lnTo>
                <a:cubicBezTo>
                  <a:pt x="351010" y="3109026"/>
                  <a:pt x="355249" y="3140650"/>
                  <a:pt x="363250" y="3172655"/>
                </a:cubicBezTo>
                <a:cubicBezTo>
                  <a:pt x="389159" y="3276481"/>
                  <a:pt x="416591" y="3380306"/>
                  <a:pt x="410877" y="3489468"/>
                </a:cubicBezTo>
                <a:cubicBezTo>
                  <a:pt x="409925" y="3507564"/>
                  <a:pt x="421546" y="3529091"/>
                  <a:pt x="432976" y="3544714"/>
                </a:cubicBezTo>
                <a:cubicBezTo>
                  <a:pt x="438406" y="3552191"/>
                  <a:pt x="442585" y="3557716"/>
                  <a:pt x="445520" y="3562321"/>
                </a:cubicBezTo>
                <a:lnTo>
                  <a:pt x="450598" y="3574408"/>
                </a:lnTo>
                <a:lnTo>
                  <a:pt x="448246" y="3587174"/>
                </a:lnTo>
                <a:cubicBezTo>
                  <a:pt x="446228" y="3592232"/>
                  <a:pt x="442978" y="3598435"/>
                  <a:pt x="438500" y="3606817"/>
                </a:cubicBezTo>
                <a:cubicBezTo>
                  <a:pt x="434118" y="3614819"/>
                  <a:pt x="431452" y="3624725"/>
                  <a:pt x="424974" y="3630632"/>
                </a:cubicBezTo>
                <a:cubicBezTo>
                  <a:pt x="408496" y="3645682"/>
                  <a:pt x="402257" y="3662494"/>
                  <a:pt x="400733" y="3680163"/>
                </a:cubicBezTo>
                <a:lnTo>
                  <a:pt x="400733" y="3680164"/>
                </a:lnTo>
                <a:lnTo>
                  <a:pt x="400733" y="3680164"/>
                </a:lnTo>
                <a:lnTo>
                  <a:pt x="404781" y="3734838"/>
                </a:lnTo>
                <a:lnTo>
                  <a:pt x="404399" y="3754652"/>
                </a:lnTo>
                <a:cubicBezTo>
                  <a:pt x="398399" y="3767130"/>
                  <a:pt x="396447" y="3778655"/>
                  <a:pt x="398042" y="3789776"/>
                </a:cubicBezTo>
                <a:lnTo>
                  <a:pt x="398042" y="3789776"/>
                </a:lnTo>
                <a:lnTo>
                  <a:pt x="398042" y="3789777"/>
                </a:lnTo>
                <a:cubicBezTo>
                  <a:pt x="399638" y="3800897"/>
                  <a:pt x="404781" y="3811614"/>
                  <a:pt x="412973" y="3822473"/>
                </a:cubicBezTo>
                <a:lnTo>
                  <a:pt x="427308" y="3852620"/>
                </a:lnTo>
                <a:lnTo>
                  <a:pt x="426528" y="3868764"/>
                </a:lnTo>
                <a:cubicBezTo>
                  <a:pt x="425070" y="3874229"/>
                  <a:pt x="422307" y="3879766"/>
                  <a:pt x="417925" y="3885338"/>
                </a:cubicBezTo>
                <a:cubicBezTo>
                  <a:pt x="398494" y="3910104"/>
                  <a:pt x="388302" y="3935727"/>
                  <a:pt x="386040" y="3962159"/>
                </a:cubicBezTo>
                <a:lnTo>
                  <a:pt x="386040" y="3962160"/>
                </a:lnTo>
                <a:lnTo>
                  <a:pt x="386040" y="3962160"/>
                </a:lnTo>
                <a:cubicBezTo>
                  <a:pt x="383778" y="3988593"/>
                  <a:pt x="389446" y="4015835"/>
                  <a:pt x="401733" y="4043840"/>
                </a:cubicBezTo>
                <a:lnTo>
                  <a:pt x="416855" y="4103826"/>
                </a:lnTo>
                <a:lnTo>
                  <a:pt x="414887" y="4134256"/>
                </a:lnTo>
                <a:cubicBezTo>
                  <a:pt x="413045" y="4144498"/>
                  <a:pt x="409973" y="4154857"/>
                  <a:pt x="405543" y="4165383"/>
                </a:cubicBezTo>
                <a:cubicBezTo>
                  <a:pt x="402114" y="4173480"/>
                  <a:pt x="401543" y="4182767"/>
                  <a:pt x="401638" y="4192387"/>
                </a:cubicBezTo>
                <a:lnTo>
                  <a:pt x="401638" y="4192388"/>
                </a:lnTo>
                <a:lnTo>
                  <a:pt x="401638" y="4192388"/>
                </a:lnTo>
                <a:lnTo>
                  <a:pt x="401733" y="4221391"/>
                </a:lnTo>
                <a:lnTo>
                  <a:pt x="396017" y="4253014"/>
                </a:lnTo>
                <a:cubicBezTo>
                  <a:pt x="383824" y="4277401"/>
                  <a:pt x="368204" y="4300070"/>
                  <a:pt x="356201" y="4324645"/>
                </a:cubicBezTo>
                <a:cubicBezTo>
                  <a:pt x="350487" y="4336457"/>
                  <a:pt x="347439" y="4350554"/>
                  <a:pt x="347247" y="4363890"/>
                </a:cubicBezTo>
                <a:lnTo>
                  <a:pt x="347247" y="4363891"/>
                </a:lnTo>
                <a:lnTo>
                  <a:pt x="347247" y="4363891"/>
                </a:lnTo>
                <a:cubicBezTo>
                  <a:pt x="346295" y="4403326"/>
                  <a:pt x="346295" y="4442762"/>
                  <a:pt x="348009" y="4482005"/>
                </a:cubicBezTo>
                <a:cubicBezTo>
                  <a:pt x="350677" y="4546777"/>
                  <a:pt x="351249" y="4612501"/>
                  <a:pt x="408019" y="4659175"/>
                </a:cubicBezTo>
                <a:cubicBezTo>
                  <a:pt x="412591" y="4662987"/>
                  <a:pt x="415259" y="4671177"/>
                  <a:pt x="416021" y="4677656"/>
                </a:cubicBezTo>
                <a:cubicBezTo>
                  <a:pt x="419640" y="4707565"/>
                  <a:pt x="420022" y="4738236"/>
                  <a:pt x="425928" y="4767765"/>
                </a:cubicBezTo>
                <a:lnTo>
                  <a:pt x="427237" y="4800483"/>
                </a:lnTo>
                <a:lnTo>
                  <a:pt x="412401" y="4828916"/>
                </a:lnTo>
                <a:cubicBezTo>
                  <a:pt x="395828" y="4846490"/>
                  <a:pt x="384397" y="4866958"/>
                  <a:pt x="382691" y="4889275"/>
                </a:cubicBezTo>
                <a:lnTo>
                  <a:pt x="382691" y="4889275"/>
                </a:lnTo>
                <a:lnTo>
                  <a:pt x="382691" y="4889276"/>
                </a:lnTo>
                <a:cubicBezTo>
                  <a:pt x="382122" y="4896714"/>
                  <a:pt x="382634" y="4904358"/>
                  <a:pt x="384396" y="4912169"/>
                </a:cubicBezTo>
                <a:lnTo>
                  <a:pt x="385799" y="4933805"/>
                </a:lnTo>
                <a:lnTo>
                  <a:pt x="381039" y="4952673"/>
                </a:lnTo>
                <a:cubicBezTo>
                  <a:pt x="376253" y="4964604"/>
                  <a:pt x="368680" y="4975511"/>
                  <a:pt x="360964" y="4987037"/>
                </a:cubicBezTo>
                <a:cubicBezTo>
                  <a:pt x="349725" y="5003801"/>
                  <a:pt x="335627" y="5022852"/>
                  <a:pt x="334485" y="5041521"/>
                </a:cubicBezTo>
                <a:cubicBezTo>
                  <a:pt x="332628" y="5073241"/>
                  <a:pt x="310088" y="5101639"/>
                  <a:pt x="308337" y="5133224"/>
                </a:cubicBezTo>
                <a:lnTo>
                  <a:pt x="308337" y="5133225"/>
                </a:lnTo>
                <a:lnTo>
                  <a:pt x="308337" y="5133225"/>
                </a:lnTo>
                <a:lnTo>
                  <a:pt x="315052" y="5166114"/>
                </a:lnTo>
                <a:lnTo>
                  <a:pt x="314362" y="5172090"/>
                </a:lnTo>
                <a:cubicBezTo>
                  <a:pt x="313481" y="5174400"/>
                  <a:pt x="312290" y="5176876"/>
                  <a:pt x="311814" y="5179067"/>
                </a:cubicBezTo>
                <a:lnTo>
                  <a:pt x="311814" y="5179068"/>
                </a:lnTo>
                <a:lnTo>
                  <a:pt x="311814" y="5179068"/>
                </a:lnTo>
                <a:cubicBezTo>
                  <a:pt x="304574" y="5214122"/>
                  <a:pt x="311624" y="5247079"/>
                  <a:pt x="335437" y="5272797"/>
                </a:cubicBezTo>
                <a:cubicBezTo>
                  <a:pt x="350964" y="5289657"/>
                  <a:pt x="359489" y="5307422"/>
                  <a:pt x="362870" y="5326163"/>
                </a:cubicBezTo>
                <a:lnTo>
                  <a:pt x="364317" y="5355014"/>
                </a:lnTo>
                <a:lnTo>
                  <a:pt x="359440" y="5385384"/>
                </a:lnTo>
                <a:cubicBezTo>
                  <a:pt x="356201" y="5398721"/>
                  <a:pt x="353915" y="5412057"/>
                  <a:pt x="351249" y="5425582"/>
                </a:cubicBezTo>
                <a:cubicBezTo>
                  <a:pt x="347439" y="5443870"/>
                  <a:pt x="343437" y="5462351"/>
                  <a:pt x="339627" y="5480637"/>
                </a:cubicBezTo>
                <a:cubicBezTo>
                  <a:pt x="337722" y="5489497"/>
                  <a:pt x="335151" y="5498832"/>
                  <a:pt x="335103" y="5507667"/>
                </a:cubicBezTo>
                <a:lnTo>
                  <a:pt x="335103" y="5507668"/>
                </a:lnTo>
                <a:lnTo>
                  <a:pt x="335103" y="5507668"/>
                </a:lnTo>
                <a:cubicBezTo>
                  <a:pt x="335056" y="5516503"/>
                  <a:pt x="337532" y="5524837"/>
                  <a:pt x="345723" y="5531694"/>
                </a:cubicBezTo>
                <a:lnTo>
                  <a:pt x="355869" y="5547578"/>
                </a:lnTo>
                <a:lnTo>
                  <a:pt x="346295" y="5562746"/>
                </a:lnTo>
                <a:cubicBezTo>
                  <a:pt x="303622" y="5600467"/>
                  <a:pt x="276951" y="5646189"/>
                  <a:pt x="275047" y="5704483"/>
                </a:cubicBezTo>
                <a:cubicBezTo>
                  <a:pt x="274665" y="5716485"/>
                  <a:pt x="271999" y="5728678"/>
                  <a:pt x="269141" y="5740488"/>
                </a:cubicBezTo>
                <a:cubicBezTo>
                  <a:pt x="267426" y="5747728"/>
                  <a:pt x="265520" y="5756493"/>
                  <a:pt x="260376" y="5760873"/>
                </a:cubicBezTo>
                <a:cubicBezTo>
                  <a:pt x="221133" y="5794974"/>
                  <a:pt x="193890" y="5837457"/>
                  <a:pt x="171981" y="5883751"/>
                </a:cubicBezTo>
                <a:cubicBezTo>
                  <a:pt x="164171" y="5900323"/>
                  <a:pt x="156361" y="5918042"/>
                  <a:pt x="154075" y="5935949"/>
                </a:cubicBezTo>
                <a:lnTo>
                  <a:pt x="154075" y="5935950"/>
                </a:lnTo>
                <a:lnTo>
                  <a:pt x="154075" y="5935950"/>
                </a:lnTo>
                <a:cubicBezTo>
                  <a:pt x="151789" y="5954618"/>
                  <a:pt x="155599" y="5974241"/>
                  <a:pt x="157695" y="5993292"/>
                </a:cubicBezTo>
                <a:cubicBezTo>
                  <a:pt x="158837" y="6004532"/>
                  <a:pt x="158647" y="6017486"/>
                  <a:pt x="164171" y="6026441"/>
                </a:cubicBezTo>
                <a:cubicBezTo>
                  <a:pt x="181508" y="6054826"/>
                  <a:pt x="200176" y="6082259"/>
                  <a:pt x="220371" y="6108739"/>
                </a:cubicBezTo>
                <a:lnTo>
                  <a:pt x="234064" y="6133315"/>
                </a:lnTo>
                <a:lnTo>
                  <a:pt x="230364" y="6143190"/>
                </a:lnTo>
                <a:cubicBezTo>
                  <a:pt x="227813" y="6146732"/>
                  <a:pt x="223895" y="6150697"/>
                  <a:pt x="218465" y="6155602"/>
                </a:cubicBezTo>
                <a:cubicBezTo>
                  <a:pt x="196176" y="6175797"/>
                  <a:pt x="184556" y="6200944"/>
                  <a:pt x="179794" y="6228756"/>
                </a:cubicBezTo>
                <a:cubicBezTo>
                  <a:pt x="172363" y="6272764"/>
                  <a:pt x="166077" y="6317151"/>
                  <a:pt x="162457" y="6361539"/>
                </a:cubicBezTo>
                <a:lnTo>
                  <a:pt x="162457" y="6361540"/>
                </a:lnTo>
                <a:lnTo>
                  <a:pt x="162457" y="6361540"/>
                </a:lnTo>
                <a:lnTo>
                  <a:pt x="162684" y="6365557"/>
                </a:lnTo>
                <a:lnTo>
                  <a:pt x="163946" y="6387910"/>
                </a:lnTo>
                <a:lnTo>
                  <a:pt x="166047" y="6392243"/>
                </a:lnTo>
                <a:lnTo>
                  <a:pt x="173364" y="6407333"/>
                </a:lnTo>
                <a:lnTo>
                  <a:pt x="173364" y="6407332"/>
                </a:lnTo>
                <a:lnTo>
                  <a:pt x="166047" y="6392243"/>
                </a:lnTo>
                <a:lnTo>
                  <a:pt x="163946" y="6387910"/>
                </a:lnTo>
                <a:lnTo>
                  <a:pt x="162684" y="6365557"/>
                </a:lnTo>
                <a:lnTo>
                  <a:pt x="162457" y="6361540"/>
                </a:lnTo>
                <a:lnTo>
                  <a:pt x="179794" y="6228757"/>
                </a:lnTo>
                <a:cubicBezTo>
                  <a:pt x="184556" y="6200945"/>
                  <a:pt x="196176" y="6175798"/>
                  <a:pt x="218465" y="6155603"/>
                </a:cubicBezTo>
                <a:cubicBezTo>
                  <a:pt x="229325" y="6145793"/>
                  <a:pt x="234135" y="6139745"/>
                  <a:pt x="234064" y="6133315"/>
                </a:cubicBezTo>
                <a:lnTo>
                  <a:pt x="234064" y="6133315"/>
                </a:lnTo>
                <a:lnTo>
                  <a:pt x="234064" y="6133314"/>
                </a:lnTo>
                <a:cubicBezTo>
                  <a:pt x="233993" y="6126884"/>
                  <a:pt x="229039" y="6120074"/>
                  <a:pt x="220371" y="6108738"/>
                </a:cubicBezTo>
                <a:cubicBezTo>
                  <a:pt x="200176" y="6082258"/>
                  <a:pt x="181508" y="6054825"/>
                  <a:pt x="164171" y="6026440"/>
                </a:cubicBezTo>
                <a:cubicBezTo>
                  <a:pt x="158647" y="6017485"/>
                  <a:pt x="158837" y="6004531"/>
                  <a:pt x="157695" y="5993291"/>
                </a:cubicBezTo>
                <a:cubicBezTo>
                  <a:pt x="156647" y="5983766"/>
                  <a:pt x="155171" y="5974097"/>
                  <a:pt x="154242" y="5964477"/>
                </a:cubicBezTo>
                <a:lnTo>
                  <a:pt x="154075" y="5935950"/>
                </a:lnTo>
                <a:lnTo>
                  <a:pt x="160957" y="5909351"/>
                </a:lnTo>
                <a:cubicBezTo>
                  <a:pt x="164171" y="5900611"/>
                  <a:pt x="168076" y="5892038"/>
                  <a:pt x="171981" y="5883752"/>
                </a:cubicBezTo>
                <a:cubicBezTo>
                  <a:pt x="193890" y="5837458"/>
                  <a:pt x="221133" y="5794975"/>
                  <a:pt x="260376" y="5760874"/>
                </a:cubicBezTo>
                <a:cubicBezTo>
                  <a:pt x="265520" y="5756494"/>
                  <a:pt x="267426" y="5747729"/>
                  <a:pt x="269141" y="5740489"/>
                </a:cubicBezTo>
                <a:cubicBezTo>
                  <a:pt x="271999" y="5728679"/>
                  <a:pt x="274665" y="5716486"/>
                  <a:pt x="275047" y="5704484"/>
                </a:cubicBezTo>
                <a:cubicBezTo>
                  <a:pt x="276951" y="5646190"/>
                  <a:pt x="303622" y="5600468"/>
                  <a:pt x="346295" y="5562747"/>
                </a:cubicBezTo>
                <a:cubicBezTo>
                  <a:pt x="352392" y="5557318"/>
                  <a:pt x="355774" y="5552508"/>
                  <a:pt x="355869" y="5547579"/>
                </a:cubicBezTo>
                <a:lnTo>
                  <a:pt x="355869" y="5547578"/>
                </a:lnTo>
                <a:lnTo>
                  <a:pt x="355869" y="5547578"/>
                </a:lnTo>
                <a:cubicBezTo>
                  <a:pt x="355964" y="5542649"/>
                  <a:pt x="352773" y="5537600"/>
                  <a:pt x="345723" y="5531693"/>
                </a:cubicBezTo>
                <a:cubicBezTo>
                  <a:pt x="341628" y="5528265"/>
                  <a:pt x="338961" y="5524467"/>
                  <a:pt x="337324" y="5520422"/>
                </a:cubicBezTo>
                <a:lnTo>
                  <a:pt x="335103" y="5507668"/>
                </a:lnTo>
                <a:lnTo>
                  <a:pt x="339627" y="5480638"/>
                </a:lnTo>
                <a:cubicBezTo>
                  <a:pt x="343437" y="5462352"/>
                  <a:pt x="347439" y="5443871"/>
                  <a:pt x="351249" y="5425583"/>
                </a:cubicBezTo>
                <a:cubicBezTo>
                  <a:pt x="353915" y="5412058"/>
                  <a:pt x="356201" y="5398722"/>
                  <a:pt x="359440" y="5385385"/>
                </a:cubicBezTo>
                <a:cubicBezTo>
                  <a:pt x="361965" y="5375003"/>
                  <a:pt x="363668" y="5364883"/>
                  <a:pt x="364317" y="5355015"/>
                </a:cubicBezTo>
                <a:lnTo>
                  <a:pt x="364317" y="5355014"/>
                </a:lnTo>
                <a:lnTo>
                  <a:pt x="364317" y="5355014"/>
                </a:lnTo>
                <a:cubicBezTo>
                  <a:pt x="366264" y="5325412"/>
                  <a:pt x="358727" y="5298086"/>
                  <a:pt x="335437" y="5272796"/>
                </a:cubicBezTo>
                <a:cubicBezTo>
                  <a:pt x="323531" y="5259937"/>
                  <a:pt x="315815" y="5245269"/>
                  <a:pt x="311981" y="5229433"/>
                </a:cubicBezTo>
                <a:lnTo>
                  <a:pt x="311814" y="5179068"/>
                </a:lnTo>
                <a:lnTo>
                  <a:pt x="314362" y="5172091"/>
                </a:lnTo>
                <a:cubicBezTo>
                  <a:pt x="315243" y="5169781"/>
                  <a:pt x="315814" y="5167638"/>
                  <a:pt x="315052" y="5166114"/>
                </a:cubicBezTo>
                <a:lnTo>
                  <a:pt x="315052" y="5166114"/>
                </a:lnTo>
                <a:lnTo>
                  <a:pt x="315052" y="5166113"/>
                </a:lnTo>
                <a:lnTo>
                  <a:pt x="308337" y="5133225"/>
                </a:lnTo>
                <a:lnTo>
                  <a:pt x="315482" y="5102461"/>
                </a:lnTo>
                <a:cubicBezTo>
                  <a:pt x="322817" y="5082339"/>
                  <a:pt x="333247" y="5062669"/>
                  <a:pt x="334485" y="5041522"/>
                </a:cubicBezTo>
                <a:cubicBezTo>
                  <a:pt x="335627" y="5022853"/>
                  <a:pt x="349725" y="5003802"/>
                  <a:pt x="360964" y="4987038"/>
                </a:cubicBezTo>
                <a:cubicBezTo>
                  <a:pt x="372538" y="4969748"/>
                  <a:pt x="383790" y="4953853"/>
                  <a:pt x="385799" y="4933805"/>
                </a:cubicBezTo>
                <a:lnTo>
                  <a:pt x="385799" y="4933805"/>
                </a:lnTo>
                <a:lnTo>
                  <a:pt x="385799" y="4933805"/>
                </a:lnTo>
                <a:cubicBezTo>
                  <a:pt x="386468" y="4927122"/>
                  <a:pt x="386111" y="4919979"/>
                  <a:pt x="384396" y="4912168"/>
                </a:cubicBezTo>
                <a:lnTo>
                  <a:pt x="382691" y="4889275"/>
                </a:lnTo>
                <a:lnTo>
                  <a:pt x="387469" y="4867614"/>
                </a:lnTo>
                <a:cubicBezTo>
                  <a:pt x="392589" y="4853636"/>
                  <a:pt x="401352" y="4840633"/>
                  <a:pt x="412401" y="4828917"/>
                </a:cubicBezTo>
                <a:cubicBezTo>
                  <a:pt x="420784" y="4819964"/>
                  <a:pt x="425356" y="4810581"/>
                  <a:pt x="427237" y="4800484"/>
                </a:cubicBezTo>
                <a:lnTo>
                  <a:pt x="427237" y="4800483"/>
                </a:lnTo>
                <a:lnTo>
                  <a:pt x="427237" y="4800483"/>
                </a:lnTo>
                <a:cubicBezTo>
                  <a:pt x="429119" y="4790386"/>
                  <a:pt x="428309" y="4779575"/>
                  <a:pt x="425928" y="4767764"/>
                </a:cubicBezTo>
                <a:cubicBezTo>
                  <a:pt x="420022" y="4738235"/>
                  <a:pt x="419640" y="4707564"/>
                  <a:pt x="416021" y="4677655"/>
                </a:cubicBezTo>
                <a:cubicBezTo>
                  <a:pt x="415259" y="4671176"/>
                  <a:pt x="412591" y="4662986"/>
                  <a:pt x="408019" y="4659174"/>
                </a:cubicBezTo>
                <a:cubicBezTo>
                  <a:pt x="351249" y="4612500"/>
                  <a:pt x="350677" y="4546776"/>
                  <a:pt x="348009" y="4482004"/>
                </a:cubicBezTo>
                <a:lnTo>
                  <a:pt x="347247" y="4363891"/>
                </a:lnTo>
                <a:lnTo>
                  <a:pt x="356201" y="4324646"/>
                </a:lnTo>
                <a:cubicBezTo>
                  <a:pt x="368204" y="4300071"/>
                  <a:pt x="383824" y="4277402"/>
                  <a:pt x="396017" y="4253015"/>
                </a:cubicBezTo>
                <a:cubicBezTo>
                  <a:pt x="400781" y="4243873"/>
                  <a:pt x="400971" y="4232061"/>
                  <a:pt x="401733" y="4221392"/>
                </a:cubicBezTo>
                <a:lnTo>
                  <a:pt x="401733" y="4221391"/>
                </a:lnTo>
                <a:lnTo>
                  <a:pt x="401733" y="4221391"/>
                </a:lnTo>
                <a:lnTo>
                  <a:pt x="401638" y="4192388"/>
                </a:lnTo>
                <a:lnTo>
                  <a:pt x="405543" y="4165384"/>
                </a:lnTo>
                <a:cubicBezTo>
                  <a:pt x="414402" y="4144333"/>
                  <a:pt x="417831" y="4123948"/>
                  <a:pt x="416855" y="4103826"/>
                </a:cubicBezTo>
                <a:lnTo>
                  <a:pt x="416855" y="4103826"/>
                </a:lnTo>
                <a:lnTo>
                  <a:pt x="416855" y="4103825"/>
                </a:lnTo>
                <a:cubicBezTo>
                  <a:pt x="415879" y="4083702"/>
                  <a:pt x="410497" y="4063842"/>
                  <a:pt x="401733" y="4043839"/>
                </a:cubicBezTo>
                <a:cubicBezTo>
                  <a:pt x="395590" y="4029837"/>
                  <a:pt x="391101" y="4016025"/>
                  <a:pt x="388431" y="4002410"/>
                </a:cubicBezTo>
                <a:lnTo>
                  <a:pt x="386040" y="3962160"/>
                </a:lnTo>
                <a:lnTo>
                  <a:pt x="395544" y="3923125"/>
                </a:lnTo>
                <a:cubicBezTo>
                  <a:pt x="400804" y="3910319"/>
                  <a:pt x="408210" y="3897722"/>
                  <a:pt x="417925" y="3885339"/>
                </a:cubicBezTo>
                <a:cubicBezTo>
                  <a:pt x="426689" y="3874195"/>
                  <a:pt x="428975" y="3863193"/>
                  <a:pt x="427308" y="3852620"/>
                </a:cubicBezTo>
                <a:lnTo>
                  <a:pt x="427308" y="3852620"/>
                </a:lnTo>
                <a:lnTo>
                  <a:pt x="427308" y="3852619"/>
                </a:lnTo>
                <a:cubicBezTo>
                  <a:pt x="425642" y="3842046"/>
                  <a:pt x="420022" y="3831902"/>
                  <a:pt x="412973" y="3822472"/>
                </a:cubicBezTo>
                <a:lnTo>
                  <a:pt x="398042" y="3789776"/>
                </a:lnTo>
                <a:lnTo>
                  <a:pt x="404399" y="3754653"/>
                </a:lnTo>
                <a:cubicBezTo>
                  <a:pt x="407067" y="3749126"/>
                  <a:pt x="405733" y="3741316"/>
                  <a:pt x="404781" y="3734838"/>
                </a:cubicBezTo>
                <a:lnTo>
                  <a:pt x="404781" y="3734838"/>
                </a:lnTo>
                <a:lnTo>
                  <a:pt x="404781" y="3734837"/>
                </a:lnTo>
                <a:lnTo>
                  <a:pt x="400733" y="3680164"/>
                </a:lnTo>
                <a:lnTo>
                  <a:pt x="407246" y="3654416"/>
                </a:lnTo>
                <a:cubicBezTo>
                  <a:pt x="411056" y="3646123"/>
                  <a:pt x="416735" y="3638158"/>
                  <a:pt x="424974" y="3630633"/>
                </a:cubicBezTo>
                <a:cubicBezTo>
                  <a:pt x="431452" y="3624726"/>
                  <a:pt x="434118" y="3614820"/>
                  <a:pt x="438500" y="3606818"/>
                </a:cubicBezTo>
                <a:cubicBezTo>
                  <a:pt x="447455" y="3590054"/>
                  <a:pt x="451503" y="3582005"/>
                  <a:pt x="450598" y="3574409"/>
                </a:cubicBezTo>
                <a:lnTo>
                  <a:pt x="450598" y="3574408"/>
                </a:lnTo>
                <a:lnTo>
                  <a:pt x="450598" y="3574408"/>
                </a:lnTo>
                <a:cubicBezTo>
                  <a:pt x="449693" y="3566811"/>
                  <a:pt x="443835" y="3559668"/>
                  <a:pt x="432976" y="3544713"/>
                </a:cubicBezTo>
                <a:cubicBezTo>
                  <a:pt x="421546" y="3529090"/>
                  <a:pt x="409925" y="3507563"/>
                  <a:pt x="410877" y="3489467"/>
                </a:cubicBezTo>
                <a:cubicBezTo>
                  <a:pt x="416591" y="3380305"/>
                  <a:pt x="389159" y="3276480"/>
                  <a:pt x="363250" y="3172654"/>
                </a:cubicBezTo>
                <a:lnTo>
                  <a:pt x="350796" y="3077402"/>
                </a:lnTo>
                <a:lnTo>
                  <a:pt x="362488" y="2982149"/>
                </a:lnTo>
                <a:cubicBezTo>
                  <a:pt x="365441" y="2970576"/>
                  <a:pt x="366442" y="2959157"/>
                  <a:pt x="366072" y="2947863"/>
                </a:cubicBezTo>
                <a:lnTo>
                  <a:pt x="366072" y="2947863"/>
                </a:lnTo>
                <a:lnTo>
                  <a:pt x="366072" y="2947862"/>
                </a:lnTo>
                <a:cubicBezTo>
                  <a:pt x="364965" y="2913982"/>
                  <a:pt x="351534" y="2881226"/>
                  <a:pt x="341533" y="2848793"/>
                </a:cubicBezTo>
                <a:close/>
                <a:moveTo>
                  <a:pt x="817328" y="1508458"/>
                </a:moveTo>
                <a:lnTo>
                  <a:pt x="845421" y="1596213"/>
                </a:lnTo>
                <a:cubicBezTo>
                  <a:pt x="847898" y="1604978"/>
                  <a:pt x="846373" y="1615836"/>
                  <a:pt x="843517" y="1624980"/>
                </a:cubicBezTo>
                <a:cubicBezTo>
                  <a:pt x="833801" y="1656223"/>
                  <a:pt x="809415" y="1676036"/>
                  <a:pt x="786935" y="1697753"/>
                </a:cubicBezTo>
                <a:cubicBezTo>
                  <a:pt x="777029" y="1707279"/>
                  <a:pt x="769981" y="1720423"/>
                  <a:pt x="764267" y="1733188"/>
                </a:cubicBezTo>
                <a:cubicBezTo>
                  <a:pt x="749595" y="1766335"/>
                  <a:pt x="736452" y="1800246"/>
                  <a:pt x="722546" y="1833775"/>
                </a:cubicBezTo>
                <a:cubicBezTo>
                  <a:pt x="721212" y="1837013"/>
                  <a:pt x="717783" y="1839679"/>
                  <a:pt x="714925" y="1842158"/>
                </a:cubicBezTo>
                <a:cubicBezTo>
                  <a:pt x="684824" y="1866922"/>
                  <a:pt x="654535" y="1891497"/>
                  <a:pt x="624434" y="1916454"/>
                </a:cubicBezTo>
                <a:cubicBezTo>
                  <a:pt x="618720" y="1921216"/>
                  <a:pt x="614528" y="1928076"/>
                  <a:pt x="609004" y="1933219"/>
                </a:cubicBezTo>
                <a:cubicBezTo>
                  <a:pt x="601384" y="1940459"/>
                  <a:pt x="594143" y="1949603"/>
                  <a:pt x="584999" y="1953413"/>
                </a:cubicBezTo>
                <a:cubicBezTo>
                  <a:pt x="556234" y="1965224"/>
                  <a:pt x="543850" y="1987894"/>
                  <a:pt x="538516" y="2016469"/>
                </a:cubicBezTo>
                <a:cubicBezTo>
                  <a:pt x="533563" y="2042570"/>
                  <a:pt x="529371" y="2068669"/>
                  <a:pt x="523657" y="2094578"/>
                </a:cubicBezTo>
                <a:cubicBezTo>
                  <a:pt x="516799" y="2126201"/>
                  <a:pt x="509369" y="2157636"/>
                  <a:pt x="500986" y="2188879"/>
                </a:cubicBezTo>
                <a:cubicBezTo>
                  <a:pt x="497366" y="2202404"/>
                  <a:pt x="493176" y="2216692"/>
                  <a:pt x="485746" y="2228314"/>
                </a:cubicBezTo>
                <a:cubicBezTo>
                  <a:pt x="465171" y="2260890"/>
                  <a:pt x="451265" y="2295753"/>
                  <a:pt x="456789" y="2334044"/>
                </a:cubicBezTo>
                <a:cubicBezTo>
                  <a:pt x="461171" y="2364715"/>
                  <a:pt x="449931" y="2390434"/>
                  <a:pt x="432404" y="2409485"/>
                </a:cubicBezTo>
                <a:cubicBezTo>
                  <a:pt x="416497" y="2426822"/>
                  <a:pt x="410353" y="2444777"/>
                  <a:pt x="409472" y="2463017"/>
                </a:cubicBezTo>
                <a:lnTo>
                  <a:pt x="409472" y="2463018"/>
                </a:lnTo>
                <a:lnTo>
                  <a:pt x="409472" y="2463018"/>
                </a:lnTo>
                <a:cubicBezTo>
                  <a:pt x="408591" y="2481259"/>
                  <a:pt x="412972" y="2499786"/>
                  <a:pt x="418115" y="2518265"/>
                </a:cubicBezTo>
                <a:lnTo>
                  <a:pt x="421759" y="2545007"/>
                </a:lnTo>
                <a:lnTo>
                  <a:pt x="417545" y="2571034"/>
                </a:lnTo>
                <a:cubicBezTo>
                  <a:pt x="405543" y="2612945"/>
                  <a:pt x="372966" y="2640950"/>
                  <a:pt x="344391" y="2668001"/>
                </a:cubicBezTo>
                <a:cubicBezTo>
                  <a:pt x="320006" y="2691054"/>
                  <a:pt x="306290" y="2716963"/>
                  <a:pt x="296001" y="2745348"/>
                </a:cubicBezTo>
                <a:lnTo>
                  <a:pt x="296001" y="2745352"/>
                </a:lnTo>
                <a:lnTo>
                  <a:pt x="289670" y="2770758"/>
                </a:lnTo>
                <a:lnTo>
                  <a:pt x="290080" y="2778006"/>
                </a:lnTo>
                <a:lnTo>
                  <a:pt x="289301" y="2782305"/>
                </a:lnTo>
                <a:lnTo>
                  <a:pt x="290501" y="2785440"/>
                </a:lnTo>
                <a:lnTo>
                  <a:pt x="290929" y="2793023"/>
                </a:lnTo>
                <a:lnTo>
                  <a:pt x="300579" y="2811780"/>
                </a:lnTo>
                <a:lnTo>
                  <a:pt x="300582" y="2811787"/>
                </a:lnTo>
                <a:lnTo>
                  <a:pt x="300583" y="2811787"/>
                </a:lnTo>
                <a:lnTo>
                  <a:pt x="300579" y="2811780"/>
                </a:lnTo>
                <a:lnTo>
                  <a:pt x="290501" y="2785440"/>
                </a:lnTo>
                <a:lnTo>
                  <a:pt x="290080" y="2778006"/>
                </a:lnTo>
                <a:lnTo>
                  <a:pt x="296001" y="2745352"/>
                </a:lnTo>
                <a:lnTo>
                  <a:pt x="296001" y="2745349"/>
                </a:lnTo>
                <a:cubicBezTo>
                  <a:pt x="306290" y="2716964"/>
                  <a:pt x="320006" y="2691055"/>
                  <a:pt x="344391" y="2668002"/>
                </a:cubicBezTo>
                <a:cubicBezTo>
                  <a:pt x="372966" y="2640951"/>
                  <a:pt x="405543" y="2612946"/>
                  <a:pt x="417545" y="2571035"/>
                </a:cubicBezTo>
                <a:cubicBezTo>
                  <a:pt x="420117" y="2561986"/>
                  <a:pt x="421593" y="2553556"/>
                  <a:pt x="421760" y="2545007"/>
                </a:cubicBezTo>
                <a:lnTo>
                  <a:pt x="421759" y="2545007"/>
                </a:lnTo>
                <a:lnTo>
                  <a:pt x="421760" y="2545006"/>
                </a:lnTo>
                <a:cubicBezTo>
                  <a:pt x="421926" y="2536457"/>
                  <a:pt x="420783" y="2527790"/>
                  <a:pt x="418115" y="2518264"/>
                </a:cubicBezTo>
                <a:cubicBezTo>
                  <a:pt x="415544" y="2509025"/>
                  <a:pt x="413163" y="2499773"/>
                  <a:pt x="411535" y="2490551"/>
                </a:cubicBezTo>
                <a:lnTo>
                  <a:pt x="409472" y="2463018"/>
                </a:lnTo>
                <a:lnTo>
                  <a:pt x="415303" y="2435913"/>
                </a:lnTo>
                <a:cubicBezTo>
                  <a:pt x="418938" y="2426977"/>
                  <a:pt x="424451" y="2418154"/>
                  <a:pt x="432404" y="2409486"/>
                </a:cubicBezTo>
                <a:cubicBezTo>
                  <a:pt x="449931" y="2390435"/>
                  <a:pt x="461171" y="2364716"/>
                  <a:pt x="456789" y="2334045"/>
                </a:cubicBezTo>
                <a:cubicBezTo>
                  <a:pt x="451265" y="2295754"/>
                  <a:pt x="465171" y="2260891"/>
                  <a:pt x="485746" y="2228315"/>
                </a:cubicBezTo>
                <a:cubicBezTo>
                  <a:pt x="493176" y="2216693"/>
                  <a:pt x="497366" y="2202405"/>
                  <a:pt x="500986" y="2188880"/>
                </a:cubicBezTo>
                <a:cubicBezTo>
                  <a:pt x="509369" y="2157637"/>
                  <a:pt x="516799" y="2126202"/>
                  <a:pt x="523657" y="2094579"/>
                </a:cubicBezTo>
                <a:cubicBezTo>
                  <a:pt x="529371" y="2068670"/>
                  <a:pt x="533563" y="2042571"/>
                  <a:pt x="538516" y="2016470"/>
                </a:cubicBezTo>
                <a:cubicBezTo>
                  <a:pt x="543850" y="1987895"/>
                  <a:pt x="556234" y="1965225"/>
                  <a:pt x="584999" y="1953414"/>
                </a:cubicBezTo>
                <a:cubicBezTo>
                  <a:pt x="594143" y="1949604"/>
                  <a:pt x="601384" y="1940460"/>
                  <a:pt x="609004" y="1933220"/>
                </a:cubicBezTo>
                <a:cubicBezTo>
                  <a:pt x="614528" y="1928077"/>
                  <a:pt x="618720" y="1921217"/>
                  <a:pt x="624434" y="1916455"/>
                </a:cubicBezTo>
                <a:cubicBezTo>
                  <a:pt x="654535" y="1891498"/>
                  <a:pt x="684824" y="1866923"/>
                  <a:pt x="714925" y="1842159"/>
                </a:cubicBezTo>
                <a:cubicBezTo>
                  <a:pt x="717783" y="1839680"/>
                  <a:pt x="721212" y="1837014"/>
                  <a:pt x="722546" y="1833776"/>
                </a:cubicBezTo>
                <a:cubicBezTo>
                  <a:pt x="736452" y="1800247"/>
                  <a:pt x="749596" y="1766336"/>
                  <a:pt x="764267" y="1733189"/>
                </a:cubicBezTo>
                <a:cubicBezTo>
                  <a:pt x="769981" y="1720424"/>
                  <a:pt x="777029" y="1707280"/>
                  <a:pt x="786936" y="1697754"/>
                </a:cubicBezTo>
                <a:cubicBezTo>
                  <a:pt x="809416" y="1676037"/>
                  <a:pt x="833801" y="1656224"/>
                  <a:pt x="843517" y="1624981"/>
                </a:cubicBezTo>
                <a:cubicBezTo>
                  <a:pt x="846374" y="1615837"/>
                  <a:pt x="847899" y="1604979"/>
                  <a:pt x="845422" y="1596214"/>
                </a:cubicBezTo>
                <a:close/>
                <a:moveTo>
                  <a:pt x="792926" y="1453958"/>
                </a:moveTo>
                <a:lnTo>
                  <a:pt x="798723" y="1459073"/>
                </a:lnTo>
                <a:lnTo>
                  <a:pt x="807941" y="1481572"/>
                </a:lnTo>
                <a:lnTo>
                  <a:pt x="798724" y="1459074"/>
                </a:lnTo>
                <a:lnTo>
                  <a:pt x="798723" y="1459073"/>
                </a:lnTo>
                <a:lnTo>
                  <a:pt x="798723" y="1459073"/>
                </a:lnTo>
                <a:close/>
                <a:moveTo>
                  <a:pt x="779530" y="1268758"/>
                </a:moveTo>
                <a:lnTo>
                  <a:pt x="774363" y="1286069"/>
                </a:lnTo>
                <a:cubicBezTo>
                  <a:pt x="759789" y="1306930"/>
                  <a:pt x="753550" y="1328552"/>
                  <a:pt x="752025" y="1350627"/>
                </a:cubicBezTo>
                <a:lnTo>
                  <a:pt x="757620" y="1413840"/>
                </a:lnTo>
                <a:lnTo>
                  <a:pt x="752026" y="1350628"/>
                </a:lnTo>
                <a:cubicBezTo>
                  <a:pt x="753550" y="1328553"/>
                  <a:pt x="759790" y="1306930"/>
                  <a:pt x="774363" y="1286070"/>
                </a:cubicBezTo>
                <a:cubicBezTo>
                  <a:pt x="777506" y="1281689"/>
                  <a:pt x="779078" y="1275402"/>
                  <a:pt x="779530" y="1268758"/>
                </a:cubicBezTo>
                <a:close/>
                <a:moveTo>
                  <a:pt x="837801" y="773035"/>
                </a:moveTo>
                <a:lnTo>
                  <a:pt x="829801" y="854379"/>
                </a:lnTo>
                <a:cubicBezTo>
                  <a:pt x="827515" y="878956"/>
                  <a:pt x="826753" y="903722"/>
                  <a:pt x="798747" y="915343"/>
                </a:cubicBezTo>
                <a:cubicBezTo>
                  <a:pt x="794365" y="917059"/>
                  <a:pt x="791127" y="922773"/>
                  <a:pt x="788269" y="927155"/>
                </a:cubicBezTo>
                <a:cubicBezTo>
                  <a:pt x="744261" y="994785"/>
                  <a:pt x="745405" y="1030980"/>
                  <a:pt x="791889" y="1097087"/>
                </a:cubicBezTo>
                <a:cubicBezTo>
                  <a:pt x="796651" y="1103945"/>
                  <a:pt x="800081" y="1118613"/>
                  <a:pt x="796271" y="1123185"/>
                </a:cubicBezTo>
                <a:cubicBezTo>
                  <a:pt x="780459" y="1142617"/>
                  <a:pt x="773411" y="1162954"/>
                  <a:pt x="771553" y="1184029"/>
                </a:cubicBezTo>
                <a:cubicBezTo>
                  <a:pt x="773411" y="1162954"/>
                  <a:pt x="780460" y="1142618"/>
                  <a:pt x="796272" y="1123186"/>
                </a:cubicBezTo>
                <a:cubicBezTo>
                  <a:pt x="800082" y="1118614"/>
                  <a:pt x="796652" y="1103946"/>
                  <a:pt x="791890" y="1097088"/>
                </a:cubicBezTo>
                <a:cubicBezTo>
                  <a:pt x="745406" y="1030981"/>
                  <a:pt x="744262" y="994786"/>
                  <a:pt x="788270" y="927156"/>
                </a:cubicBezTo>
                <a:cubicBezTo>
                  <a:pt x="791128" y="922774"/>
                  <a:pt x="794366" y="917060"/>
                  <a:pt x="798748" y="915344"/>
                </a:cubicBezTo>
                <a:cubicBezTo>
                  <a:pt x="826753" y="903723"/>
                  <a:pt x="827515" y="878957"/>
                  <a:pt x="829801" y="854380"/>
                </a:cubicBezTo>
                <a:cubicBezTo>
                  <a:pt x="832277" y="827330"/>
                  <a:pt x="835515" y="800277"/>
                  <a:pt x="837801" y="773036"/>
                </a:cubicBezTo>
                <a:close/>
                <a:moveTo>
                  <a:pt x="782400" y="517851"/>
                </a:moveTo>
                <a:lnTo>
                  <a:pt x="791317" y="556047"/>
                </a:lnTo>
                <a:cubicBezTo>
                  <a:pt x="793413" y="564048"/>
                  <a:pt x="798937" y="572622"/>
                  <a:pt x="797795" y="580050"/>
                </a:cubicBezTo>
                <a:cubicBezTo>
                  <a:pt x="794461" y="601578"/>
                  <a:pt x="796890" y="622201"/>
                  <a:pt x="801176" y="642537"/>
                </a:cubicBezTo>
                <a:lnTo>
                  <a:pt x="813700" y="694928"/>
                </a:lnTo>
                <a:lnTo>
                  <a:pt x="801177" y="642538"/>
                </a:lnTo>
                <a:cubicBezTo>
                  <a:pt x="796891" y="622201"/>
                  <a:pt x="794462" y="601579"/>
                  <a:pt x="797796" y="580051"/>
                </a:cubicBezTo>
                <a:cubicBezTo>
                  <a:pt x="798938" y="572623"/>
                  <a:pt x="793414" y="564049"/>
                  <a:pt x="791318" y="556048"/>
                </a:cubicBezTo>
                <a:close/>
                <a:moveTo>
                  <a:pt x="769105" y="298169"/>
                </a:moveTo>
                <a:lnTo>
                  <a:pt x="783887" y="313533"/>
                </a:lnTo>
                <a:lnTo>
                  <a:pt x="786245" y="324058"/>
                </a:lnTo>
                <a:cubicBezTo>
                  <a:pt x="786031" y="328964"/>
                  <a:pt x="785126" y="334584"/>
                  <a:pt x="784459" y="338870"/>
                </a:cubicBezTo>
                <a:cubicBezTo>
                  <a:pt x="781601" y="357921"/>
                  <a:pt x="774363" y="376781"/>
                  <a:pt x="774553" y="395640"/>
                </a:cubicBezTo>
                <a:lnTo>
                  <a:pt x="778363" y="367328"/>
                </a:lnTo>
                <a:cubicBezTo>
                  <a:pt x="780506" y="357874"/>
                  <a:pt x="783031" y="348396"/>
                  <a:pt x="784460" y="338871"/>
                </a:cubicBezTo>
                <a:cubicBezTo>
                  <a:pt x="785794" y="330299"/>
                  <a:pt x="788080" y="316390"/>
                  <a:pt x="783888" y="313534"/>
                </a:cubicBezTo>
                <a:lnTo>
                  <a:pt x="783887" y="313533"/>
                </a:lnTo>
                <a:lnTo>
                  <a:pt x="783887" y="313533"/>
                </a:lnTo>
                <a:close/>
                <a:moveTo>
                  <a:pt x="761560" y="281568"/>
                </a:moveTo>
                <a:lnTo>
                  <a:pt x="766454" y="295415"/>
                </a:lnTo>
                <a:lnTo>
                  <a:pt x="766455" y="295415"/>
                </a:lnTo>
                <a:close/>
                <a:moveTo>
                  <a:pt x="774880" y="24486"/>
                </a:moveTo>
                <a:lnTo>
                  <a:pt x="777142" y="74129"/>
                </a:lnTo>
                <a:cubicBezTo>
                  <a:pt x="775758" y="100174"/>
                  <a:pt x="771253" y="125876"/>
                  <a:pt x="767023" y="151569"/>
                </a:cubicBezTo>
                <a:lnTo>
                  <a:pt x="766824" y="153388"/>
                </a:lnTo>
                <a:lnTo>
                  <a:pt x="763010" y="177271"/>
                </a:lnTo>
                <a:lnTo>
                  <a:pt x="758551" y="228944"/>
                </a:lnTo>
                <a:lnTo>
                  <a:pt x="758551" y="228948"/>
                </a:lnTo>
                <a:lnTo>
                  <a:pt x="758551" y="228949"/>
                </a:lnTo>
                <a:lnTo>
                  <a:pt x="758551" y="228944"/>
                </a:lnTo>
                <a:lnTo>
                  <a:pt x="766824" y="153388"/>
                </a:lnTo>
                <a:lnTo>
                  <a:pt x="771220" y="125861"/>
                </a:lnTo>
                <a:cubicBezTo>
                  <a:pt x="773910" y="108703"/>
                  <a:pt x="776220" y="91492"/>
                  <a:pt x="777143" y="74129"/>
                </a:cubicBezTo>
                <a:close/>
                <a:moveTo>
                  <a:pt x="313353" y="0"/>
                </a:moveTo>
                <a:lnTo>
                  <a:pt x="777461" y="0"/>
                </a:lnTo>
                <a:lnTo>
                  <a:pt x="774743" y="21486"/>
                </a:lnTo>
                <a:lnTo>
                  <a:pt x="777461" y="1"/>
                </a:lnTo>
                <a:lnTo>
                  <a:pt x="4543953" y="2"/>
                </a:lnTo>
                <a:lnTo>
                  <a:pt x="4543953" y="6858002"/>
                </a:lnTo>
                <a:lnTo>
                  <a:pt x="284400" y="6858002"/>
                </a:lnTo>
                <a:lnTo>
                  <a:pt x="284400" y="6858001"/>
                </a:lnTo>
                <a:lnTo>
                  <a:pt x="284400" y="6858001"/>
                </a:lnTo>
                <a:lnTo>
                  <a:pt x="278237" y="6812064"/>
                </a:lnTo>
                <a:lnTo>
                  <a:pt x="283011" y="6776800"/>
                </a:lnTo>
                <a:cubicBezTo>
                  <a:pt x="286107" y="6765164"/>
                  <a:pt x="290857" y="6753698"/>
                  <a:pt x="297715" y="6742553"/>
                </a:cubicBezTo>
                <a:cubicBezTo>
                  <a:pt x="306003" y="6729219"/>
                  <a:pt x="311147" y="6716169"/>
                  <a:pt x="311551" y="6702977"/>
                </a:cubicBezTo>
                <a:lnTo>
                  <a:pt x="311551" y="6702976"/>
                </a:lnTo>
                <a:lnTo>
                  <a:pt x="311551" y="6702976"/>
                </a:lnTo>
                <a:cubicBezTo>
                  <a:pt x="311956" y="6689783"/>
                  <a:pt x="307622" y="6676448"/>
                  <a:pt x="296953" y="6662541"/>
                </a:cubicBezTo>
                <a:cubicBezTo>
                  <a:pt x="293286" y="6657825"/>
                  <a:pt x="290989" y="6651967"/>
                  <a:pt x="289870" y="6645552"/>
                </a:cubicBezTo>
                <a:lnTo>
                  <a:pt x="289858" y="6625225"/>
                </a:lnTo>
                <a:lnTo>
                  <a:pt x="306480" y="6588626"/>
                </a:lnTo>
                <a:cubicBezTo>
                  <a:pt x="312576" y="6582147"/>
                  <a:pt x="318672" y="6575479"/>
                  <a:pt x="328959" y="6564621"/>
                </a:cubicBezTo>
                <a:lnTo>
                  <a:pt x="328959" y="6564620"/>
                </a:lnTo>
                <a:lnTo>
                  <a:pt x="306480" y="6588625"/>
                </a:lnTo>
                <a:cubicBezTo>
                  <a:pt x="298003" y="6597578"/>
                  <a:pt x="291954" y="6611342"/>
                  <a:pt x="289858" y="6625224"/>
                </a:cubicBezTo>
                <a:lnTo>
                  <a:pt x="289858" y="6625225"/>
                </a:lnTo>
                <a:lnTo>
                  <a:pt x="289858" y="6625225"/>
                </a:lnTo>
                <a:cubicBezTo>
                  <a:pt x="287762" y="6639108"/>
                  <a:pt x="289619" y="6653111"/>
                  <a:pt x="296953" y="6662542"/>
                </a:cubicBezTo>
                <a:cubicBezTo>
                  <a:pt x="302288" y="6669496"/>
                  <a:pt x="306038" y="6676306"/>
                  <a:pt x="308405" y="6683027"/>
                </a:cubicBezTo>
                <a:lnTo>
                  <a:pt x="311551" y="6702976"/>
                </a:lnTo>
                <a:lnTo>
                  <a:pt x="297715" y="6742552"/>
                </a:lnTo>
                <a:cubicBezTo>
                  <a:pt x="283999" y="6764841"/>
                  <a:pt x="278713" y="6788417"/>
                  <a:pt x="278237" y="6812063"/>
                </a:cubicBezTo>
                <a:lnTo>
                  <a:pt x="278237" y="6812064"/>
                </a:lnTo>
                <a:lnTo>
                  <a:pt x="278237" y="6812064"/>
                </a:lnTo>
                <a:lnTo>
                  <a:pt x="284400" y="6858001"/>
                </a:lnTo>
                <a:lnTo>
                  <a:pt x="112147" y="6858001"/>
                </a:lnTo>
                <a:lnTo>
                  <a:pt x="102447" y="6815516"/>
                </a:lnTo>
                <a:cubicBezTo>
                  <a:pt x="96923" y="6793035"/>
                  <a:pt x="87016" y="6771319"/>
                  <a:pt x="83396" y="6748458"/>
                </a:cubicBezTo>
                <a:cubicBezTo>
                  <a:pt x="74824" y="6694164"/>
                  <a:pt x="68728" y="6639488"/>
                  <a:pt x="61870" y="6584812"/>
                </a:cubicBezTo>
                <a:cubicBezTo>
                  <a:pt x="54821" y="6528424"/>
                  <a:pt x="47391" y="6472225"/>
                  <a:pt x="41105" y="6415833"/>
                </a:cubicBezTo>
                <a:cubicBezTo>
                  <a:pt x="37865" y="6384972"/>
                  <a:pt x="37295" y="6353919"/>
                  <a:pt x="34247" y="6323058"/>
                </a:cubicBezTo>
                <a:cubicBezTo>
                  <a:pt x="31579" y="6296005"/>
                  <a:pt x="26626" y="6269144"/>
                  <a:pt x="23386" y="6242093"/>
                </a:cubicBezTo>
                <a:cubicBezTo>
                  <a:pt x="20720" y="6218660"/>
                  <a:pt x="19196" y="6195037"/>
                  <a:pt x="16528" y="6171605"/>
                </a:cubicBezTo>
                <a:cubicBezTo>
                  <a:pt x="12148" y="6134075"/>
                  <a:pt x="7194" y="6096736"/>
                  <a:pt x="2622" y="6059397"/>
                </a:cubicBezTo>
                <a:lnTo>
                  <a:pt x="0" y="6041769"/>
                </a:lnTo>
                <a:lnTo>
                  <a:pt x="0" y="6000937"/>
                </a:lnTo>
                <a:lnTo>
                  <a:pt x="3670" y="5957595"/>
                </a:lnTo>
                <a:lnTo>
                  <a:pt x="0" y="5912511"/>
                </a:lnTo>
                <a:lnTo>
                  <a:pt x="0" y="5886401"/>
                </a:lnTo>
                <a:lnTo>
                  <a:pt x="1098" y="5864318"/>
                </a:lnTo>
                <a:cubicBezTo>
                  <a:pt x="7576" y="5839361"/>
                  <a:pt x="16720" y="5815169"/>
                  <a:pt x="24720" y="5790592"/>
                </a:cubicBezTo>
                <a:cubicBezTo>
                  <a:pt x="25672" y="5787924"/>
                  <a:pt x="25864" y="5784686"/>
                  <a:pt x="26434" y="5781830"/>
                </a:cubicBezTo>
                <a:cubicBezTo>
                  <a:pt x="29675" y="5765635"/>
                  <a:pt x="32913" y="5749634"/>
                  <a:pt x="35771" y="5733440"/>
                </a:cubicBezTo>
                <a:cubicBezTo>
                  <a:pt x="37295" y="5724678"/>
                  <a:pt x="37485" y="5715723"/>
                  <a:pt x="38819" y="5706959"/>
                </a:cubicBezTo>
                <a:cubicBezTo>
                  <a:pt x="44153" y="5673050"/>
                  <a:pt x="35199" y="5635711"/>
                  <a:pt x="58250" y="5606372"/>
                </a:cubicBezTo>
                <a:cubicBezTo>
                  <a:pt x="73110" y="5587321"/>
                  <a:pt x="69680" y="5568842"/>
                  <a:pt x="67394" y="5548460"/>
                </a:cubicBezTo>
                <a:cubicBezTo>
                  <a:pt x="65680" y="5533027"/>
                  <a:pt x="66252" y="5517215"/>
                  <a:pt x="66060" y="5501594"/>
                </a:cubicBezTo>
                <a:cubicBezTo>
                  <a:pt x="65490" y="5474161"/>
                  <a:pt x="65298" y="5446728"/>
                  <a:pt x="64346" y="5419295"/>
                </a:cubicBezTo>
                <a:cubicBezTo>
                  <a:pt x="63966" y="5410531"/>
                  <a:pt x="59202" y="5401579"/>
                  <a:pt x="59964" y="5393005"/>
                </a:cubicBezTo>
                <a:cubicBezTo>
                  <a:pt x="63584" y="5353379"/>
                  <a:pt x="69300" y="5313754"/>
                  <a:pt x="72538" y="5274129"/>
                </a:cubicBezTo>
                <a:cubicBezTo>
                  <a:pt x="74442" y="5251650"/>
                  <a:pt x="70824" y="5228597"/>
                  <a:pt x="73490" y="5206308"/>
                </a:cubicBezTo>
                <a:cubicBezTo>
                  <a:pt x="76538" y="5180591"/>
                  <a:pt x="84348" y="5155445"/>
                  <a:pt x="89113" y="5129916"/>
                </a:cubicBezTo>
                <a:cubicBezTo>
                  <a:pt x="90445" y="5122867"/>
                  <a:pt x="88731" y="5115057"/>
                  <a:pt x="88351" y="5107627"/>
                </a:cubicBezTo>
                <a:cubicBezTo>
                  <a:pt x="87968" y="5099245"/>
                  <a:pt x="87206" y="5091052"/>
                  <a:pt x="87016" y="5082670"/>
                </a:cubicBezTo>
                <a:cubicBezTo>
                  <a:pt x="86634" y="5057141"/>
                  <a:pt x="87206" y="5031614"/>
                  <a:pt x="85872" y="5006086"/>
                </a:cubicBezTo>
                <a:cubicBezTo>
                  <a:pt x="85110" y="4990465"/>
                  <a:pt x="77300" y="4974082"/>
                  <a:pt x="80158" y="4959602"/>
                </a:cubicBezTo>
                <a:cubicBezTo>
                  <a:pt x="85682" y="4930075"/>
                  <a:pt x="73300" y="4900546"/>
                  <a:pt x="83586" y="4871019"/>
                </a:cubicBezTo>
                <a:cubicBezTo>
                  <a:pt x="86634" y="4861873"/>
                  <a:pt x="79014" y="4849300"/>
                  <a:pt x="78634" y="4838250"/>
                </a:cubicBezTo>
                <a:cubicBezTo>
                  <a:pt x="77682" y="4810627"/>
                  <a:pt x="77872" y="4783004"/>
                  <a:pt x="78062" y="4755381"/>
                </a:cubicBezTo>
                <a:cubicBezTo>
                  <a:pt x="78252" y="4730614"/>
                  <a:pt x="75586" y="4704895"/>
                  <a:pt x="80920" y="4681083"/>
                </a:cubicBezTo>
                <a:cubicBezTo>
                  <a:pt x="86634" y="4656126"/>
                  <a:pt x="85872" y="4633647"/>
                  <a:pt x="79396" y="4609452"/>
                </a:cubicBezTo>
                <a:cubicBezTo>
                  <a:pt x="75014" y="4592878"/>
                  <a:pt x="74442" y="4575351"/>
                  <a:pt x="73110" y="4558207"/>
                </a:cubicBezTo>
                <a:cubicBezTo>
                  <a:pt x="71586" y="4539728"/>
                  <a:pt x="75586" y="4519343"/>
                  <a:pt x="69300" y="4502579"/>
                </a:cubicBezTo>
                <a:cubicBezTo>
                  <a:pt x="50629" y="4452665"/>
                  <a:pt x="46629" y="4401419"/>
                  <a:pt x="46629" y="4349222"/>
                </a:cubicBezTo>
                <a:cubicBezTo>
                  <a:pt x="46629" y="4339695"/>
                  <a:pt x="49295" y="4329979"/>
                  <a:pt x="52153" y="4320837"/>
                </a:cubicBezTo>
                <a:cubicBezTo>
                  <a:pt x="69300" y="4267493"/>
                  <a:pt x="67776" y="4213961"/>
                  <a:pt x="57297" y="4159667"/>
                </a:cubicBezTo>
                <a:cubicBezTo>
                  <a:pt x="55011" y="4148427"/>
                  <a:pt x="54629" y="4135854"/>
                  <a:pt x="56915" y="4124614"/>
                </a:cubicBezTo>
                <a:cubicBezTo>
                  <a:pt x="63584" y="4092989"/>
                  <a:pt x="74634" y="4062318"/>
                  <a:pt x="79396" y="4030503"/>
                </a:cubicBezTo>
                <a:cubicBezTo>
                  <a:pt x="87206" y="3977925"/>
                  <a:pt x="60918" y="3932394"/>
                  <a:pt x="43771" y="3885338"/>
                </a:cubicBezTo>
                <a:cubicBezTo>
                  <a:pt x="31627" y="3851761"/>
                  <a:pt x="8016" y="3821935"/>
                  <a:pt x="426" y="3786777"/>
                </a:cubicBezTo>
                <a:lnTo>
                  <a:pt x="0" y="3773897"/>
                </a:lnTo>
                <a:lnTo>
                  <a:pt x="0" y="3393882"/>
                </a:lnTo>
                <a:lnTo>
                  <a:pt x="11838" y="3359516"/>
                </a:lnTo>
                <a:cubicBezTo>
                  <a:pt x="14434" y="3346205"/>
                  <a:pt x="14910" y="3332774"/>
                  <a:pt x="12910" y="3318771"/>
                </a:cubicBezTo>
                <a:cubicBezTo>
                  <a:pt x="12243" y="3314104"/>
                  <a:pt x="9909" y="3308770"/>
                  <a:pt x="6718" y="3304079"/>
                </a:cubicBezTo>
                <a:lnTo>
                  <a:pt x="0" y="3297657"/>
                </a:lnTo>
                <a:lnTo>
                  <a:pt x="0" y="3207867"/>
                </a:lnTo>
                <a:lnTo>
                  <a:pt x="15553" y="3186771"/>
                </a:lnTo>
                <a:cubicBezTo>
                  <a:pt x="28483" y="3162329"/>
                  <a:pt x="30484" y="3134647"/>
                  <a:pt x="36341" y="3107500"/>
                </a:cubicBezTo>
                <a:cubicBezTo>
                  <a:pt x="41105" y="3085403"/>
                  <a:pt x="41295" y="3064827"/>
                  <a:pt x="38057" y="3042728"/>
                </a:cubicBezTo>
                <a:cubicBezTo>
                  <a:pt x="30817" y="2994722"/>
                  <a:pt x="41105" y="2948047"/>
                  <a:pt x="54249" y="2901943"/>
                </a:cubicBezTo>
                <a:cubicBezTo>
                  <a:pt x="63012" y="2871462"/>
                  <a:pt x="68346" y="2840219"/>
                  <a:pt x="77300" y="2809930"/>
                </a:cubicBezTo>
                <a:cubicBezTo>
                  <a:pt x="84158" y="2787259"/>
                  <a:pt x="92351" y="2764590"/>
                  <a:pt x="103399" y="2743826"/>
                </a:cubicBezTo>
                <a:cubicBezTo>
                  <a:pt x="119594" y="2713723"/>
                  <a:pt x="143978" y="2687436"/>
                  <a:pt x="137500" y="2649143"/>
                </a:cubicBezTo>
                <a:cubicBezTo>
                  <a:pt x="131786" y="2615421"/>
                  <a:pt x="143786" y="2584942"/>
                  <a:pt x="155217" y="2554079"/>
                </a:cubicBezTo>
                <a:cubicBezTo>
                  <a:pt x="163599" y="2531409"/>
                  <a:pt x="172173" y="2508742"/>
                  <a:pt x="177507" y="2485307"/>
                </a:cubicBezTo>
                <a:cubicBezTo>
                  <a:pt x="183794" y="2457492"/>
                  <a:pt x="181126" y="2426059"/>
                  <a:pt x="192748" y="2401292"/>
                </a:cubicBezTo>
                <a:cubicBezTo>
                  <a:pt x="204940" y="2375383"/>
                  <a:pt x="196748" y="2353859"/>
                  <a:pt x="193318" y="2330806"/>
                </a:cubicBezTo>
                <a:cubicBezTo>
                  <a:pt x="187984" y="2294039"/>
                  <a:pt x="178077" y="2257459"/>
                  <a:pt x="190652" y="2220312"/>
                </a:cubicBezTo>
                <a:cubicBezTo>
                  <a:pt x="205892" y="2175163"/>
                  <a:pt x="222275" y="2130393"/>
                  <a:pt x="236753" y="2085054"/>
                </a:cubicBezTo>
                <a:cubicBezTo>
                  <a:pt x="242280" y="2067525"/>
                  <a:pt x="244566" y="2048668"/>
                  <a:pt x="247042" y="2030378"/>
                </a:cubicBezTo>
                <a:cubicBezTo>
                  <a:pt x="249138" y="2013043"/>
                  <a:pt x="243804" y="1992279"/>
                  <a:pt x="251804" y="1978940"/>
                </a:cubicBezTo>
                <a:cubicBezTo>
                  <a:pt x="272379" y="1944649"/>
                  <a:pt x="282475" y="1909408"/>
                  <a:pt x="282475" y="1869780"/>
                </a:cubicBezTo>
                <a:cubicBezTo>
                  <a:pt x="282475" y="1854920"/>
                  <a:pt x="291049" y="1840441"/>
                  <a:pt x="292573" y="1825393"/>
                </a:cubicBezTo>
                <a:cubicBezTo>
                  <a:pt x="294477" y="1804816"/>
                  <a:pt x="299622" y="1781194"/>
                  <a:pt x="292381" y="1763287"/>
                </a:cubicBezTo>
                <a:cubicBezTo>
                  <a:pt x="275237" y="1721185"/>
                  <a:pt x="289525" y="1687086"/>
                  <a:pt x="306480" y="1650317"/>
                </a:cubicBezTo>
                <a:cubicBezTo>
                  <a:pt x="323244" y="1614120"/>
                  <a:pt x="336579" y="1576019"/>
                  <a:pt x="347629" y="1537537"/>
                </a:cubicBezTo>
                <a:cubicBezTo>
                  <a:pt x="351629" y="1523059"/>
                  <a:pt x="344961" y="1505724"/>
                  <a:pt x="343629" y="1489720"/>
                </a:cubicBezTo>
                <a:cubicBezTo>
                  <a:pt x="343247" y="1484004"/>
                  <a:pt x="342675" y="1477717"/>
                  <a:pt x="344581" y="1472575"/>
                </a:cubicBezTo>
                <a:cubicBezTo>
                  <a:pt x="362870" y="1422854"/>
                  <a:pt x="376776" y="1372368"/>
                  <a:pt x="367252" y="1318456"/>
                </a:cubicBezTo>
                <a:cubicBezTo>
                  <a:pt x="366298" y="1313504"/>
                  <a:pt x="368394" y="1307978"/>
                  <a:pt x="369728" y="1303024"/>
                </a:cubicBezTo>
                <a:cubicBezTo>
                  <a:pt x="376586" y="1278829"/>
                  <a:pt x="387444" y="1255206"/>
                  <a:pt x="389921" y="1230633"/>
                </a:cubicBezTo>
                <a:cubicBezTo>
                  <a:pt x="396017" y="1170051"/>
                  <a:pt x="398495" y="1109091"/>
                  <a:pt x="402495" y="1048125"/>
                </a:cubicBezTo>
                <a:cubicBezTo>
                  <a:pt x="402685" y="1044315"/>
                  <a:pt x="402685" y="1040315"/>
                  <a:pt x="404019" y="1036887"/>
                </a:cubicBezTo>
                <a:cubicBezTo>
                  <a:pt x="412211" y="1014406"/>
                  <a:pt x="409543" y="994785"/>
                  <a:pt x="393923" y="975733"/>
                </a:cubicBezTo>
                <a:cubicBezTo>
                  <a:pt x="387064" y="967350"/>
                  <a:pt x="383444" y="955920"/>
                  <a:pt x="379634" y="945444"/>
                </a:cubicBezTo>
                <a:cubicBezTo>
                  <a:pt x="373918" y="930011"/>
                  <a:pt x="368394" y="914200"/>
                  <a:pt x="364774" y="898198"/>
                </a:cubicBezTo>
                <a:cubicBezTo>
                  <a:pt x="361346" y="882384"/>
                  <a:pt x="356583" y="865430"/>
                  <a:pt x="359250" y="850189"/>
                </a:cubicBezTo>
                <a:cubicBezTo>
                  <a:pt x="364012" y="822756"/>
                  <a:pt x="374680" y="796655"/>
                  <a:pt x="381730" y="769605"/>
                </a:cubicBezTo>
                <a:cubicBezTo>
                  <a:pt x="384206" y="760270"/>
                  <a:pt x="383824" y="749982"/>
                  <a:pt x="384016" y="740268"/>
                </a:cubicBezTo>
                <a:cubicBezTo>
                  <a:pt x="384586" y="717977"/>
                  <a:pt x="379062" y="695116"/>
                  <a:pt x="394875" y="674923"/>
                </a:cubicBezTo>
                <a:cubicBezTo>
                  <a:pt x="409733" y="656255"/>
                  <a:pt x="405353" y="637392"/>
                  <a:pt x="394113" y="617772"/>
                </a:cubicBezTo>
                <a:cubicBezTo>
                  <a:pt x="386110" y="603673"/>
                  <a:pt x="379824" y="587672"/>
                  <a:pt x="376776" y="571860"/>
                </a:cubicBezTo>
                <a:cubicBezTo>
                  <a:pt x="372586" y="550141"/>
                  <a:pt x="370870" y="528615"/>
                  <a:pt x="373348" y="505182"/>
                </a:cubicBezTo>
                <a:cubicBezTo>
                  <a:pt x="375062" y="488607"/>
                  <a:pt x="375824" y="475081"/>
                  <a:pt x="385920" y="462126"/>
                </a:cubicBezTo>
                <a:cubicBezTo>
                  <a:pt x="387444" y="460032"/>
                  <a:pt x="387826" y="456222"/>
                  <a:pt x="387634" y="453364"/>
                </a:cubicBezTo>
                <a:cubicBezTo>
                  <a:pt x="384396" y="415835"/>
                  <a:pt x="386110" y="378686"/>
                  <a:pt x="388399" y="340774"/>
                </a:cubicBezTo>
                <a:cubicBezTo>
                  <a:pt x="391445" y="292579"/>
                  <a:pt x="382492" y="241901"/>
                  <a:pt x="350487" y="200182"/>
                </a:cubicBezTo>
                <a:cubicBezTo>
                  <a:pt x="345723" y="194085"/>
                  <a:pt x="343629" y="184941"/>
                  <a:pt x="342485" y="176939"/>
                </a:cubicBezTo>
                <a:cubicBezTo>
                  <a:pt x="337533" y="139219"/>
                  <a:pt x="334103" y="101308"/>
                  <a:pt x="328579" y="63587"/>
                </a:cubicBezTo>
                <a:cubicBezTo>
                  <a:pt x="325530" y="43012"/>
                  <a:pt x="322862" y="21486"/>
                  <a:pt x="314480" y="2817"/>
                </a:cubicBezTo>
                <a:close/>
              </a:path>
            </a:pathLst>
          </a:custGeom>
          <a:noFill/>
          <a:effectLst>
            <a:outerShdw blurRad="381000" dist="152400" dir="10800000" algn="r"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8214" name="Group 8201">
            <a:extLst>
              <a:ext uri="{FF2B5EF4-FFF2-40B4-BE49-F238E27FC236}">
                <a16:creationId xmlns:a16="http://schemas.microsoft.com/office/drawing/2014/main" id="{8B60959F-9B69-4520-A16E-EA6BECC747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p:grpSpPr>
        <p:sp>
          <p:nvSpPr>
            <p:cNvPr id="8215" name="Freeform: Shape 8202">
              <a:extLst>
                <a:ext uri="{FF2B5EF4-FFF2-40B4-BE49-F238E27FC236}">
                  <a16:creationId xmlns:a16="http://schemas.microsoft.com/office/drawing/2014/main" id="{18D5A6E8-CD1B-4796-ABD1-A6F27F6C0E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16" name="Freeform: Shape 8203">
              <a:extLst>
                <a:ext uri="{FF2B5EF4-FFF2-40B4-BE49-F238E27FC236}">
                  <a16:creationId xmlns:a16="http://schemas.microsoft.com/office/drawing/2014/main" id="{D7E12F56-F4EE-4535-8677-C11996E241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2543283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2F23E118-9CBA-BEB6-41AD-559BED135DCF}"/>
              </a:ext>
            </a:extLst>
          </p:cNvPr>
          <p:cNvSpPr>
            <a:spLocks noGrp="1"/>
          </p:cNvSpPr>
          <p:nvPr>
            <p:ph type="title"/>
          </p:nvPr>
        </p:nvSpPr>
        <p:spPr>
          <a:xfrm>
            <a:off x="838200" y="669925"/>
            <a:ext cx="4508946" cy="1325563"/>
          </a:xfrm>
        </p:spPr>
        <p:txBody>
          <a:bodyPr anchor="b">
            <a:normAutofit/>
          </a:bodyPr>
          <a:lstStyle/>
          <a:p>
            <a:pPr algn="r"/>
            <a:endParaRPr lang="es-CL" dirty="0">
              <a:solidFill>
                <a:schemeClr val="bg1"/>
              </a:solidFill>
            </a:endParaRPr>
          </a:p>
        </p:txBody>
      </p:sp>
      <p:cxnSp>
        <p:nvCxnSpPr>
          <p:cNvPr id="11" name="Straight Connector 10">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Marcador de contenido 3">
            <a:extLst>
              <a:ext uri="{FF2B5EF4-FFF2-40B4-BE49-F238E27FC236}">
                <a16:creationId xmlns:a16="http://schemas.microsoft.com/office/drawing/2014/main" id="{BF54A94B-1A5B-3649-F48F-85F61E0E6404}"/>
              </a:ext>
            </a:extLst>
          </p:cNvPr>
          <p:cNvSpPr txBox="1">
            <a:spLocks noGrp="1"/>
          </p:cNvSpPr>
          <p:nvPr>
            <p:ph idx="1"/>
          </p:nvPr>
        </p:nvSpPr>
        <p:spPr>
          <a:xfrm>
            <a:off x="1392667" y="2398957"/>
            <a:ext cx="9406666" cy="3526144"/>
          </a:xfrm>
          <a:prstGeom prst="rect">
            <a:avLst/>
          </a:prstGeom>
        </p:spPr>
        <p:txBody>
          <a:bodyPr>
            <a:normAutofit lnSpcReduction="10000"/>
          </a:bodyPr>
          <a:lstStyle/>
          <a:p>
            <a:pPr algn="just"/>
            <a:r>
              <a:rPr lang="es-CL" sz="2000" dirty="0">
                <a:solidFill>
                  <a:schemeClr val="bg1"/>
                </a:solidFill>
              </a:rPr>
              <a:t>-Esa noche volvieron a sucederse los sueños ¿Porqué ese recordar intenso de tantas cosas? ¿Porqué no simplemente la muerte y no esa música tierna del pasado? </a:t>
            </a:r>
          </a:p>
          <a:p>
            <a:pPr algn="just"/>
            <a:r>
              <a:rPr lang="es-CL" sz="2000" dirty="0">
                <a:solidFill>
                  <a:schemeClr val="bg1"/>
                </a:solidFill>
              </a:rPr>
              <a:t>-Florencio ha muerto, señora. </a:t>
            </a:r>
          </a:p>
          <a:p>
            <a:pPr algn="just"/>
            <a:r>
              <a:rPr lang="es-CL" sz="2000" dirty="0">
                <a:solidFill>
                  <a:schemeClr val="bg1"/>
                </a:solidFill>
              </a:rPr>
              <a:t>-¡Qué largo era aquel hombre! ¡Qué alto! Y su voz era dura. Seca como la tierra más seca. Y su figura era borrosa, ¿O se hizo borrosa después?, como si entre ella y él se interpusiera la lluvia. "¿Qué había dicho? ¿Florencio? ¿De cuál Florencio hablaba? ¿del mío? ¡Oh!, porqué no lloré y me anegué entonces en lágrimas para enjuagar mi angustia. ¡Señor, tú no existes! Te pedí tu protección para él. Que me lo cuidaras. Eso te pedí. Pero tú te ocupas nada más de las almas. Y yo lo que quiero de él es su cuerpo. Desnudo y caliente de amor; </a:t>
            </a:r>
            <a:r>
              <a:rPr lang="es-CL" sz="2000" dirty="0" err="1">
                <a:solidFill>
                  <a:schemeClr val="bg1"/>
                </a:solidFill>
              </a:rPr>
              <a:t>hirviéndo</a:t>
            </a:r>
            <a:r>
              <a:rPr lang="es-CL" sz="2000" dirty="0">
                <a:solidFill>
                  <a:schemeClr val="bg1"/>
                </a:solidFill>
              </a:rPr>
              <a:t> de deseos; estrujando el temblor de mis senos y de mis brazos. Mi cuerpo transparente suspendido del suyo. Mi cuerpo liviano sostenido y suelto a sus fuerzas. ¿Qué haré de mis doloridos labios?" </a:t>
            </a:r>
          </a:p>
        </p:txBody>
      </p:sp>
      <p:sp>
        <p:nvSpPr>
          <p:cNvPr id="13" name="Rectangle 12">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1582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2F23E118-9CBA-BEB6-41AD-559BED135DCF}"/>
              </a:ext>
            </a:extLst>
          </p:cNvPr>
          <p:cNvSpPr>
            <a:spLocks noGrp="1"/>
          </p:cNvSpPr>
          <p:nvPr>
            <p:ph type="title"/>
          </p:nvPr>
        </p:nvSpPr>
        <p:spPr>
          <a:xfrm>
            <a:off x="838200" y="669925"/>
            <a:ext cx="4508946" cy="1325563"/>
          </a:xfrm>
        </p:spPr>
        <p:txBody>
          <a:bodyPr anchor="b">
            <a:normAutofit/>
          </a:bodyPr>
          <a:lstStyle/>
          <a:p>
            <a:pPr algn="r"/>
            <a:endParaRPr lang="es-CL" dirty="0">
              <a:solidFill>
                <a:schemeClr val="bg1"/>
              </a:solidFill>
            </a:endParaRPr>
          </a:p>
        </p:txBody>
      </p:sp>
      <p:cxnSp>
        <p:nvCxnSpPr>
          <p:cNvPr id="11" name="Straight Connector 10">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Marcador de contenido 3">
            <a:extLst>
              <a:ext uri="{FF2B5EF4-FFF2-40B4-BE49-F238E27FC236}">
                <a16:creationId xmlns:a16="http://schemas.microsoft.com/office/drawing/2014/main" id="{BF54A94B-1A5B-3649-F48F-85F61E0E6404}"/>
              </a:ext>
            </a:extLst>
          </p:cNvPr>
          <p:cNvSpPr txBox="1">
            <a:spLocks noGrp="1"/>
          </p:cNvSpPr>
          <p:nvPr>
            <p:ph idx="1"/>
          </p:nvPr>
        </p:nvSpPr>
        <p:spPr>
          <a:xfrm>
            <a:off x="1392667" y="2398957"/>
            <a:ext cx="9406666" cy="3526144"/>
          </a:xfrm>
          <a:prstGeom prst="rect">
            <a:avLst/>
          </a:prstGeom>
        </p:spPr>
        <p:txBody>
          <a:bodyPr>
            <a:normAutofit/>
          </a:bodyPr>
          <a:lstStyle/>
          <a:p>
            <a:pPr algn="just"/>
            <a:r>
              <a:rPr lang="es-MX" sz="2000" dirty="0">
                <a:solidFill>
                  <a:schemeClr val="bg1"/>
                </a:solidFill>
              </a:rPr>
              <a:t>Mientras Susana San Juan se revolvía inquieta, de pie, junto a la puerta, Pedro Páramo la miraba y contaba los segundos de aquel nuevo sueño que ya duraba mucho. El aceite de la lámpara </a:t>
            </a:r>
            <a:r>
              <a:rPr lang="es-MX" sz="2000" dirty="0" err="1">
                <a:solidFill>
                  <a:schemeClr val="bg1"/>
                </a:solidFill>
              </a:rPr>
              <a:t>chisporreaba</a:t>
            </a:r>
            <a:r>
              <a:rPr lang="es-MX" sz="2000" dirty="0">
                <a:solidFill>
                  <a:schemeClr val="bg1"/>
                </a:solidFill>
              </a:rPr>
              <a:t> y la llama hacía cada vez más débil su parpadeo. Pronto se apagaría. Si al menos fuera dolor lo que sintiera ella, y no esos sueños sin sosiego, esos interminables y agotadores sueños, él podría buscarle algún consuelo. Así pensaba Pedro Páramo, fija la vista en Susana San Juan, siguiendo cada uno de sus movimientos. ¿Qué sucedería si ella también se apagara cuando se apagara la llama de aquélla débil luz con que él la veía? </a:t>
            </a:r>
            <a:endParaRPr lang="es-CL" sz="2000" dirty="0">
              <a:solidFill>
                <a:schemeClr val="bg1"/>
              </a:solidFill>
            </a:endParaRPr>
          </a:p>
        </p:txBody>
      </p:sp>
      <p:sp>
        <p:nvSpPr>
          <p:cNvPr id="13" name="Rectangle 12">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412748"/>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1330</TotalTime>
  <Words>2316</Words>
  <Application>Microsoft Office PowerPoint</Application>
  <PresentationFormat>Panorámica</PresentationFormat>
  <Paragraphs>103</Paragraphs>
  <Slides>18</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18</vt:i4>
      </vt:variant>
    </vt:vector>
  </HeadingPairs>
  <TitlesOfParts>
    <vt:vector size="28" baseType="lpstr">
      <vt:lpstr>Arial</vt:lpstr>
      <vt:lpstr>Calibri</vt:lpstr>
      <vt:lpstr>Calibri Light</vt:lpstr>
      <vt:lpstr>Courier New</vt:lpstr>
      <vt:lpstr>Merriweather</vt:lpstr>
      <vt:lpstr>Roboto</vt:lpstr>
      <vt:lpstr>Source Sans Pro</vt:lpstr>
      <vt:lpstr>Times New Roman</vt:lpstr>
      <vt:lpstr>Verdana, Arial, Helvetica, sans-serif</vt:lpstr>
      <vt:lpstr>Tema do Office</vt:lpstr>
      <vt:lpstr>Presentación de PowerPoint</vt:lpstr>
      <vt:lpstr>Presentación de PowerPoint</vt:lpstr>
      <vt:lpstr>Presentación de PowerPoint</vt:lpstr>
      <vt:lpstr>Juan Rulfo</vt:lpstr>
      <vt:lpstr>Presentación de PowerPoint</vt:lpstr>
      <vt:lpstr>Presentación de PowerPoint</vt:lpstr>
      <vt:lpstr>COMALA </vt:lpstr>
      <vt:lpstr>COMALA AMBIVALENTE   Pueblo bello, hermoso, a través del recuerdo de diversos personajes  Un  pueblo calcinado, semejante a un infierno, que es el que conoce Juan Preciado</vt:lpstr>
      <vt:lpstr>Presentación de PowerPoint</vt:lpstr>
      <vt:lpstr>Presentación de PowerPoint</vt:lpstr>
      <vt:lpstr>Los fantasmas de Rulfo: una literatura fantástica de la pobreza</vt:lpstr>
      <vt:lpstr>Presentación de PowerPoint</vt:lpstr>
      <vt:lpstr>Presentación de PowerPoint</vt:lpstr>
      <vt:lpstr>Presentación de PowerPoint</vt:lpstr>
      <vt:lpstr>PEDRO PÁRAMO: UN RENCOR VIVO</vt:lpstr>
      <vt:lpstr>Susana Sanjuan</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Ana Cecília</dc:creator>
  <cp:lastModifiedBy>Roberto Suazo</cp:lastModifiedBy>
  <cp:revision>26</cp:revision>
  <dcterms:created xsi:type="dcterms:W3CDTF">2023-11-13T13:06:33Z</dcterms:created>
  <dcterms:modified xsi:type="dcterms:W3CDTF">2025-04-23T19:51:57Z</dcterms:modified>
</cp:coreProperties>
</file>