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91" r:id="rId3"/>
    <p:sldId id="258" r:id="rId4"/>
    <p:sldId id="259" r:id="rId5"/>
    <p:sldId id="260" r:id="rId6"/>
    <p:sldId id="292" r:id="rId7"/>
    <p:sldId id="293" r:id="rId8"/>
    <p:sldId id="272" r:id="rId9"/>
    <p:sldId id="270" r:id="rId10"/>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940"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5500" b="1" i="0">
                <a:solidFill>
                  <a:schemeClr val="tx1"/>
                </a:solidFill>
                <a:latin typeface="Trebuchet MS"/>
                <a:cs typeface="Trebuchet MS"/>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1"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500" b="1" i="0">
                <a:solidFill>
                  <a:schemeClr val="tx1"/>
                </a:solidFill>
                <a:latin typeface="Trebuchet MS"/>
                <a:cs typeface="Trebuchet MS"/>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86702" y="2114269"/>
            <a:ext cx="10944860" cy="1755139"/>
          </a:xfrm>
          <a:custGeom>
            <a:avLst/>
            <a:gdLst/>
            <a:ahLst/>
            <a:cxnLst/>
            <a:rect l="l" t="t" r="r" b="b"/>
            <a:pathLst>
              <a:path w="10944860" h="1755139">
                <a:moveTo>
                  <a:pt x="10944860" y="0"/>
                </a:moveTo>
                <a:lnTo>
                  <a:pt x="10944860" y="0"/>
                </a:lnTo>
                <a:lnTo>
                  <a:pt x="0" y="0"/>
                </a:lnTo>
                <a:lnTo>
                  <a:pt x="0" y="21437"/>
                </a:lnTo>
                <a:lnTo>
                  <a:pt x="2187676" y="21437"/>
                </a:lnTo>
                <a:lnTo>
                  <a:pt x="2187676" y="1754987"/>
                </a:lnTo>
                <a:lnTo>
                  <a:pt x="2192439" y="1754987"/>
                </a:lnTo>
                <a:lnTo>
                  <a:pt x="2192439" y="21437"/>
                </a:lnTo>
                <a:lnTo>
                  <a:pt x="5049405" y="21437"/>
                </a:lnTo>
                <a:lnTo>
                  <a:pt x="5049405" y="1754987"/>
                </a:lnTo>
                <a:lnTo>
                  <a:pt x="5054168" y="1754987"/>
                </a:lnTo>
                <a:lnTo>
                  <a:pt x="5054168" y="21437"/>
                </a:lnTo>
                <a:lnTo>
                  <a:pt x="10944860" y="21437"/>
                </a:lnTo>
                <a:lnTo>
                  <a:pt x="10944860" y="0"/>
                </a:lnTo>
                <a:close/>
              </a:path>
            </a:pathLst>
          </a:custGeom>
          <a:solidFill>
            <a:srgbClr val="EFD5BC"/>
          </a:solidFill>
        </p:spPr>
        <p:txBody>
          <a:bodyPr wrap="square" lIns="0" tIns="0" rIns="0" bIns="0" rtlCol="0"/>
          <a:lstStyle/>
          <a:p>
            <a:endParaRPr/>
          </a:p>
        </p:txBody>
      </p:sp>
      <p:sp>
        <p:nvSpPr>
          <p:cNvPr id="17" name="bg object 17"/>
          <p:cNvSpPr/>
          <p:nvPr/>
        </p:nvSpPr>
        <p:spPr>
          <a:xfrm>
            <a:off x="286712" y="8650799"/>
            <a:ext cx="10944860" cy="22225"/>
          </a:xfrm>
          <a:custGeom>
            <a:avLst/>
            <a:gdLst/>
            <a:ahLst/>
            <a:cxnLst/>
            <a:rect l="l" t="t" r="r" b="b"/>
            <a:pathLst>
              <a:path w="10944860" h="22225">
                <a:moveTo>
                  <a:pt x="0" y="21812"/>
                </a:moveTo>
                <a:lnTo>
                  <a:pt x="10944858" y="21812"/>
                </a:lnTo>
                <a:lnTo>
                  <a:pt x="10944858" y="0"/>
                </a:lnTo>
                <a:lnTo>
                  <a:pt x="0" y="0"/>
                </a:lnTo>
                <a:lnTo>
                  <a:pt x="0" y="21812"/>
                </a:lnTo>
                <a:close/>
              </a:path>
            </a:pathLst>
          </a:custGeom>
          <a:solidFill>
            <a:srgbClr val="D0D6D8"/>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5500" b="1" i="0">
                <a:solidFill>
                  <a:schemeClr val="tx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471295" y="617569"/>
            <a:ext cx="6334759" cy="863600"/>
          </a:xfrm>
          <a:prstGeom prst="rect">
            <a:avLst/>
          </a:prstGeom>
        </p:spPr>
        <p:txBody>
          <a:bodyPr wrap="square" lIns="0" tIns="0" rIns="0" bIns="0">
            <a:spAutoFit/>
          </a:bodyPr>
          <a:lstStyle>
            <a:lvl1pPr>
              <a:defRPr sz="5500" b="1"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7858680" y="3439981"/>
            <a:ext cx="8110219" cy="552958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4/23/2025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 name="Imagen 23">
            <a:extLst>
              <a:ext uri="{FF2B5EF4-FFF2-40B4-BE49-F238E27FC236}">
                <a16:creationId xmlns:a16="http://schemas.microsoft.com/office/drawing/2014/main" id="{E3953FF8-4866-C36C-F191-C7246075D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550"/>
            <a:ext cx="18423466" cy="10363200"/>
          </a:xfrm>
          <a:prstGeom prst="rect">
            <a:avLst/>
          </a:prstGeom>
        </p:spPr>
      </p:pic>
      <p:pic>
        <p:nvPicPr>
          <p:cNvPr id="25" name="Imagen 24">
            <a:extLst>
              <a:ext uri="{FF2B5EF4-FFF2-40B4-BE49-F238E27FC236}">
                <a16:creationId xmlns:a16="http://schemas.microsoft.com/office/drawing/2014/main" id="{F5921B2C-2AF3-4586-236D-60EA659A7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33" y="7125219"/>
            <a:ext cx="3698733" cy="3130431"/>
          </a:xfrm>
          <a:prstGeom prst="rect">
            <a:avLst/>
          </a:prstGeom>
        </p:spPr>
      </p:pic>
      <p:sp>
        <p:nvSpPr>
          <p:cNvPr id="26" name="Rectángulo 25">
            <a:extLst>
              <a:ext uri="{FF2B5EF4-FFF2-40B4-BE49-F238E27FC236}">
                <a16:creationId xmlns:a16="http://schemas.microsoft.com/office/drawing/2014/main" id="{9FA9C50F-52A9-CADD-1B4B-81A664F8D9D7}"/>
              </a:ext>
            </a:extLst>
          </p:cNvPr>
          <p:cNvSpPr/>
          <p:nvPr/>
        </p:nvSpPr>
        <p:spPr>
          <a:xfrm>
            <a:off x="3605600" y="7124700"/>
            <a:ext cx="14817866" cy="3172667"/>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1" name="object 21"/>
          <p:cNvSpPr txBox="1"/>
          <p:nvPr/>
        </p:nvSpPr>
        <p:spPr>
          <a:xfrm>
            <a:off x="4967962" y="9168310"/>
            <a:ext cx="7383060" cy="782265"/>
          </a:xfrm>
          <a:prstGeom prst="rect">
            <a:avLst/>
          </a:prstGeom>
        </p:spPr>
        <p:txBody>
          <a:bodyPr vert="horz" wrap="square" lIns="0" tIns="12700" rIns="0" bIns="0" rtlCol="0">
            <a:spAutoFit/>
          </a:bodyPr>
          <a:lstStyle/>
          <a:p>
            <a:pPr marL="12700">
              <a:lnSpc>
                <a:spcPct val="100000"/>
              </a:lnSpc>
              <a:spcBef>
                <a:spcPts val="100"/>
              </a:spcBef>
            </a:pPr>
            <a:r>
              <a:rPr sz="5000" spc="300" dirty="0">
                <a:solidFill>
                  <a:schemeClr val="bg1"/>
                </a:solidFill>
                <a:latin typeface="Tahoma"/>
                <a:cs typeface="Tahoma"/>
              </a:rPr>
              <a:t>ALEJO CARPENTIER</a:t>
            </a:r>
          </a:p>
        </p:txBody>
      </p:sp>
      <p:sp>
        <p:nvSpPr>
          <p:cNvPr id="23" name="object 23"/>
          <p:cNvSpPr txBox="1"/>
          <p:nvPr/>
        </p:nvSpPr>
        <p:spPr>
          <a:xfrm>
            <a:off x="4421663" y="7429500"/>
            <a:ext cx="9289380" cy="1197123"/>
          </a:xfrm>
          <a:prstGeom prst="rect">
            <a:avLst/>
          </a:prstGeom>
        </p:spPr>
        <p:txBody>
          <a:bodyPr vert="horz" wrap="square" lIns="0" tIns="12065" rIns="0" bIns="0" rtlCol="0">
            <a:spAutoFit/>
          </a:bodyPr>
          <a:lstStyle/>
          <a:p>
            <a:pPr marL="12700">
              <a:lnSpc>
                <a:spcPct val="100000"/>
              </a:lnSpc>
              <a:spcBef>
                <a:spcPts val="95"/>
              </a:spcBef>
            </a:pPr>
            <a:r>
              <a:rPr sz="7700" dirty="0">
                <a:solidFill>
                  <a:schemeClr val="bg1"/>
                </a:solidFill>
                <a:latin typeface="+mj-lt"/>
                <a:cs typeface="Tahoma"/>
              </a:rPr>
              <a:t>El Arpa y la Sombra</a:t>
            </a:r>
          </a:p>
        </p:txBody>
      </p:sp>
      <p:sp>
        <p:nvSpPr>
          <p:cNvPr id="27" name="object 20">
            <a:extLst>
              <a:ext uri="{FF2B5EF4-FFF2-40B4-BE49-F238E27FC236}">
                <a16:creationId xmlns:a16="http://schemas.microsoft.com/office/drawing/2014/main" id="{D77EF8C0-CD81-F93E-487F-F4214BCB6E8B}"/>
              </a:ext>
            </a:extLst>
          </p:cNvPr>
          <p:cNvSpPr txBox="1"/>
          <p:nvPr/>
        </p:nvSpPr>
        <p:spPr>
          <a:xfrm>
            <a:off x="0" y="-101600"/>
            <a:ext cx="6931630" cy="735458"/>
          </a:xfrm>
          <a:prstGeom prst="rect">
            <a:avLst/>
          </a:prstGeom>
          <a:solidFill>
            <a:schemeClr val="accent1"/>
          </a:solidFill>
        </p:spPr>
        <p:txBody>
          <a:bodyPr vert="horz" wrap="square" lIns="0" tIns="118745" rIns="0" bIns="0" rtlCol="0">
            <a:spAutoFit/>
          </a:bodyPr>
          <a:lstStyle/>
          <a:p>
            <a:pPr marR="100965" algn="ctr">
              <a:lnSpc>
                <a:spcPct val="100000"/>
              </a:lnSpc>
              <a:spcBef>
                <a:spcPts val="935"/>
              </a:spcBef>
            </a:pPr>
            <a:r>
              <a:rPr sz="4000" spc="-220" dirty="0" err="1">
                <a:solidFill>
                  <a:schemeClr val="bg1"/>
                </a:solidFill>
                <a:latin typeface="+mj-lt"/>
                <a:cs typeface="Trebuchet MS"/>
              </a:rPr>
              <a:t>Literatura</a:t>
            </a:r>
            <a:r>
              <a:rPr sz="4000" spc="-60" dirty="0">
                <a:solidFill>
                  <a:schemeClr val="bg1"/>
                </a:solidFill>
                <a:latin typeface="+mj-lt"/>
                <a:cs typeface="Trebuchet MS"/>
              </a:rPr>
              <a:t> </a:t>
            </a:r>
            <a:r>
              <a:rPr lang="es-CL" sz="4000" spc="-170" dirty="0">
                <a:solidFill>
                  <a:schemeClr val="bg1"/>
                </a:solidFill>
                <a:latin typeface="+mj-lt"/>
                <a:cs typeface="Trebuchet MS"/>
              </a:rPr>
              <a:t> Latinoamericana</a:t>
            </a:r>
            <a:r>
              <a:rPr lang="es-CL" sz="3300" spc="-170" dirty="0">
                <a:solidFill>
                  <a:schemeClr val="bg1"/>
                </a:solidFill>
                <a:latin typeface="+mj-lt"/>
                <a:cs typeface="Trebuchet MS"/>
              </a:rPr>
              <a:t> III</a:t>
            </a:r>
            <a:endParaRPr sz="3300" dirty="0">
              <a:solidFill>
                <a:schemeClr val="bg1"/>
              </a:solidFill>
              <a:latin typeface="+mj-lt"/>
              <a:cs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833CE5-4546-483D-8098-A89951C88E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9">
            <a:extLst>
              <a:ext uri="{FF2B5EF4-FFF2-40B4-BE49-F238E27FC236}">
                <a16:creationId xmlns:a16="http://schemas.microsoft.com/office/drawing/2014/main" id="{8587DE20-364E-4BE1-B603-E62BB8A63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
            <a:ext cx="6533680" cy="1028700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369727" y="2973903"/>
            <a:ext cx="11910060" cy="9601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Marcador de texto 2">
            <a:extLst>
              <a:ext uri="{FF2B5EF4-FFF2-40B4-BE49-F238E27FC236}">
                <a16:creationId xmlns:a16="http://schemas.microsoft.com/office/drawing/2014/main" id="{CEE95A85-DF22-6466-1465-BF8073C94476}"/>
              </a:ext>
            </a:extLst>
          </p:cNvPr>
          <p:cNvSpPr>
            <a:spLocks noGrp="1"/>
          </p:cNvSpPr>
          <p:nvPr>
            <p:ph type="body" idx="1"/>
          </p:nvPr>
        </p:nvSpPr>
        <p:spPr>
          <a:xfrm>
            <a:off x="7162800" y="3827336"/>
            <a:ext cx="10515600" cy="6040563"/>
          </a:xfrm>
        </p:spPr>
        <p:txBody>
          <a:bodyPr anchor="ctr">
            <a:normAutofit lnSpcReduction="10000"/>
          </a:bodyPr>
          <a:lstStyle/>
          <a:p>
            <a:pPr algn="just">
              <a:lnSpc>
                <a:spcPct val="90000"/>
              </a:lnSpc>
              <a:spcAft>
                <a:spcPts val="600"/>
              </a:spcAft>
            </a:pPr>
            <a:endParaRPr lang="es-MX" sz="3200" dirty="0">
              <a:latin typeface="+mj-lt"/>
            </a:endParaRPr>
          </a:p>
          <a:p>
            <a:pPr algn="just">
              <a:lnSpc>
                <a:spcPct val="90000"/>
              </a:lnSpc>
              <a:buNone/>
            </a:pPr>
            <a:r>
              <a:rPr lang="es-CL" sz="3200" b="1" dirty="0">
                <a:latin typeface="+mj-lt"/>
              </a:rPr>
              <a:t>“Lo real maravilloso”: </a:t>
            </a:r>
            <a:r>
              <a:rPr lang="es-MX" sz="3200" dirty="0">
                <a:latin typeface="+mj-lt"/>
              </a:rPr>
              <a:t>Alejo Carpentier define </a:t>
            </a:r>
            <a:r>
              <a:rPr lang="es-MX" sz="3200" b="1" dirty="0">
                <a:latin typeface="+mj-lt"/>
              </a:rPr>
              <a:t>lo real maravilloso</a:t>
            </a:r>
            <a:r>
              <a:rPr lang="es-MX" sz="3200" dirty="0">
                <a:latin typeface="+mj-lt"/>
              </a:rPr>
              <a:t> como una manera de percibir y narrar la realidad que parte de la riqueza cultural, histórica y mítica de América Latina. Carpentier desarrolla esta idea en el prólogo de </a:t>
            </a:r>
            <a:r>
              <a:rPr lang="es-MX" sz="3200" i="1" dirty="0">
                <a:latin typeface="+mj-lt"/>
              </a:rPr>
              <a:t>El reino de este mundo</a:t>
            </a:r>
            <a:r>
              <a:rPr lang="es-MX" sz="3200" dirty="0">
                <a:latin typeface="+mj-lt"/>
              </a:rPr>
              <a:t> (1949), donde afirma que en América lo maravilloso no es una invención literaria, sino que proviene de lo real, de sus mitos, leyendas, sincretismos religiosos y acontecimientos históricos que parecen inverosímiles. Un ejemplo de esto es el propio proceso de la conquista y la colonia, donde el choque de culturas generó relatos llenos de lo insólito y lo sobrenatural.</a:t>
            </a:r>
          </a:p>
          <a:p>
            <a:pPr algn="just">
              <a:lnSpc>
                <a:spcPct val="90000"/>
              </a:lnSpc>
              <a:buNone/>
            </a:pPr>
            <a:endParaRPr lang="es-MX" sz="3200" dirty="0">
              <a:latin typeface="+mj-lt"/>
            </a:endParaRPr>
          </a:p>
          <a:p>
            <a:pPr algn="just">
              <a:lnSpc>
                <a:spcPct val="90000"/>
              </a:lnSpc>
              <a:buNone/>
            </a:pPr>
            <a:r>
              <a:rPr lang="es-MX" sz="3200" b="1" dirty="0">
                <a:latin typeface="+mj-lt"/>
              </a:rPr>
              <a:t>Nueva novela histórica: </a:t>
            </a:r>
            <a:r>
              <a:rPr lang="es-MX" sz="3200" dirty="0">
                <a:latin typeface="+mj-lt"/>
              </a:rPr>
              <a:t>Cuestionamiento y crítica a la historia oficial y al poder del discurso histórico de transmitir la verdad</a:t>
            </a:r>
          </a:p>
          <a:p>
            <a:pPr algn="just">
              <a:lnSpc>
                <a:spcPct val="90000"/>
              </a:lnSpc>
              <a:buNone/>
            </a:pPr>
            <a:endParaRPr lang="es-MX" sz="3200" dirty="0">
              <a:latin typeface="+mj-lt"/>
            </a:endParaRPr>
          </a:p>
          <a:p>
            <a:pPr>
              <a:lnSpc>
                <a:spcPct val="90000"/>
              </a:lnSpc>
              <a:spcAft>
                <a:spcPts val="600"/>
              </a:spcAft>
            </a:pPr>
            <a:endParaRPr lang="es-MX" sz="2600" dirty="0">
              <a:latin typeface="+mj-lt"/>
            </a:endParaRPr>
          </a:p>
        </p:txBody>
      </p:sp>
      <p:grpSp>
        <p:nvGrpSpPr>
          <p:cNvPr id="4" name="object 2">
            <a:extLst>
              <a:ext uri="{FF2B5EF4-FFF2-40B4-BE49-F238E27FC236}">
                <a16:creationId xmlns:a16="http://schemas.microsoft.com/office/drawing/2014/main" id="{F2AFEC9C-6EE5-FAD3-CF49-8CE4F3CB54A0}"/>
              </a:ext>
            </a:extLst>
          </p:cNvPr>
          <p:cNvGrpSpPr/>
          <p:nvPr/>
        </p:nvGrpSpPr>
        <p:grpSpPr>
          <a:xfrm>
            <a:off x="432838" y="3082370"/>
            <a:ext cx="5667999" cy="4122258"/>
            <a:chOff x="0" y="3270160"/>
            <a:chExt cx="5945198" cy="4323861"/>
          </a:xfrm>
        </p:grpSpPr>
        <p:sp>
          <p:nvSpPr>
            <p:cNvPr id="5" name="object 3">
              <a:extLst>
                <a:ext uri="{FF2B5EF4-FFF2-40B4-BE49-F238E27FC236}">
                  <a16:creationId xmlns:a16="http://schemas.microsoft.com/office/drawing/2014/main" id="{2CC2E4B8-83C8-D758-24D8-7FE61724AA97}"/>
                </a:ext>
              </a:extLst>
            </p:cNvPr>
            <p:cNvSpPr/>
            <p:nvPr/>
          </p:nvSpPr>
          <p:spPr>
            <a:xfrm>
              <a:off x="342887" y="3270160"/>
              <a:ext cx="5353050" cy="3588385"/>
            </a:xfrm>
            <a:custGeom>
              <a:avLst/>
              <a:gdLst/>
              <a:ahLst/>
              <a:cxnLst/>
              <a:rect l="l" t="t" r="r" b="b"/>
              <a:pathLst>
                <a:path w="5353050" h="3588384">
                  <a:moveTo>
                    <a:pt x="5325351" y="27952"/>
                  </a:moveTo>
                  <a:lnTo>
                    <a:pt x="5303482" y="27952"/>
                  </a:lnTo>
                  <a:lnTo>
                    <a:pt x="5303482" y="49542"/>
                  </a:lnTo>
                  <a:lnTo>
                    <a:pt x="5303482" y="3538347"/>
                  </a:lnTo>
                  <a:lnTo>
                    <a:pt x="49504" y="3538347"/>
                  </a:lnTo>
                  <a:lnTo>
                    <a:pt x="49504" y="49542"/>
                  </a:lnTo>
                  <a:lnTo>
                    <a:pt x="5303482" y="49542"/>
                  </a:lnTo>
                  <a:lnTo>
                    <a:pt x="5303482" y="27952"/>
                  </a:lnTo>
                  <a:lnTo>
                    <a:pt x="27635" y="27952"/>
                  </a:lnTo>
                  <a:lnTo>
                    <a:pt x="27635" y="49542"/>
                  </a:lnTo>
                  <a:lnTo>
                    <a:pt x="27635" y="3538347"/>
                  </a:lnTo>
                  <a:lnTo>
                    <a:pt x="27635" y="3559949"/>
                  </a:lnTo>
                  <a:lnTo>
                    <a:pt x="5325351" y="3559949"/>
                  </a:lnTo>
                  <a:lnTo>
                    <a:pt x="5325351" y="3538448"/>
                  </a:lnTo>
                  <a:lnTo>
                    <a:pt x="5325351" y="49542"/>
                  </a:lnTo>
                  <a:lnTo>
                    <a:pt x="5325351" y="27952"/>
                  </a:lnTo>
                  <a:close/>
                </a:path>
                <a:path w="5353050" h="3588384">
                  <a:moveTo>
                    <a:pt x="5352986" y="21882"/>
                  </a:moveTo>
                  <a:lnTo>
                    <a:pt x="5331117" y="21882"/>
                  </a:lnTo>
                  <a:lnTo>
                    <a:pt x="5331117" y="3566096"/>
                  </a:lnTo>
                  <a:lnTo>
                    <a:pt x="5352986" y="3566096"/>
                  </a:lnTo>
                  <a:lnTo>
                    <a:pt x="5352986" y="21882"/>
                  </a:lnTo>
                  <a:close/>
                </a:path>
                <a:path w="5353050" h="3588384">
                  <a:moveTo>
                    <a:pt x="5352986" y="0"/>
                  </a:moveTo>
                  <a:lnTo>
                    <a:pt x="0" y="0"/>
                  </a:lnTo>
                  <a:lnTo>
                    <a:pt x="0" y="21602"/>
                  </a:lnTo>
                  <a:lnTo>
                    <a:pt x="0" y="3566299"/>
                  </a:lnTo>
                  <a:lnTo>
                    <a:pt x="0" y="3587902"/>
                  </a:lnTo>
                  <a:lnTo>
                    <a:pt x="5352986" y="3587902"/>
                  </a:lnTo>
                  <a:lnTo>
                    <a:pt x="5352986" y="3566299"/>
                  </a:lnTo>
                  <a:lnTo>
                    <a:pt x="21882" y="3566299"/>
                  </a:lnTo>
                  <a:lnTo>
                    <a:pt x="21882" y="21602"/>
                  </a:lnTo>
                  <a:lnTo>
                    <a:pt x="5352986" y="21602"/>
                  </a:lnTo>
                  <a:lnTo>
                    <a:pt x="5352986" y="0"/>
                  </a:lnTo>
                  <a:close/>
                </a:path>
              </a:pathLst>
            </a:custGeom>
            <a:solidFill>
              <a:srgbClr val="231F20"/>
            </a:solidFill>
          </p:spPr>
          <p:txBody>
            <a:bodyPr wrap="square" lIns="0" tIns="0" rIns="0" bIns="0" rtlCol="0"/>
            <a:lstStyle/>
            <a:p>
              <a:endParaRPr/>
            </a:p>
          </p:txBody>
        </p:sp>
        <p:pic>
          <p:nvPicPr>
            <p:cNvPr id="6" name="object 4">
              <a:extLst>
                <a:ext uri="{FF2B5EF4-FFF2-40B4-BE49-F238E27FC236}">
                  <a16:creationId xmlns:a16="http://schemas.microsoft.com/office/drawing/2014/main" id="{D7A41EDC-9982-C4E5-751D-F6B724284779}"/>
                </a:ext>
              </a:extLst>
            </p:cNvPr>
            <p:cNvPicPr/>
            <p:nvPr/>
          </p:nvPicPr>
          <p:blipFill>
            <a:blip r:embed="rId2" cstate="print"/>
            <a:stretch>
              <a:fillRect/>
            </a:stretch>
          </p:blipFill>
          <p:spPr>
            <a:xfrm>
              <a:off x="0" y="3326822"/>
              <a:ext cx="5945198" cy="4267199"/>
            </a:xfrm>
            <a:prstGeom prst="rect">
              <a:avLst/>
            </a:prstGeom>
          </p:spPr>
        </p:pic>
      </p:grpSp>
      <p:sp>
        <p:nvSpPr>
          <p:cNvPr id="8" name="CuadroTexto 7">
            <a:extLst>
              <a:ext uri="{FF2B5EF4-FFF2-40B4-BE49-F238E27FC236}">
                <a16:creationId xmlns:a16="http://schemas.microsoft.com/office/drawing/2014/main" id="{91E16CE3-55FC-D900-9E21-E996800936D7}"/>
              </a:ext>
            </a:extLst>
          </p:cNvPr>
          <p:cNvSpPr txBox="1"/>
          <p:nvPr/>
        </p:nvSpPr>
        <p:spPr>
          <a:xfrm>
            <a:off x="7471935" y="1191486"/>
            <a:ext cx="9144000" cy="1421928"/>
          </a:xfrm>
          <a:prstGeom prst="rect">
            <a:avLst/>
          </a:prstGeom>
          <a:noFill/>
        </p:spPr>
        <p:txBody>
          <a:bodyPr wrap="square">
            <a:spAutoFit/>
          </a:bodyPr>
          <a:lstStyle/>
          <a:p>
            <a:pPr>
              <a:lnSpc>
                <a:spcPct val="90000"/>
              </a:lnSpc>
              <a:spcAft>
                <a:spcPts val="600"/>
              </a:spcAft>
            </a:pPr>
            <a:r>
              <a:rPr lang="es-MX" sz="3200" b="0" i="0" u="none" strike="noStrike" baseline="0" dirty="0">
                <a:latin typeface="+mj-lt"/>
              </a:rPr>
              <a:t>Alejo Carpentier y Valmont (Lausana, Suiza, 26 de diciembre de 1904 - París, Francia, 25 de abril de 1980). Escritor cubano. </a:t>
            </a:r>
          </a:p>
        </p:txBody>
      </p:sp>
    </p:spTree>
    <p:extLst>
      <p:ext uri="{BB962C8B-B14F-4D97-AF65-F5344CB8AC3E}">
        <p14:creationId xmlns:p14="http://schemas.microsoft.com/office/powerpoint/2010/main" val="2598646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1" name="Rectangle 27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 name="Imagen 265">
            <a:extLst>
              <a:ext uri="{FF2B5EF4-FFF2-40B4-BE49-F238E27FC236}">
                <a16:creationId xmlns:a16="http://schemas.microsoft.com/office/drawing/2014/main" id="{07098ACC-C1CC-7CFA-1054-DE1893ACDD12}"/>
              </a:ext>
            </a:extLst>
          </p:cNvPr>
          <p:cNvPicPr>
            <a:picLocks noChangeAspect="1"/>
          </p:cNvPicPr>
          <p:nvPr/>
        </p:nvPicPr>
        <p:blipFill>
          <a:blip r:embed="rId2">
            <a:extLst>
              <a:ext uri="{28A0092B-C50C-407E-A947-70E740481C1C}">
                <a14:useLocalDpi xmlns:a14="http://schemas.microsoft.com/office/drawing/2010/main" val="0"/>
              </a:ext>
            </a:extLst>
          </a:blip>
          <a:srcRect r="3213" b="-1"/>
          <a:stretch/>
        </p:blipFill>
        <p:spPr>
          <a:xfrm>
            <a:off x="838200" y="926933"/>
            <a:ext cx="9774570" cy="6362415"/>
          </a:xfrm>
          <a:prstGeom prst="rect">
            <a:avLst/>
          </a:prstGeom>
        </p:spPr>
      </p:pic>
      <p:sp>
        <p:nvSpPr>
          <p:cNvPr id="282" name="Rectangle 27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 y="7923309"/>
            <a:ext cx="18288396" cy="1745766"/>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3" name="Rectangle 27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7923309"/>
            <a:ext cx="18287997" cy="2379727"/>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a:spLocks noGrp="1"/>
          </p:cNvSpPr>
          <p:nvPr>
            <p:ph type="title"/>
          </p:nvPr>
        </p:nvSpPr>
        <p:spPr>
          <a:xfrm>
            <a:off x="1049572" y="8453049"/>
            <a:ext cx="10636949" cy="1347871"/>
          </a:xfrm>
          <a:prstGeom prst="rect">
            <a:avLst/>
          </a:prstGeom>
        </p:spPr>
        <p:txBody>
          <a:bodyPr vert="horz" lIns="91440" tIns="45720" rIns="91440" bIns="45720" rtlCol="0" anchor="ctr">
            <a:normAutofit/>
          </a:bodyPr>
          <a:lstStyle/>
          <a:p>
            <a:pPr marL="12700" algn="l" rtl="0">
              <a:lnSpc>
                <a:spcPct val="90000"/>
              </a:lnSpc>
              <a:spcBef>
                <a:spcPct val="0"/>
              </a:spcBef>
            </a:pPr>
            <a:r>
              <a:rPr lang="en-US" sz="4200" kern="1200" spc="300" dirty="0">
                <a:solidFill>
                  <a:srgbClr val="FFFFFF"/>
                </a:solidFill>
                <a:latin typeface="+mj-lt"/>
                <a:ea typeface="+mj-ea"/>
                <a:cs typeface="+mj-cs"/>
              </a:rPr>
              <a:t>CONTEXTO HISTÓRICO DE EL ARPA Y LA SOMBRA (1979)</a:t>
            </a:r>
          </a:p>
        </p:txBody>
      </p:sp>
      <p:sp>
        <p:nvSpPr>
          <p:cNvPr id="284" name="Rectangle 27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2193285" y="7923309"/>
            <a:ext cx="6094715" cy="2364618"/>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ject 2"/>
          <p:cNvPicPr/>
          <p:nvPr/>
        </p:nvPicPr>
        <p:blipFill>
          <a:blip r:embed="rId3" cstate="print"/>
          <a:srcRect t="17870" r="-4" b="14032"/>
          <a:stretch/>
        </p:blipFill>
        <p:spPr>
          <a:xfrm>
            <a:off x="12193284" y="1"/>
            <a:ext cx="6094714" cy="79370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886"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B5BFDA"/>
          </a:solidFill>
        </p:spPr>
        <p:txBody>
          <a:bodyPr wrap="square" lIns="0" tIns="0" rIns="0" bIns="0" rtlCol="0"/>
          <a:lstStyle/>
          <a:p>
            <a:endParaRPr/>
          </a:p>
        </p:txBody>
      </p:sp>
      <p:sp>
        <p:nvSpPr>
          <p:cNvPr id="5" name="object 5"/>
          <p:cNvSpPr txBox="1">
            <a:spLocks noGrp="1"/>
          </p:cNvSpPr>
          <p:nvPr>
            <p:ph type="title"/>
          </p:nvPr>
        </p:nvSpPr>
        <p:spPr>
          <a:xfrm>
            <a:off x="8350030" y="457263"/>
            <a:ext cx="5357495" cy="604520"/>
          </a:xfrm>
          <a:prstGeom prst="rect">
            <a:avLst/>
          </a:prstGeom>
        </p:spPr>
        <p:txBody>
          <a:bodyPr vert="horz" wrap="square" lIns="0" tIns="12700" rIns="0" bIns="0" rtlCol="0">
            <a:spAutoFit/>
          </a:bodyPr>
          <a:lstStyle/>
          <a:p>
            <a:pPr marL="12700">
              <a:lnSpc>
                <a:spcPct val="100000"/>
              </a:lnSpc>
              <a:spcBef>
                <a:spcPts val="100"/>
              </a:spcBef>
            </a:pPr>
            <a:r>
              <a:rPr sz="3800" spc="-254" dirty="0"/>
              <a:t>El</a:t>
            </a:r>
            <a:r>
              <a:rPr sz="3800" spc="-50" dirty="0"/>
              <a:t> </a:t>
            </a:r>
            <a:r>
              <a:rPr sz="3800" spc="-180" dirty="0"/>
              <a:t>arpa</a:t>
            </a:r>
            <a:r>
              <a:rPr sz="3800" spc="-110" dirty="0"/>
              <a:t> </a:t>
            </a:r>
            <a:r>
              <a:rPr sz="3800" spc="-325" dirty="0"/>
              <a:t>y</a:t>
            </a:r>
            <a:r>
              <a:rPr sz="3800" spc="-50" dirty="0"/>
              <a:t> </a:t>
            </a:r>
            <a:r>
              <a:rPr sz="3800" spc="-20" dirty="0"/>
              <a:t>la</a:t>
            </a:r>
            <a:r>
              <a:rPr sz="3800" spc="-185" dirty="0"/>
              <a:t> </a:t>
            </a:r>
            <a:r>
              <a:rPr sz="3800" spc="-200" dirty="0"/>
              <a:t>sombra</a:t>
            </a:r>
            <a:r>
              <a:rPr sz="3800" spc="-90" dirty="0"/>
              <a:t> </a:t>
            </a:r>
            <a:r>
              <a:rPr sz="3800" spc="-300" dirty="0"/>
              <a:t>(1979)</a:t>
            </a:r>
            <a:endParaRPr sz="3800" dirty="0"/>
          </a:p>
        </p:txBody>
      </p:sp>
      <p:sp>
        <p:nvSpPr>
          <p:cNvPr id="6" name="object 6"/>
          <p:cNvSpPr txBox="1"/>
          <p:nvPr/>
        </p:nvSpPr>
        <p:spPr>
          <a:xfrm>
            <a:off x="1404575" y="1535375"/>
            <a:ext cx="15717264" cy="8532144"/>
          </a:xfrm>
          <a:prstGeom prst="rect">
            <a:avLst/>
          </a:prstGeom>
        </p:spPr>
        <p:txBody>
          <a:bodyPr vert="horz" wrap="square" lIns="0" tIns="38100" rIns="0" bIns="0" rtlCol="0">
            <a:spAutoFit/>
          </a:bodyPr>
          <a:lstStyle/>
          <a:p>
            <a:pPr marL="4227830" marR="12065" indent="-635" algn="ctr">
              <a:lnSpc>
                <a:spcPts val="4500"/>
              </a:lnSpc>
              <a:spcBef>
                <a:spcPts val="300"/>
              </a:spcBef>
            </a:pPr>
            <a:r>
              <a:rPr sz="3800" b="1" dirty="0">
                <a:latin typeface="+mj-lt"/>
                <a:cs typeface="Trebuchet MS"/>
              </a:rPr>
              <a:t>El arpa y la sombra </a:t>
            </a:r>
            <a:r>
              <a:rPr sz="3800" dirty="0">
                <a:latin typeface="+mj-lt"/>
                <a:cs typeface="Tahoma"/>
              </a:rPr>
              <a:t>es la historia de la canonización que no pudo ser, el proceso canónico que se intentó llevar a cabo con la figura de Cristóbal Colón para convertirlo en un referente católico mundial. Esta propuesta de canonización, iniciada por un papa y respaldada por su sucesor, es finalmente rechazada por el tribunal encargado de evaluar estas postulaciones en el Vaticano, negando así la inclusión del descubridor de América en el santoral.</a:t>
            </a:r>
          </a:p>
          <a:p>
            <a:pPr>
              <a:lnSpc>
                <a:spcPct val="100000"/>
              </a:lnSpc>
              <a:spcBef>
                <a:spcPts val="755"/>
              </a:spcBef>
            </a:pPr>
            <a:endParaRPr sz="3800" dirty="0">
              <a:latin typeface="Tahoma"/>
              <a:cs typeface="Tahoma"/>
            </a:endParaRPr>
          </a:p>
          <a:p>
            <a:pPr marL="12065" marR="5080" algn="ctr">
              <a:lnSpc>
                <a:spcPts val="4050"/>
              </a:lnSpc>
            </a:pPr>
            <a:r>
              <a:rPr sz="3400" dirty="0">
                <a:latin typeface="+mj-lt"/>
                <a:cs typeface="Tahoma"/>
              </a:rPr>
              <a:t>“Lo ideal, lo perfecto, para compactar la fe cristiana en el viejo y nuevo mundo, hallándose en ello un antídoto contra las venenosas ideas filosóficas que demasiados adeptos tenían en América, sería un santo de ecuménico culto, un santo de renombre [...]. Un San Cristóbal, Christophoros, Porteador de Cristo, conocido por todos, admirado por los pueblos, universal en sus Obras, universal en su prestigio [...].” (</a:t>
            </a:r>
            <a:r>
              <a:rPr lang="es-CL" sz="3400" dirty="0">
                <a:latin typeface="+mj-lt"/>
                <a:cs typeface="Tahoma"/>
              </a:rPr>
              <a:t>Pío XIX)</a:t>
            </a:r>
            <a:endParaRPr sz="3400" dirty="0">
              <a:latin typeface="+mj-lt"/>
              <a:cs typeface="Tahoma"/>
            </a:endParaRPr>
          </a:p>
        </p:txBody>
      </p:sp>
      <p:pic>
        <p:nvPicPr>
          <p:cNvPr id="1026" name="Picture 2">
            <a:extLst>
              <a:ext uri="{FF2B5EF4-FFF2-40B4-BE49-F238E27FC236}">
                <a16:creationId xmlns:a16="http://schemas.microsoft.com/office/drawing/2014/main" id="{13E946DC-E509-63FC-8AB2-CAF4908C7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316" y="759523"/>
            <a:ext cx="3962400" cy="59521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6243530" y="410854"/>
            <a:ext cx="5800940" cy="776495"/>
          </a:xfrm>
          <a:prstGeom prst="rect">
            <a:avLst/>
          </a:prstGeom>
        </p:spPr>
        <p:txBody>
          <a:bodyPr vert="horz" wrap="square" lIns="0" tIns="14605" rIns="0" bIns="0" rtlCol="0">
            <a:spAutoFit/>
          </a:bodyPr>
          <a:lstStyle/>
          <a:p>
            <a:pPr marL="12700">
              <a:lnSpc>
                <a:spcPct val="100000"/>
              </a:lnSpc>
              <a:spcBef>
                <a:spcPts val="115"/>
              </a:spcBef>
            </a:pPr>
            <a:r>
              <a:rPr sz="4950" dirty="0">
                <a:solidFill>
                  <a:srgbClr val="1C2836"/>
                </a:solidFill>
              </a:rPr>
              <a:t>ESTRUCTURA</a:t>
            </a:r>
            <a:endParaRPr sz="4950" dirty="0"/>
          </a:p>
        </p:txBody>
      </p:sp>
      <p:sp>
        <p:nvSpPr>
          <p:cNvPr id="7" name="object 7"/>
          <p:cNvSpPr txBox="1"/>
          <p:nvPr/>
        </p:nvSpPr>
        <p:spPr>
          <a:xfrm>
            <a:off x="2209801" y="1763983"/>
            <a:ext cx="13800546" cy="1710083"/>
          </a:xfrm>
          <a:prstGeom prst="rect">
            <a:avLst/>
          </a:prstGeom>
        </p:spPr>
        <p:txBody>
          <a:bodyPr vert="horz" wrap="square" lIns="0" tIns="29844" rIns="0" bIns="0" rtlCol="0">
            <a:spAutoFit/>
          </a:bodyPr>
          <a:lstStyle/>
          <a:p>
            <a:pPr marL="1097915" marR="5080" indent="-1085850">
              <a:lnSpc>
                <a:spcPts val="4280"/>
              </a:lnSpc>
              <a:spcBef>
                <a:spcPts val="234"/>
              </a:spcBef>
            </a:pPr>
            <a:r>
              <a:rPr sz="3600" dirty="0">
                <a:solidFill>
                  <a:srgbClr val="1C2836"/>
                </a:solidFill>
                <a:latin typeface="Trebuchet MS"/>
                <a:cs typeface="Trebuchet MS"/>
              </a:rPr>
              <a:t>«En el arpa, cuando resuena, hay tres cosas: el arte, la mano y la cuerda. En el hombre: el cuerpo, el alma y la sombra»</a:t>
            </a:r>
            <a:endParaRPr lang="es-CL" sz="3600" dirty="0">
              <a:solidFill>
                <a:srgbClr val="1C2836"/>
              </a:solidFill>
              <a:latin typeface="Trebuchet MS"/>
              <a:cs typeface="Trebuchet MS"/>
            </a:endParaRPr>
          </a:p>
          <a:p>
            <a:pPr marL="1097915" marR="5080" indent="-1085850" algn="r">
              <a:lnSpc>
                <a:spcPts val="4280"/>
              </a:lnSpc>
              <a:spcBef>
                <a:spcPts val="234"/>
              </a:spcBef>
            </a:pPr>
            <a:r>
              <a:rPr lang="es-CL" sz="3200" spc="-10" dirty="0">
                <a:solidFill>
                  <a:srgbClr val="1C2836"/>
                </a:solidFill>
                <a:latin typeface="Trebuchet MS"/>
                <a:cs typeface="Trebuchet MS"/>
              </a:rPr>
              <a:t>(La Leyenda Aurea)</a:t>
            </a:r>
            <a:endParaRPr sz="3200" dirty="0">
              <a:latin typeface="Trebuchet MS"/>
              <a:cs typeface="Trebuchet MS"/>
            </a:endParaRPr>
          </a:p>
        </p:txBody>
      </p:sp>
      <p:sp>
        <p:nvSpPr>
          <p:cNvPr id="9" name="CuadroTexto 8">
            <a:extLst>
              <a:ext uri="{FF2B5EF4-FFF2-40B4-BE49-F238E27FC236}">
                <a16:creationId xmlns:a16="http://schemas.microsoft.com/office/drawing/2014/main" id="{C0A4FC80-46CE-C476-D60D-78DAFA25C278}"/>
              </a:ext>
            </a:extLst>
          </p:cNvPr>
          <p:cNvSpPr txBox="1"/>
          <p:nvPr/>
        </p:nvSpPr>
        <p:spPr>
          <a:xfrm>
            <a:off x="6243530" y="3850839"/>
            <a:ext cx="10901470" cy="5262979"/>
          </a:xfrm>
          <a:prstGeom prst="rect">
            <a:avLst/>
          </a:prstGeom>
          <a:noFill/>
        </p:spPr>
        <p:txBody>
          <a:bodyPr wrap="square">
            <a:spAutoFit/>
          </a:bodyPr>
          <a:lstStyle/>
          <a:p>
            <a:pPr algn="just"/>
            <a:r>
              <a:rPr lang="es-MX" sz="2800" b="1" i="1" dirty="0">
                <a:solidFill>
                  <a:srgbClr val="000000"/>
                </a:solidFill>
                <a:effectLst/>
                <a:latin typeface="Verdana" panose="020B0604030504040204" pitchFamily="34" charset="0"/>
              </a:rPr>
              <a:t>El arpa </a:t>
            </a:r>
            <a:r>
              <a:rPr lang="es-MX" sz="2800" b="1" i="0" dirty="0">
                <a:solidFill>
                  <a:srgbClr val="000000"/>
                </a:solidFill>
                <a:effectLst/>
                <a:latin typeface="Verdana" panose="020B0604030504040204" pitchFamily="34" charset="0"/>
              </a:rPr>
              <a:t>constituye la causa</a:t>
            </a:r>
            <a:r>
              <a:rPr lang="es-MX" sz="2800" b="0" i="0" dirty="0">
                <a:solidFill>
                  <a:srgbClr val="000000"/>
                </a:solidFill>
                <a:effectLst/>
                <a:latin typeface="Verdana" panose="020B0604030504040204" pitchFamily="34" charset="0"/>
              </a:rPr>
              <a:t>: la posible beatificación del almirante. </a:t>
            </a:r>
            <a:r>
              <a:rPr lang="es-MX" sz="2800" b="1" i="1" dirty="0">
                <a:solidFill>
                  <a:srgbClr val="000000"/>
                </a:solidFill>
                <a:effectLst/>
                <a:latin typeface="Verdana" panose="020B0604030504040204" pitchFamily="34" charset="0"/>
              </a:rPr>
              <a:t>La mano</a:t>
            </a:r>
            <a:r>
              <a:rPr lang="es-MX" sz="2800" b="1" i="0" dirty="0">
                <a:solidFill>
                  <a:srgbClr val="000000"/>
                </a:solidFill>
                <a:effectLst/>
                <a:latin typeface="Verdana" panose="020B0604030504040204" pitchFamily="34" charset="0"/>
              </a:rPr>
              <a:t>, el acto: </a:t>
            </a:r>
            <a:r>
              <a:rPr lang="es-MX" sz="2800" b="0" i="0" dirty="0">
                <a:solidFill>
                  <a:srgbClr val="000000"/>
                </a:solidFill>
                <a:effectLst/>
                <a:latin typeface="Verdana" panose="020B0604030504040204" pitchFamily="34" charset="0"/>
              </a:rPr>
              <a:t>la hazaña de Colón relatada por él mismo, quien agobiado por el peso de su conciencia, de su revés u otro yo, necesita </a:t>
            </a:r>
            <a:r>
              <a:rPr lang="es-MX" sz="2800" b="0" i="1" dirty="0">
                <a:solidFill>
                  <a:srgbClr val="000000"/>
                </a:solidFill>
                <a:effectLst/>
                <a:latin typeface="Verdana" panose="020B0604030504040204" pitchFamily="34" charset="0"/>
              </a:rPr>
              <a:t>decirlo todo</a:t>
            </a:r>
            <a:r>
              <a:rPr lang="es-MX" sz="2800" b="0" i="0" dirty="0">
                <a:solidFill>
                  <a:srgbClr val="000000"/>
                </a:solidFill>
                <a:effectLst/>
                <a:latin typeface="Verdana" panose="020B0604030504040204" pitchFamily="34" charset="0"/>
              </a:rPr>
              <a:t>. </a:t>
            </a:r>
            <a:r>
              <a:rPr lang="es-MX" sz="2800" b="1" i="0" dirty="0">
                <a:solidFill>
                  <a:srgbClr val="000000"/>
                </a:solidFill>
                <a:effectLst/>
                <a:latin typeface="Verdana" panose="020B0604030504040204" pitchFamily="34" charset="0"/>
              </a:rPr>
              <a:t>Y </a:t>
            </a:r>
            <a:r>
              <a:rPr lang="es-MX" sz="2800" b="1" i="1" dirty="0">
                <a:solidFill>
                  <a:srgbClr val="000000"/>
                </a:solidFill>
                <a:effectLst/>
                <a:latin typeface="Verdana" panose="020B0604030504040204" pitchFamily="34" charset="0"/>
              </a:rPr>
              <a:t>La sombra</a:t>
            </a:r>
            <a:r>
              <a:rPr lang="es-MX" sz="2800" b="1" i="0" dirty="0">
                <a:solidFill>
                  <a:srgbClr val="000000"/>
                </a:solidFill>
                <a:effectLst/>
                <a:latin typeface="Verdana" panose="020B0604030504040204" pitchFamily="34" charset="0"/>
              </a:rPr>
              <a:t>, la consecuencia:</a:t>
            </a:r>
            <a:r>
              <a:rPr lang="es-MX" sz="2800" b="0" i="0" dirty="0">
                <a:solidFill>
                  <a:srgbClr val="000000"/>
                </a:solidFill>
                <a:effectLst/>
                <a:latin typeface="Verdana" panose="020B0604030504040204" pitchFamily="34" charset="0"/>
              </a:rPr>
              <a:t> ¿debería Colón, conocida su verdadera identidad, convertirse en un santo americano, de ecuménico culto y renombre ilustrado? El último relato aúna voces representantes de distintos puntos de vista acerca del mismo fenómeno: quién fue en realidad el hombre llamado Colón y qué lo motivó a tomar un rumbo desconocido hacia lo que él creía eran las indias orientales. </a:t>
            </a:r>
            <a:endParaRPr lang="es-CL" sz="2800" dirty="0"/>
          </a:p>
        </p:txBody>
      </p:sp>
      <p:pic>
        <p:nvPicPr>
          <p:cNvPr id="2050" name="Picture 2" descr="Instrumento Musical, Arpa, Señal Icono Negro Con La Ruta De Sombra Estilo  Plano Sobre Fondo Amarillo. Ilustraciones svg, vectoriales, clip art  vectorizado libre de derechos. Image 72872276">
            <a:extLst>
              <a:ext uri="{FF2B5EF4-FFF2-40B4-BE49-F238E27FC236}">
                <a16:creationId xmlns:a16="http://schemas.microsoft.com/office/drawing/2014/main" id="{21337DEF-1DEE-976C-7CD6-256EED9522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619500"/>
            <a:ext cx="4286250" cy="4286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a:extLst>
              <a:ext uri="{FF2B5EF4-FFF2-40B4-BE49-F238E27FC236}">
                <a16:creationId xmlns:a16="http://schemas.microsoft.com/office/drawing/2014/main" id="{507B6B84-AD87-20A7-002C-9A22C2C8352B}"/>
              </a:ext>
            </a:extLst>
          </p:cNvPr>
          <p:cNvPicPr>
            <a:picLocks noChangeAspect="1"/>
          </p:cNvPicPr>
          <p:nvPr/>
        </p:nvPicPr>
        <p:blipFill>
          <a:blip r:embed="rId2">
            <a:extLst>
              <a:ext uri="{28A0092B-C50C-407E-A947-70E740481C1C}">
                <a14:useLocalDpi xmlns:a14="http://schemas.microsoft.com/office/drawing/2010/main" val="0"/>
              </a:ext>
            </a:extLst>
          </a:blip>
          <a:srcRect t="2460" r="1" b="3711"/>
          <a:stretch/>
        </p:blipFill>
        <p:spPr>
          <a:xfrm>
            <a:off x="7324533" y="10"/>
            <a:ext cx="10963467" cy="10286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sp useBgFill="1">
        <p:nvSpPr>
          <p:cNvPr id="16" name="Freeform: Shape 15">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10287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30285" cy="10287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FBD67E1-6636-370F-EF7A-DB67E5E80E16}"/>
              </a:ext>
            </a:extLst>
          </p:cNvPr>
          <p:cNvSpPr>
            <a:spLocks noGrp="1"/>
          </p:cNvSpPr>
          <p:nvPr>
            <p:ph type="title"/>
          </p:nvPr>
        </p:nvSpPr>
        <p:spPr>
          <a:xfrm>
            <a:off x="562356" y="1284732"/>
            <a:ext cx="7488936" cy="1865376"/>
          </a:xfrm>
        </p:spPr>
        <p:txBody>
          <a:bodyPr vert="horz" lIns="91440" tIns="45720" rIns="91440" bIns="45720" rtlCol="0" anchor="ctr">
            <a:normAutofit/>
          </a:bodyPr>
          <a:lstStyle/>
          <a:p>
            <a:pPr algn="l" rtl="0">
              <a:lnSpc>
                <a:spcPct val="90000"/>
              </a:lnSpc>
              <a:spcBef>
                <a:spcPct val="0"/>
              </a:spcBef>
            </a:pPr>
            <a:r>
              <a:rPr lang="en-US" sz="5100" kern="1200">
                <a:latin typeface="+mj-lt"/>
                <a:cs typeface="+mj-cs"/>
              </a:rPr>
              <a:t>Nueva novela histórica (Seymour Mentón)</a:t>
            </a:r>
          </a:p>
        </p:txBody>
      </p:sp>
      <p:sp>
        <p:nvSpPr>
          <p:cNvPr id="20" name="Rectangle 19">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6487"/>
            <a:ext cx="192024" cy="980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53" y="3293004"/>
            <a:ext cx="747522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uadroTexto 4">
            <a:extLst>
              <a:ext uri="{FF2B5EF4-FFF2-40B4-BE49-F238E27FC236}">
                <a16:creationId xmlns:a16="http://schemas.microsoft.com/office/drawing/2014/main" id="{4F1715AE-A370-9BD7-5E91-6AEFCBAD4082}"/>
              </a:ext>
            </a:extLst>
          </p:cNvPr>
          <p:cNvSpPr txBox="1"/>
          <p:nvPr/>
        </p:nvSpPr>
        <p:spPr>
          <a:xfrm>
            <a:off x="562356" y="3784423"/>
            <a:ext cx="7598664" cy="5103545"/>
          </a:xfrm>
          <a:prstGeom prst="rect">
            <a:avLst/>
          </a:prstGeom>
        </p:spPr>
        <p:txBody>
          <a:bodyPr vert="horz" lIns="91440" tIns="45720" rIns="91440" bIns="45720" rtlCol="0" anchor="t">
            <a:normAutofit/>
          </a:bodyPr>
          <a:lstStyle/>
          <a:p>
            <a:pPr algn="just" rtl="0">
              <a:lnSpc>
                <a:spcPct val="90000"/>
              </a:lnSpc>
              <a:spcAft>
                <a:spcPts val="600"/>
              </a:spcAft>
            </a:pPr>
            <a:r>
              <a:rPr lang="es-MX" sz="3000" kern="1200" noProof="0" dirty="0">
                <a:solidFill>
                  <a:schemeClr val="tx1"/>
                </a:solidFill>
                <a:latin typeface="+mn-lt"/>
                <a:ea typeface="+mn-ea"/>
                <a:cs typeface="+mn-cs"/>
              </a:rPr>
              <a:t>Su propósito es ofrecer una relectura crítica del pasado, conforme distinto tipo de fuentes, documentos y registros, ya de índole historiográfica y literaria, nos referiremos aquí a una reconstrucción que supone tanto el conocimiento de aquéllos como también su distorsión, esto es, una “versión” de los hechos históricos, que si bien manipula conscientemente algunos de ellos, recrea los esenciales tanto en el aspecto cronológico como geográfico.</a:t>
            </a:r>
          </a:p>
        </p:txBody>
      </p:sp>
    </p:spTree>
    <p:extLst>
      <p:ext uri="{BB962C8B-B14F-4D97-AF65-F5344CB8AC3E}">
        <p14:creationId xmlns:p14="http://schemas.microsoft.com/office/powerpoint/2010/main" val="67211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22BFA0-4084-32AE-3D51-D045395B5107}"/>
            </a:ext>
          </a:extLst>
        </p:cNvPr>
        <p:cNvGrpSpPr/>
        <p:nvPr/>
      </p:nvGrpSpPr>
      <p:grpSpPr>
        <a:xfrm>
          <a:off x="0" y="0"/>
          <a:ext cx="0" cy="0"/>
          <a:chOff x="0" y="0"/>
          <a:chExt cx="0" cy="0"/>
        </a:xfrm>
      </p:grpSpPr>
      <p:sp useBgFill="1">
        <p:nvSpPr>
          <p:cNvPr id="31" name="Rectangle 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1DCB84A-C6FB-8DA2-4C9B-FF019153BDFC}"/>
              </a:ext>
            </a:extLst>
          </p:cNvPr>
          <p:cNvSpPr>
            <a:spLocks noGrp="1"/>
          </p:cNvSpPr>
          <p:nvPr>
            <p:ph type="title"/>
          </p:nvPr>
        </p:nvSpPr>
        <p:spPr>
          <a:xfrm>
            <a:off x="7946643" y="493776"/>
            <a:ext cx="9376665" cy="2674620"/>
          </a:xfrm>
        </p:spPr>
        <p:txBody>
          <a:bodyPr vert="horz" lIns="91440" tIns="45720" rIns="91440" bIns="45720" rtlCol="0" anchor="b">
            <a:normAutofit/>
          </a:bodyPr>
          <a:lstStyle/>
          <a:p>
            <a:pPr algn="l" rtl="0">
              <a:lnSpc>
                <a:spcPct val="90000"/>
              </a:lnSpc>
              <a:spcBef>
                <a:spcPct val="0"/>
              </a:spcBef>
            </a:pPr>
            <a:r>
              <a:rPr lang="en-US" sz="7500" kern="1200">
                <a:latin typeface="+mj-lt"/>
                <a:cs typeface="+mj-cs"/>
              </a:rPr>
              <a:t>Nueva novela histórica (Seymour Mentón)</a:t>
            </a:r>
          </a:p>
        </p:txBody>
      </p:sp>
      <p:pic>
        <p:nvPicPr>
          <p:cNvPr id="9" name="Imagen 8">
            <a:extLst>
              <a:ext uri="{FF2B5EF4-FFF2-40B4-BE49-F238E27FC236}">
                <a16:creationId xmlns:a16="http://schemas.microsoft.com/office/drawing/2014/main" id="{57361B29-8AFC-C231-080C-7AC30ECA0FC2}"/>
              </a:ext>
            </a:extLst>
          </p:cNvPr>
          <p:cNvPicPr>
            <a:picLocks noChangeAspect="1"/>
          </p:cNvPicPr>
          <p:nvPr/>
        </p:nvPicPr>
        <p:blipFill>
          <a:blip r:embed="rId2">
            <a:extLst>
              <a:ext uri="{28A0092B-C50C-407E-A947-70E740481C1C}">
                <a14:useLocalDpi xmlns:a14="http://schemas.microsoft.com/office/drawing/2010/main" val="0"/>
              </a:ext>
            </a:extLst>
          </a:blip>
          <a:srcRect l="22045" r="10043" b="-2"/>
          <a:stretch/>
        </p:blipFill>
        <p:spPr>
          <a:xfrm>
            <a:off x="1" y="10"/>
            <a:ext cx="6986016" cy="10286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sp>
        <p:nvSpPr>
          <p:cNvPr id="3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643" y="3562420"/>
            <a:ext cx="6365383" cy="27432"/>
          </a:xfrm>
          <a:custGeom>
            <a:avLst/>
            <a:gdLst>
              <a:gd name="connsiteX0" fmla="*/ 0 w 6365383"/>
              <a:gd name="connsiteY0" fmla="*/ 0 h 27432"/>
              <a:gd name="connsiteX1" fmla="*/ 636538 w 6365383"/>
              <a:gd name="connsiteY1" fmla="*/ 0 h 27432"/>
              <a:gd name="connsiteX2" fmla="*/ 1336730 w 6365383"/>
              <a:gd name="connsiteY2" fmla="*/ 0 h 27432"/>
              <a:gd name="connsiteX3" fmla="*/ 1909615 w 6365383"/>
              <a:gd name="connsiteY3" fmla="*/ 0 h 27432"/>
              <a:gd name="connsiteX4" fmla="*/ 2418846 w 6365383"/>
              <a:gd name="connsiteY4" fmla="*/ 0 h 27432"/>
              <a:gd name="connsiteX5" fmla="*/ 2928076 w 6365383"/>
              <a:gd name="connsiteY5" fmla="*/ 0 h 27432"/>
              <a:gd name="connsiteX6" fmla="*/ 3373653 w 6365383"/>
              <a:gd name="connsiteY6" fmla="*/ 0 h 27432"/>
              <a:gd name="connsiteX7" fmla="*/ 4137499 w 6365383"/>
              <a:gd name="connsiteY7" fmla="*/ 0 h 27432"/>
              <a:gd name="connsiteX8" fmla="*/ 4901345 w 6365383"/>
              <a:gd name="connsiteY8" fmla="*/ 0 h 27432"/>
              <a:gd name="connsiteX9" fmla="*/ 5665191 w 6365383"/>
              <a:gd name="connsiteY9" fmla="*/ 0 h 27432"/>
              <a:gd name="connsiteX10" fmla="*/ 6365383 w 6365383"/>
              <a:gd name="connsiteY10" fmla="*/ 0 h 27432"/>
              <a:gd name="connsiteX11" fmla="*/ 6365383 w 6365383"/>
              <a:gd name="connsiteY11" fmla="*/ 27432 h 27432"/>
              <a:gd name="connsiteX12" fmla="*/ 5728845 w 6365383"/>
              <a:gd name="connsiteY12" fmla="*/ 27432 h 27432"/>
              <a:gd name="connsiteX13" fmla="*/ 5028653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3182692 w 6365383"/>
              <a:gd name="connsiteY17" fmla="*/ 27432 h 27432"/>
              <a:gd name="connsiteX18" fmla="*/ 2673461 w 6365383"/>
              <a:gd name="connsiteY18" fmla="*/ 27432 h 27432"/>
              <a:gd name="connsiteX19" fmla="*/ 2164230 w 6365383"/>
              <a:gd name="connsiteY19" fmla="*/ 27432 h 27432"/>
              <a:gd name="connsiteX20" fmla="*/ 1655000 w 6365383"/>
              <a:gd name="connsiteY20" fmla="*/ 27432 h 27432"/>
              <a:gd name="connsiteX21" fmla="*/ 1145769 w 6365383"/>
              <a:gd name="connsiteY21" fmla="*/ 27432 h 27432"/>
              <a:gd name="connsiteX22" fmla="*/ 0 w 6365383"/>
              <a:gd name="connsiteY22" fmla="*/ 27432 h 27432"/>
              <a:gd name="connsiteX23" fmla="*/ 0 w 6365383"/>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65383" h="27432" fill="none" extrusionOk="0">
                <a:moveTo>
                  <a:pt x="0" y="0"/>
                </a:moveTo>
                <a:cubicBezTo>
                  <a:pt x="164014" y="-28800"/>
                  <a:pt x="392589" y="16597"/>
                  <a:pt x="636538" y="0"/>
                </a:cubicBezTo>
                <a:cubicBezTo>
                  <a:pt x="880487" y="-16597"/>
                  <a:pt x="1095224" y="-7871"/>
                  <a:pt x="1336730" y="0"/>
                </a:cubicBezTo>
                <a:cubicBezTo>
                  <a:pt x="1578236" y="7871"/>
                  <a:pt x="1649337" y="-22384"/>
                  <a:pt x="1909615" y="0"/>
                </a:cubicBezTo>
                <a:cubicBezTo>
                  <a:pt x="2169893" y="22384"/>
                  <a:pt x="2279697" y="7436"/>
                  <a:pt x="2418846" y="0"/>
                </a:cubicBezTo>
                <a:cubicBezTo>
                  <a:pt x="2557995" y="-7436"/>
                  <a:pt x="2719158" y="24395"/>
                  <a:pt x="2928076" y="0"/>
                </a:cubicBezTo>
                <a:cubicBezTo>
                  <a:pt x="3136994" y="-24395"/>
                  <a:pt x="3236398" y="-16046"/>
                  <a:pt x="3373653" y="0"/>
                </a:cubicBezTo>
                <a:cubicBezTo>
                  <a:pt x="3510908" y="16046"/>
                  <a:pt x="3933654" y="-18835"/>
                  <a:pt x="4137499" y="0"/>
                </a:cubicBezTo>
                <a:cubicBezTo>
                  <a:pt x="4341344" y="18835"/>
                  <a:pt x="4634949" y="16518"/>
                  <a:pt x="4901345" y="0"/>
                </a:cubicBezTo>
                <a:cubicBezTo>
                  <a:pt x="5167741" y="-16518"/>
                  <a:pt x="5482502" y="-23233"/>
                  <a:pt x="5665191" y="0"/>
                </a:cubicBezTo>
                <a:cubicBezTo>
                  <a:pt x="5847880" y="23233"/>
                  <a:pt x="6038909" y="-19558"/>
                  <a:pt x="6365383" y="0"/>
                </a:cubicBezTo>
                <a:cubicBezTo>
                  <a:pt x="6366317" y="12270"/>
                  <a:pt x="6364320" y="20068"/>
                  <a:pt x="6365383" y="27432"/>
                </a:cubicBezTo>
                <a:cubicBezTo>
                  <a:pt x="6160909" y="45028"/>
                  <a:pt x="5918554" y="42323"/>
                  <a:pt x="5728845" y="27432"/>
                </a:cubicBezTo>
                <a:cubicBezTo>
                  <a:pt x="5539136" y="12541"/>
                  <a:pt x="5172149" y="23835"/>
                  <a:pt x="5028653" y="27432"/>
                </a:cubicBezTo>
                <a:cubicBezTo>
                  <a:pt x="4885157" y="31029"/>
                  <a:pt x="4768966" y="33290"/>
                  <a:pt x="4583076" y="27432"/>
                </a:cubicBezTo>
                <a:cubicBezTo>
                  <a:pt x="4397186" y="21574"/>
                  <a:pt x="4295537" y="38724"/>
                  <a:pt x="4137499" y="27432"/>
                </a:cubicBezTo>
                <a:cubicBezTo>
                  <a:pt x="3979461" y="16140"/>
                  <a:pt x="3895902" y="23317"/>
                  <a:pt x="3691922" y="27432"/>
                </a:cubicBezTo>
                <a:cubicBezTo>
                  <a:pt x="3487942" y="31547"/>
                  <a:pt x="3348597" y="42606"/>
                  <a:pt x="3182692" y="27432"/>
                </a:cubicBezTo>
                <a:cubicBezTo>
                  <a:pt x="3016787" y="12259"/>
                  <a:pt x="2922425" y="45987"/>
                  <a:pt x="2673461" y="27432"/>
                </a:cubicBezTo>
                <a:cubicBezTo>
                  <a:pt x="2424497" y="8877"/>
                  <a:pt x="2406338" y="46461"/>
                  <a:pt x="2164230" y="27432"/>
                </a:cubicBezTo>
                <a:cubicBezTo>
                  <a:pt x="1922122" y="8403"/>
                  <a:pt x="1843534" y="2368"/>
                  <a:pt x="1655000" y="27432"/>
                </a:cubicBezTo>
                <a:cubicBezTo>
                  <a:pt x="1466466" y="52497"/>
                  <a:pt x="1384300" y="39658"/>
                  <a:pt x="1145769" y="27432"/>
                </a:cubicBezTo>
                <a:cubicBezTo>
                  <a:pt x="907238" y="15206"/>
                  <a:pt x="344177" y="36391"/>
                  <a:pt x="0" y="27432"/>
                </a:cubicBezTo>
                <a:cubicBezTo>
                  <a:pt x="-1194" y="21937"/>
                  <a:pt x="1202" y="7917"/>
                  <a:pt x="0" y="0"/>
                </a:cubicBezTo>
                <a:close/>
              </a:path>
              <a:path w="6365383" h="27432" stroke="0" extrusionOk="0">
                <a:moveTo>
                  <a:pt x="0" y="0"/>
                </a:moveTo>
                <a:cubicBezTo>
                  <a:pt x="152654" y="12967"/>
                  <a:pt x="297359" y="-4977"/>
                  <a:pt x="509231" y="0"/>
                </a:cubicBezTo>
                <a:cubicBezTo>
                  <a:pt x="721103" y="4977"/>
                  <a:pt x="792740" y="-12744"/>
                  <a:pt x="954807" y="0"/>
                </a:cubicBezTo>
                <a:cubicBezTo>
                  <a:pt x="1116874" y="12744"/>
                  <a:pt x="1322429" y="24743"/>
                  <a:pt x="1464038" y="0"/>
                </a:cubicBezTo>
                <a:cubicBezTo>
                  <a:pt x="1605647" y="-24743"/>
                  <a:pt x="1947393" y="-20672"/>
                  <a:pt x="2100576" y="0"/>
                </a:cubicBezTo>
                <a:cubicBezTo>
                  <a:pt x="2253759" y="20672"/>
                  <a:pt x="2622231" y="-30966"/>
                  <a:pt x="2800769" y="0"/>
                </a:cubicBezTo>
                <a:cubicBezTo>
                  <a:pt x="2979307" y="30966"/>
                  <a:pt x="3356872" y="-13631"/>
                  <a:pt x="3564614" y="0"/>
                </a:cubicBezTo>
                <a:cubicBezTo>
                  <a:pt x="3772356" y="13631"/>
                  <a:pt x="4163183" y="-4973"/>
                  <a:pt x="4328460" y="0"/>
                </a:cubicBezTo>
                <a:cubicBezTo>
                  <a:pt x="4493737" y="4973"/>
                  <a:pt x="4672761" y="-9287"/>
                  <a:pt x="4901345" y="0"/>
                </a:cubicBezTo>
                <a:cubicBezTo>
                  <a:pt x="5129930" y="9287"/>
                  <a:pt x="5395146" y="9436"/>
                  <a:pt x="5601537" y="0"/>
                </a:cubicBezTo>
                <a:cubicBezTo>
                  <a:pt x="5807928" y="-9436"/>
                  <a:pt x="5983747" y="-13862"/>
                  <a:pt x="6365383" y="0"/>
                </a:cubicBezTo>
                <a:cubicBezTo>
                  <a:pt x="6365699" y="13405"/>
                  <a:pt x="6365869" y="14360"/>
                  <a:pt x="6365383" y="27432"/>
                </a:cubicBezTo>
                <a:cubicBezTo>
                  <a:pt x="6195306" y="29393"/>
                  <a:pt x="5872535" y="56613"/>
                  <a:pt x="5728845" y="27432"/>
                </a:cubicBezTo>
                <a:cubicBezTo>
                  <a:pt x="5585155" y="-1749"/>
                  <a:pt x="5272464" y="11679"/>
                  <a:pt x="5028653" y="27432"/>
                </a:cubicBezTo>
                <a:cubicBezTo>
                  <a:pt x="4784842" y="43185"/>
                  <a:pt x="4688244" y="28658"/>
                  <a:pt x="4455768" y="27432"/>
                </a:cubicBezTo>
                <a:cubicBezTo>
                  <a:pt x="4223293" y="26206"/>
                  <a:pt x="4032880" y="15477"/>
                  <a:pt x="3882884" y="27432"/>
                </a:cubicBezTo>
                <a:cubicBezTo>
                  <a:pt x="3732888" y="39387"/>
                  <a:pt x="3278726" y="-7170"/>
                  <a:pt x="3119038" y="27432"/>
                </a:cubicBezTo>
                <a:cubicBezTo>
                  <a:pt x="2959350" y="62034"/>
                  <a:pt x="2786856" y="40315"/>
                  <a:pt x="2609807" y="27432"/>
                </a:cubicBezTo>
                <a:cubicBezTo>
                  <a:pt x="2432758" y="14549"/>
                  <a:pt x="2064373" y="16547"/>
                  <a:pt x="1909615" y="27432"/>
                </a:cubicBezTo>
                <a:cubicBezTo>
                  <a:pt x="1754857" y="38317"/>
                  <a:pt x="1663685" y="27374"/>
                  <a:pt x="1464038" y="27432"/>
                </a:cubicBezTo>
                <a:cubicBezTo>
                  <a:pt x="1264391" y="27490"/>
                  <a:pt x="1071013" y="1487"/>
                  <a:pt x="827500" y="27432"/>
                </a:cubicBezTo>
                <a:cubicBezTo>
                  <a:pt x="583987" y="53377"/>
                  <a:pt x="349818" y="3910"/>
                  <a:pt x="0" y="27432"/>
                </a:cubicBezTo>
                <a:cubicBezTo>
                  <a:pt x="-116" y="21844"/>
                  <a:pt x="591" y="653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995BF229-2740-FDCC-DF72-D4BC4FBFE7A0}"/>
              </a:ext>
            </a:extLst>
          </p:cNvPr>
          <p:cNvSpPr txBox="1"/>
          <p:nvPr/>
        </p:nvSpPr>
        <p:spPr>
          <a:xfrm>
            <a:off x="7946643" y="4059936"/>
            <a:ext cx="9376665" cy="5225796"/>
          </a:xfrm>
          <a:prstGeom prst="rect">
            <a:avLst/>
          </a:prstGeom>
        </p:spPr>
        <p:txBody>
          <a:bodyPr vert="horz" lIns="91440" tIns="45720" rIns="91440" bIns="45720" rtlCol="0">
            <a:normAutofit fontScale="85000" lnSpcReduction="10000"/>
          </a:bodyPr>
          <a:lstStyle/>
          <a:p>
            <a:pPr indent="-228600" algn="l" rtl="0">
              <a:lnSpc>
                <a:spcPct val="90000"/>
              </a:lnSpc>
              <a:spcAft>
                <a:spcPts val="600"/>
              </a:spcAft>
              <a:buFont typeface="Arial" panose="020B0604020202020204" pitchFamily="34" charset="0"/>
              <a:buChar char="•"/>
            </a:pPr>
            <a:r>
              <a:rPr lang="es-MX" sz="3300" b="0" i="0" kern="1200" noProof="0" dirty="0">
                <a:solidFill>
                  <a:schemeClr val="tx1"/>
                </a:solidFill>
                <a:effectLst/>
                <a:latin typeface="+mn-lt"/>
                <a:ea typeface="+mn-ea"/>
                <a:cs typeface="+mn-cs"/>
              </a:rPr>
              <a:t>La distorsión consciente de la historia mediante omisiones, exageraciones y anacronismos.</a:t>
            </a:r>
            <a:endParaRPr lang="es-MX" sz="3300" kern="1200" noProof="0" dirty="0">
              <a:solidFill>
                <a:schemeClr val="tx1"/>
              </a:solidFill>
              <a:latin typeface="+mn-lt"/>
              <a:ea typeface="+mn-ea"/>
              <a:cs typeface="+mn-cs"/>
            </a:endParaRPr>
          </a:p>
          <a:p>
            <a:pPr indent="-228600" algn="l" rtl="0">
              <a:lnSpc>
                <a:spcPct val="90000"/>
              </a:lnSpc>
              <a:spcAft>
                <a:spcPts val="600"/>
              </a:spcAft>
              <a:buFont typeface="Arial" panose="020B0604020202020204" pitchFamily="34" charset="0"/>
              <a:buChar char="•"/>
            </a:pPr>
            <a:endParaRPr lang="es-MX" sz="3300" b="0" i="0" kern="1200" noProof="0" dirty="0">
              <a:solidFill>
                <a:schemeClr val="tx1"/>
              </a:solidFill>
              <a:effectLst/>
              <a:latin typeface="+mn-lt"/>
              <a:ea typeface="+mn-ea"/>
              <a:cs typeface="+mn-cs"/>
            </a:endParaRPr>
          </a:p>
          <a:p>
            <a:pPr indent="-228600" algn="l" rtl="0">
              <a:lnSpc>
                <a:spcPct val="90000"/>
              </a:lnSpc>
              <a:spcAft>
                <a:spcPts val="600"/>
              </a:spcAft>
              <a:buFont typeface="Arial" panose="020B0604020202020204" pitchFamily="34" charset="0"/>
              <a:buChar char="•"/>
            </a:pPr>
            <a:r>
              <a:rPr lang="es-MX" sz="3300" b="0" i="0" kern="1200" noProof="0" dirty="0">
                <a:solidFill>
                  <a:schemeClr val="tx1"/>
                </a:solidFill>
                <a:effectLst/>
                <a:latin typeface="+mn-lt"/>
                <a:ea typeface="+mn-ea"/>
                <a:cs typeface="+mn-cs"/>
              </a:rPr>
              <a:t>La </a:t>
            </a:r>
            <a:r>
              <a:rPr lang="es-MX" sz="3300" b="0" i="0" kern="1200" noProof="0" dirty="0" err="1">
                <a:solidFill>
                  <a:schemeClr val="tx1"/>
                </a:solidFill>
                <a:effectLst/>
                <a:latin typeface="+mn-lt"/>
                <a:ea typeface="+mn-ea"/>
                <a:cs typeface="+mn-cs"/>
              </a:rPr>
              <a:t>ficcionalización</a:t>
            </a:r>
            <a:r>
              <a:rPr lang="es-MX" sz="3300" b="0" i="0" kern="1200" noProof="0" dirty="0">
                <a:solidFill>
                  <a:schemeClr val="tx1"/>
                </a:solidFill>
                <a:effectLst/>
                <a:latin typeface="+mn-lt"/>
                <a:ea typeface="+mn-ea"/>
                <a:cs typeface="+mn-cs"/>
              </a:rPr>
              <a:t> de personajes históricos a diferencia de la propuesta de Walter Scott y </a:t>
            </a:r>
            <a:r>
              <a:rPr lang="es-MX" sz="3300" b="0" i="0" kern="1200" noProof="0" dirty="0" err="1">
                <a:solidFill>
                  <a:schemeClr val="tx1"/>
                </a:solidFill>
                <a:effectLst/>
                <a:latin typeface="+mn-lt"/>
                <a:ea typeface="+mn-ea"/>
                <a:cs typeface="+mn-cs"/>
              </a:rPr>
              <a:t>Luckacs</a:t>
            </a:r>
            <a:r>
              <a:rPr lang="es-MX" sz="3300" b="0" i="0" kern="1200" noProof="0" dirty="0">
                <a:solidFill>
                  <a:schemeClr val="tx1"/>
                </a:solidFill>
                <a:effectLst/>
                <a:latin typeface="+mn-lt"/>
                <a:ea typeface="+mn-ea"/>
                <a:cs typeface="+mn-cs"/>
              </a:rPr>
              <a:t> de protagonistas ficticios.</a:t>
            </a:r>
          </a:p>
          <a:p>
            <a:pPr indent="-228600" algn="l" rtl="0">
              <a:lnSpc>
                <a:spcPct val="90000"/>
              </a:lnSpc>
              <a:spcAft>
                <a:spcPts val="600"/>
              </a:spcAft>
              <a:buFont typeface="Arial" panose="020B0604020202020204" pitchFamily="34" charset="0"/>
              <a:buChar char="•"/>
            </a:pPr>
            <a:r>
              <a:rPr lang="es-MX" sz="3300" b="0" i="0" kern="1200" noProof="0" dirty="0">
                <a:solidFill>
                  <a:schemeClr val="tx1"/>
                </a:solidFill>
                <a:effectLst/>
                <a:latin typeface="+mn-lt"/>
                <a:ea typeface="+mn-ea"/>
                <a:cs typeface="+mn-cs"/>
              </a:rPr>
              <a:t>La meta ficción o la interpretación del narrador sobre el proceso de creación.</a:t>
            </a:r>
          </a:p>
          <a:p>
            <a:pPr indent="-228600" algn="l" rtl="0">
              <a:lnSpc>
                <a:spcPct val="90000"/>
              </a:lnSpc>
              <a:spcAft>
                <a:spcPts val="600"/>
              </a:spcAft>
              <a:buFont typeface="Arial" panose="020B0604020202020204" pitchFamily="34" charset="0"/>
              <a:buChar char="•"/>
            </a:pPr>
            <a:endParaRPr lang="es-MX" sz="3300" b="0" i="0" kern="1200" noProof="0" dirty="0">
              <a:solidFill>
                <a:schemeClr val="tx1"/>
              </a:solidFill>
              <a:effectLst/>
              <a:latin typeface="+mn-lt"/>
              <a:ea typeface="+mn-ea"/>
              <a:cs typeface="+mn-cs"/>
            </a:endParaRPr>
          </a:p>
          <a:p>
            <a:pPr indent="-228600" algn="l" rtl="0">
              <a:lnSpc>
                <a:spcPct val="90000"/>
              </a:lnSpc>
              <a:spcAft>
                <a:spcPts val="600"/>
              </a:spcAft>
              <a:buFont typeface="Arial" panose="020B0604020202020204" pitchFamily="34" charset="0"/>
              <a:buChar char="•"/>
            </a:pPr>
            <a:r>
              <a:rPr lang="es-MX" sz="3300" b="0" i="0" kern="1200" noProof="0" dirty="0">
                <a:solidFill>
                  <a:schemeClr val="tx1"/>
                </a:solidFill>
                <a:effectLst/>
                <a:latin typeface="+mn-lt"/>
                <a:ea typeface="+mn-ea"/>
                <a:cs typeface="+mn-cs"/>
              </a:rPr>
              <a:t>La intertextualidad.</a:t>
            </a:r>
          </a:p>
          <a:p>
            <a:pPr indent="-228600" algn="l" rtl="0">
              <a:lnSpc>
                <a:spcPct val="90000"/>
              </a:lnSpc>
              <a:spcAft>
                <a:spcPts val="600"/>
              </a:spcAft>
              <a:buFont typeface="Arial" panose="020B0604020202020204" pitchFamily="34" charset="0"/>
              <a:buChar char="•"/>
            </a:pPr>
            <a:endParaRPr lang="es-MX" sz="3300" kern="1200" noProof="0" dirty="0">
              <a:solidFill>
                <a:schemeClr val="tx1"/>
              </a:solidFill>
              <a:latin typeface="+mn-lt"/>
              <a:ea typeface="+mn-ea"/>
              <a:cs typeface="+mn-cs"/>
            </a:endParaRPr>
          </a:p>
          <a:p>
            <a:pPr indent="-228600" algn="l" rtl="0">
              <a:lnSpc>
                <a:spcPct val="90000"/>
              </a:lnSpc>
              <a:spcAft>
                <a:spcPts val="600"/>
              </a:spcAft>
              <a:buFont typeface="Arial" panose="020B0604020202020204" pitchFamily="34" charset="0"/>
              <a:buChar char="•"/>
            </a:pPr>
            <a:r>
              <a:rPr lang="es-MX" sz="3300" b="0" i="0" kern="1200" noProof="0" dirty="0">
                <a:solidFill>
                  <a:schemeClr val="tx1"/>
                </a:solidFill>
                <a:effectLst/>
                <a:latin typeface="+mn-lt"/>
                <a:ea typeface="+mn-ea"/>
                <a:cs typeface="+mn-cs"/>
              </a:rPr>
              <a:t>Los conceptos </a:t>
            </a:r>
            <a:r>
              <a:rPr lang="es-MX" sz="3300" b="0" i="0" kern="1200" noProof="0" dirty="0" err="1">
                <a:solidFill>
                  <a:schemeClr val="tx1"/>
                </a:solidFill>
                <a:effectLst/>
                <a:latin typeface="+mn-lt"/>
                <a:ea typeface="+mn-ea"/>
                <a:cs typeface="+mn-cs"/>
              </a:rPr>
              <a:t>bajtianos</a:t>
            </a:r>
            <a:r>
              <a:rPr lang="es-MX" sz="3300" b="0" i="0" kern="1200" noProof="0" dirty="0">
                <a:solidFill>
                  <a:schemeClr val="tx1"/>
                </a:solidFill>
                <a:effectLst/>
                <a:latin typeface="+mn-lt"/>
                <a:ea typeface="+mn-ea"/>
                <a:cs typeface="+mn-cs"/>
              </a:rPr>
              <a:t> de dialogismo, carnavalización, parodia y </a:t>
            </a:r>
            <a:r>
              <a:rPr lang="es-MX" sz="3300" b="0" i="0" kern="1200" noProof="0" dirty="0" err="1">
                <a:solidFill>
                  <a:schemeClr val="tx1"/>
                </a:solidFill>
                <a:effectLst/>
                <a:latin typeface="+mn-lt"/>
                <a:ea typeface="+mn-ea"/>
                <a:cs typeface="+mn-cs"/>
              </a:rPr>
              <a:t>heteroglosia</a:t>
            </a:r>
            <a:r>
              <a:rPr lang="es-MX" sz="3300" b="0" i="0" kern="1200" noProof="0" dirty="0">
                <a:solidFill>
                  <a:schemeClr val="tx1"/>
                </a:solidFill>
                <a:effectLst/>
                <a:latin typeface="+mn-lt"/>
                <a:ea typeface="+mn-ea"/>
                <a:cs typeface="+mn-cs"/>
              </a:rPr>
              <a:t>, exageraciones humorísticas, relevancia del cuerpo y del sexo.</a:t>
            </a:r>
            <a:endParaRPr lang="es-MX" sz="3300" kern="1200" noProof="0" dirty="0">
              <a:solidFill>
                <a:schemeClr val="tx1"/>
              </a:solidFill>
              <a:latin typeface="+mn-lt"/>
              <a:ea typeface="+mn-ea"/>
              <a:cs typeface="+mn-cs"/>
            </a:endParaRPr>
          </a:p>
        </p:txBody>
      </p:sp>
    </p:spTree>
    <p:extLst>
      <p:ext uri="{BB962C8B-B14F-4D97-AF65-F5344CB8AC3E}">
        <p14:creationId xmlns:p14="http://schemas.microsoft.com/office/powerpoint/2010/main" val="3798222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o photo description available.">
            <a:extLst>
              <a:ext uri="{FF2B5EF4-FFF2-40B4-BE49-F238E27FC236}">
                <a16:creationId xmlns:a16="http://schemas.microsoft.com/office/drawing/2014/main" id="{52718B31-6863-14C8-BE61-9CE2171DDF4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9372600" y="932199"/>
            <a:ext cx="8915400" cy="89154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Maoríes en la Antártida mil años antes que los europeos | Resumen.cl">
            <a:extLst>
              <a:ext uri="{FF2B5EF4-FFF2-40B4-BE49-F238E27FC236}">
                <a16:creationId xmlns:a16="http://schemas.microsoft.com/office/drawing/2014/main" id="{2CFE76AD-EABF-34AE-D8B5-4A3A5AB327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868" y="-1284"/>
            <a:ext cx="10287000"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BAEDC630-B03E-AA5C-04A8-455917BEA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647" y="-1284"/>
            <a:ext cx="18831498" cy="10592718"/>
          </a:xfrm>
          <a:prstGeom prst="rect">
            <a:avLst/>
          </a:prstGeom>
        </p:spPr>
      </p:pic>
      <p:sp>
        <p:nvSpPr>
          <p:cNvPr id="9" name="Título 1">
            <a:extLst>
              <a:ext uri="{FF2B5EF4-FFF2-40B4-BE49-F238E27FC236}">
                <a16:creationId xmlns:a16="http://schemas.microsoft.com/office/drawing/2014/main" id="{BC60D311-E6BA-32AC-68F7-835AF9FBFDCF}"/>
              </a:ext>
            </a:extLst>
          </p:cNvPr>
          <p:cNvSpPr>
            <a:spLocks noGrp="1"/>
          </p:cNvSpPr>
          <p:nvPr>
            <p:ph type="title"/>
          </p:nvPr>
        </p:nvSpPr>
        <p:spPr>
          <a:xfrm>
            <a:off x="8679923" y="684516"/>
            <a:ext cx="8291562" cy="1760550"/>
          </a:xfrm>
        </p:spPr>
        <p:txBody>
          <a:bodyPr anchor="t">
            <a:normAutofit/>
          </a:bodyPr>
          <a:lstStyle/>
          <a:p>
            <a:r>
              <a:rPr lang="es-CL" sz="5100" dirty="0">
                <a:latin typeface="Calibri" panose="020F0502020204030204" pitchFamily="34" charset="0"/>
                <a:ea typeface="Calibri" panose="020F0502020204030204" pitchFamily="34" charset="0"/>
                <a:cs typeface="Calibri" panose="020F0502020204030204" pitchFamily="34" charset="0"/>
              </a:rPr>
              <a:t>Cristóbal Colón descubridor de América…</a:t>
            </a:r>
          </a:p>
        </p:txBody>
      </p:sp>
    </p:spTree>
    <p:extLst>
      <p:ext uri="{BB962C8B-B14F-4D97-AF65-F5344CB8AC3E}">
        <p14:creationId xmlns:p14="http://schemas.microsoft.com/office/powerpoint/2010/main" val="77996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9"/>
                                        </p:tgtEl>
                                        <p:attrNameLst>
                                          <p:attrName>ppt_w</p:attrName>
                                        </p:attrNameLst>
                                      </p:cBhvr>
                                      <p:tavLst>
                                        <p:tav tm="0">
                                          <p:val>
                                            <p:strVal val="ppt_w"/>
                                          </p:val>
                                        </p:tav>
                                        <p:tav tm="100000">
                                          <p:val>
                                            <p:fltVal val="0"/>
                                          </p:val>
                                        </p:tav>
                                      </p:tavLst>
                                    </p:anim>
                                    <p:anim calcmode="lin" valueType="num">
                                      <p:cBhvr>
                                        <p:cTn id="7" dur="1000"/>
                                        <p:tgtEl>
                                          <p:spTgt spid="9"/>
                                        </p:tgtEl>
                                        <p:attrNameLst>
                                          <p:attrName>ppt_h</p:attrName>
                                        </p:attrNameLst>
                                      </p:cBhvr>
                                      <p:tavLst>
                                        <p:tav tm="0">
                                          <p:val>
                                            <p:strVal val="ppt_h"/>
                                          </p:val>
                                        </p:tav>
                                        <p:tav tm="100000">
                                          <p:val>
                                            <p:fltVal val="0"/>
                                          </p:val>
                                        </p:tav>
                                      </p:tavLst>
                                    </p:anim>
                                    <p:anim calcmode="lin" valueType="num">
                                      <p:cBhvr>
                                        <p:cTn id="8" dur="1000"/>
                                        <p:tgtEl>
                                          <p:spTgt spid="9"/>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9"/>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9"/>
                                        </p:tgtEl>
                                        <p:attrNameLst>
                                          <p:attrName>style.visibility</p:attrName>
                                        </p:attrNameLst>
                                      </p:cBhvr>
                                      <p:to>
                                        <p:strVal val="hidden"/>
                                      </p:to>
                                    </p:set>
                                  </p:childTnLst>
                                </p:cTn>
                              </p:par>
                              <p:par>
                                <p:cTn id="11" presetID="15" presetClass="exit" presetSubtype="0" fill="hold" nodeType="withEffect">
                                  <p:stCondLst>
                                    <p:cond delay="0"/>
                                  </p:stCondLst>
                                  <p:childTnLst>
                                    <p:anim calcmode="lin" valueType="num">
                                      <p:cBhvr>
                                        <p:cTn id="12" dur="1000"/>
                                        <p:tgtEl>
                                          <p:spTgt spid="8"/>
                                        </p:tgtEl>
                                        <p:attrNameLst>
                                          <p:attrName>ppt_w</p:attrName>
                                        </p:attrNameLst>
                                      </p:cBhvr>
                                      <p:tavLst>
                                        <p:tav tm="0">
                                          <p:val>
                                            <p:strVal val="ppt_w"/>
                                          </p:val>
                                        </p:tav>
                                        <p:tav tm="100000">
                                          <p:val>
                                            <p:fltVal val="0"/>
                                          </p:val>
                                        </p:tav>
                                      </p:tavLst>
                                    </p:anim>
                                    <p:anim calcmode="lin" valueType="num">
                                      <p:cBhvr>
                                        <p:cTn id="13" dur="1000"/>
                                        <p:tgtEl>
                                          <p:spTgt spid="8"/>
                                        </p:tgtEl>
                                        <p:attrNameLst>
                                          <p:attrName>ppt_h</p:attrName>
                                        </p:attrNameLst>
                                      </p:cBhvr>
                                      <p:tavLst>
                                        <p:tav tm="0">
                                          <p:val>
                                            <p:strVal val="ppt_h"/>
                                          </p:val>
                                        </p:tav>
                                        <p:tav tm="100000">
                                          <p:val>
                                            <p:fltVal val="0"/>
                                          </p:val>
                                        </p:tav>
                                      </p:tavLst>
                                    </p:anim>
                                    <p:anim calcmode="lin" valueType="num">
                                      <p:cBhvr>
                                        <p:cTn id="14" dur="1000"/>
                                        <p:tgtEl>
                                          <p:spTgt spid="8"/>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5" dur="1000"/>
                                        <p:tgtEl>
                                          <p:spTgt spid="8"/>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6" dur="1" fill="hold">
                                          <p:stCondLst>
                                            <p:cond delay="999"/>
                                          </p:stCondLst>
                                        </p:cTn>
                                        <p:tgtEl>
                                          <p:spTgt spid="8"/>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8"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6" y="0"/>
            <a:ext cx="18283424"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00" name="Group 3099">
            <a:extLst>
              <a:ext uri="{FF2B5EF4-FFF2-40B4-BE49-F238E27FC236}">
                <a16:creationId xmlns:a16="http://schemas.microsoft.com/office/drawing/2014/main" id="{8B7E2868-35E1-49CE-8B95-53EC7E5C76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72" y="0"/>
            <a:ext cx="18283423" cy="10287000"/>
            <a:chOff x="-2848" y="0"/>
            <a:chExt cx="12188949" cy="6858000"/>
          </a:xfrm>
        </p:grpSpPr>
        <p:sp>
          <p:nvSpPr>
            <p:cNvPr id="3101" name="Color Cover">
              <a:extLst>
                <a:ext uri="{FF2B5EF4-FFF2-40B4-BE49-F238E27FC236}">
                  <a16:creationId xmlns:a16="http://schemas.microsoft.com/office/drawing/2014/main" id="{50F4B6F8-4DC9-42B5-A432-E9E033E85F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2" name="Color Cover">
              <a:extLst>
                <a:ext uri="{FF2B5EF4-FFF2-40B4-BE49-F238E27FC236}">
                  <a16:creationId xmlns:a16="http://schemas.microsoft.com/office/drawing/2014/main" id="{A2F3AC0B-5D73-4F2B-BF2D-5FE70C9452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04" name="Group 3103">
            <a:extLst>
              <a:ext uri="{FF2B5EF4-FFF2-40B4-BE49-F238E27FC236}">
                <a16:creationId xmlns:a16="http://schemas.microsoft.com/office/drawing/2014/main" id="{0DC1A56D-7117-4E48-B6DD-53C32E5855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6918" y="897388"/>
            <a:ext cx="16334163" cy="8521113"/>
            <a:chOff x="651279" y="598259"/>
            <a:chExt cx="10889442" cy="5680742"/>
          </a:xfrm>
        </p:grpSpPr>
        <p:sp>
          <p:nvSpPr>
            <p:cNvPr id="3105" name="Color">
              <a:extLst>
                <a:ext uri="{FF2B5EF4-FFF2-40B4-BE49-F238E27FC236}">
                  <a16:creationId xmlns:a16="http://schemas.microsoft.com/office/drawing/2014/main" id="{54604AB5-AB8A-4179-877B-54A1DD68FF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6" name="Color">
              <a:extLst>
                <a:ext uri="{FF2B5EF4-FFF2-40B4-BE49-F238E27FC236}">
                  <a16:creationId xmlns:a16="http://schemas.microsoft.com/office/drawing/2014/main" id="{E4089B00-1B33-4CA3-AFCD-ADB13413D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076" name="Picture 4">
            <a:extLst>
              <a:ext uri="{FF2B5EF4-FFF2-40B4-BE49-F238E27FC236}">
                <a16:creationId xmlns:a16="http://schemas.microsoft.com/office/drawing/2014/main" id="{007AEE10-D461-D028-5036-B9BF8BAA56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959"/>
          <a:stretch/>
        </p:blipFill>
        <p:spPr bwMode="auto">
          <a:xfrm>
            <a:off x="11086270" y="1458228"/>
            <a:ext cx="5785226" cy="246393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01B654D5-BA76-9AE1-B3BE-D71342D332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535" b="34898"/>
          <a:stretch/>
        </p:blipFill>
        <p:spPr bwMode="auto">
          <a:xfrm>
            <a:off x="11088216" y="3979182"/>
            <a:ext cx="5785225" cy="246393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1EED5060-8C04-36E1-9239-9226475511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204"/>
          <a:stretch/>
        </p:blipFill>
        <p:spPr bwMode="auto">
          <a:xfrm>
            <a:off x="11088216" y="6500136"/>
            <a:ext cx="5785225" cy="2463933"/>
          </a:xfrm>
          <a:prstGeom prst="rect">
            <a:avLst/>
          </a:prstGeom>
          <a:noFill/>
          <a:extLst>
            <a:ext uri="{909E8E84-426E-40DD-AFC4-6F175D3DCCD1}">
              <a14:hiddenFill xmlns:a14="http://schemas.microsoft.com/office/drawing/2010/main">
                <a:solidFill>
                  <a:srgbClr val="FFFFFF"/>
                </a:solidFill>
              </a14:hiddenFill>
            </a:ext>
          </a:extLst>
        </p:spPr>
      </p:pic>
      <p:grpSp>
        <p:nvGrpSpPr>
          <p:cNvPr id="3108" name="Group 3107">
            <a:extLst>
              <a:ext uri="{FF2B5EF4-FFF2-40B4-BE49-F238E27FC236}">
                <a16:creationId xmlns:a16="http://schemas.microsoft.com/office/drawing/2014/main" id="{BA6EB601-F826-41B9-BFDF-C3CE2738D9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6" y="0"/>
            <a:ext cx="18283431" cy="10287003"/>
            <a:chOff x="0" y="0"/>
            <a:chExt cx="12188952" cy="6858000"/>
          </a:xfrm>
        </p:grpSpPr>
        <p:sp>
          <p:nvSpPr>
            <p:cNvPr id="3109" name="Freeform: Shape 3108">
              <a:extLst>
                <a:ext uri="{FF2B5EF4-FFF2-40B4-BE49-F238E27FC236}">
                  <a16:creationId xmlns:a16="http://schemas.microsoft.com/office/drawing/2014/main" id="{9F8883C6-082F-48CC-B465-2EE2E6BD93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10" name="Freeform: Shape 3109">
              <a:extLst>
                <a:ext uri="{FF2B5EF4-FFF2-40B4-BE49-F238E27FC236}">
                  <a16:creationId xmlns:a16="http://schemas.microsoft.com/office/drawing/2014/main" id="{F34063B8-85B3-47CA-8995-48143C31B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11" name="Freeform: Shape 3110">
              <a:extLst>
                <a:ext uri="{FF2B5EF4-FFF2-40B4-BE49-F238E27FC236}">
                  <a16:creationId xmlns:a16="http://schemas.microsoft.com/office/drawing/2014/main" id="{98C3FD0B-9560-4904-BFFB-261A9B19B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12" name="Freeform: Shape 3111">
              <a:extLst>
                <a:ext uri="{FF2B5EF4-FFF2-40B4-BE49-F238E27FC236}">
                  <a16:creationId xmlns:a16="http://schemas.microsoft.com/office/drawing/2014/main" id="{AE31A3E0-FCC2-4C6D-96FC-06D95D189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13" name="Freeform: Shape 3112">
              <a:extLst>
                <a:ext uri="{FF2B5EF4-FFF2-40B4-BE49-F238E27FC236}">
                  <a16:creationId xmlns:a16="http://schemas.microsoft.com/office/drawing/2014/main" id="{5018F1C5-73EB-4516-A0B5-D27B581A82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14" name="Freeform: Shape 3113">
              <a:extLst>
                <a:ext uri="{FF2B5EF4-FFF2-40B4-BE49-F238E27FC236}">
                  <a16:creationId xmlns:a16="http://schemas.microsoft.com/office/drawing/2014/main" id="{A2CCE7C6-9E6D-4B49-91ED-43B3FD3323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15" name="Freeform: Shape 3114">
              <a:extLst>
                <a:ext uri="{FF2B5EF4-FFF2-40B4-BE49-F238E27FC236}">
                  <a16:creationId xmlns:a16="http://schemas.microsoft.com/office/drawing/2014/main" id="{351E56CF-C858-40F2-AE1F-228C473BE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ítulo 1">
            <a:extLst>
              <a:ext uri="{FF2B5EF4-FFF2-40B4-BE49-F238E27FC236}">
                <a16:creationId xmlns:a16="http://schemas.microsoft.com/office/drawing/2014/main" id="{2C0272C8-DD76-C04F-6E10-63F1DE711E8B}"/>
              </a:ext>
            </a:extLst>
          </p:cNvPr>
          <p:cNvSpPr>
            <a:spLocks noGrp="1"/>
          </p:cNvSpPr>
          <p:nvPr>
            <p:ph type="title"/>
          </p:nvPr>
        </p:nvSpPr>
        <p:spPr>
          <a:xfrm>
            <a:off x="1522476" y="1228522"/>
            <a:ext cx="8732305" cy="3530043"/>
          </a:xfrm>
        </p:spPr>
        <p:txBody>
          <a:bodyPr anchor="b">
            <a:normAutofit/>
          </a:bodyPr>
          <a:lstStyle/>
          <a:p>
            <a:pPr algn="l">
              <a:lnSpc>
                <a:spcPct val="90000"/>
              </a:lnSpc>
            </a:pPr>
            <a:r>
              <a:rPr lang="es-CL" sz="5000">
                <a:solidFill>
                  <a:schemeClr val="bg1"/>
                </a:solidFill>
                <a:latin typeface="Calibri" panose="020F0502020204030204" pitchFamily="34" charset="0"/>
                <a:ea typeface="Calibri" panose="020F0502020204030204" pitchFamily="34" charset="0"/>
                <a:cs typeface="Calibri" panose="020F0502020204030204" pitchFamily="34" charset="0"/>
              </a:rPr>
              <a:t>Cristóbal Colón (</a:t>
            </a:r>
            <a:r>
              <a:rPr lang="es-CL" sz="5000" b="0">
                <a:solidFill>
                  <a:schemeClr val="bg1"/>
                </a:solidFill>
                <a:latin typeface="Calibri" panose="020F0502020204030204" pitchFamily="34" charset="0"/>
                <a:ea typeface="Calibri" panose="020F0502020204030204" pitchFamily="34" charset="0"/>
                <a:cs typeface="Calibri" panose="020F0502020204030204" pitchFamily="34" charset="0"/>
              </a:rPr>
              <a:t>¿1451? – 1506)</a:t>
            </a:r>
            <a:br>
              <a:rPr lang="es-CL" sz="5000" b="0">
                <a:solidFill>
                  <a:schemeClr val="bg1"/>
                </a:solidFill>
                <a:latin typeface="Calibri" panose="020F0502020204030204" pitchFamily="34" charset="0"/>
                <a:ea typeface="Calibri" panose="020F0502020204030204" pitchFamily="34" charset="0"/>
                <a:cs typeface="Calibri" panose="020F0502020204030204" pitchFamily="34" charset="0"/>
              </a:rPr>
            </a:br>
            <a:br>
              <a:rPr lang="es-CL" sz="5000" b="0">
                <a:solidFill>
                  <a:schemeClr val="bg1"/>
                </a:solidFill>
                <a:latin typeface="Calibri" panose="020F0502020204030204" pitchFamily="34" charset="0"/>
                <a:ea typeface="Calibri" panose="020F0502020204030204" pitchFamily="34" charset="0"/>
                <a:cs typeface="Calibri" panose="020F0502020204030204" pitchFamily="34" charset="0"/>
              </a:rPr>
            </a:br>
            <a:r>
              <a:rPr lang="es-CL" sz="5000" b="0">
                <a:solidFill>
                  <a:schemeClr val="bg1"/>
                </a:solidFill>
                <a:latin typeface="Calibri" panose="020F0502020204030204" pitchFamily="34" charset="0"/>
                <a:ea typeface="Calibri" panose="020F0502020204030204" pitchFamily="34" charset="0"/>
                <a:cs typeface="Calibri" panose="020F0502020204030204" pitchFamily="34" charset="0"/>
              </a:rPr>
              <a:t>Nacionalidad: ¿?</a:t>
            </a:r>
            <a:br>
              <a:rPr lang="es-CL" sz="5000" b="0">
                <a:solidFill>
                  <a:schemeClr val="bg1"/>
                </a:solidFill>
                <a:latin typeface="Calibri" panose="020F0502020204030204" pitchFamily="34" charset="0"/>
                <a:ea typeface="Calibri" panose="020F0502020204030204" pitchFamily="34" charset="0"/>
                <a:cs typeface="Calibri" panose="020F0502020204030204" pitchFamily="34" charset="0"/>
              </a:rPr>
            </a:br>
            <a:r>
              <a:rPr lang="es-CL" sz="5000" b="0">
                <a:solidFill>
                  <a:schemeClr val="bg1"/>
                </a:solidFill>
                <a:latin typeface="Calibri" panose="020F0502020204030204" pitchFamily="34" charset="0"/>
                <a:ea typeface="Calibri" panose="020F0502020204030204" pitchFamily="34" charset="0"/>
                <a:cs typeface="Calibri" panose="020F0502020204030204" pitchFamily="34" charset="0"/>
              </a:rPr>
              <a:t>Lengua materna: ¿?</a:t>
            </a:r>
            <a:endParaRPr lang="es-CL" sz="50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3F7997EA-F833-E672-9561-32F99CB7612A}"/>
              </a:ext>
            </a:extLst>
          </p:cNvPr>
          <p:cNvSpPr>
            <a:spLocks noGrp="1"/>
          </p:cNvSpPr>
          <p:nvPr>
            <p:ph idx="1"/>
          </p:nvPr>
        </p:nvSpPr>
        <p:spPr>
          <a:xfrm>
            <a:off x="1522476" y="5163133"/>
            <a:ext cx="8732305" cy="3895344"/>
          </a:xfrm>
        </p:spPr>
        <p:txBody>
          <a:bodyPr anchor="t">
            <a:normAutofit/>
          </a:bodyPr>
          <a:lstStyle/>
          <a:p>
            <a:pPr algn="l">
              <a:spcAft>
                <a:spcPts val="600"/>
              </a:spcAft>
            </a:pPr>
            <a:r>
              <a:rPr lang="es-MX" sz="2800" dirty="0">
                <a:solidFill>
                  <a:schemeClr val="bg1"/>
                </a:solidFill>
              </a:rPr>
              <a:t>"Consuélate pensando que muchas estatuas tuyas se erigirán en el mundo". -"Y ninguna se parecerá a mí, porque salido del misterio volví al misterio sin dejar huella pintada o dibujada de mi humana figura. "Además, de estatuas sólo no vive el hombre.”</a:t>
            </a:r>
          </a:p>
          <a:p>
            <a:pPr algn="l">
              <a:spcAft>
                <a:spcPts val="600"/>
              </a:spcAft>
            </a:pPr>
            <a:endParaRPr lang="es-MX" sz="2800" dirty="0">
              <a:solidFill>
                <a:schemeClr val="bg1"/>
              </a:solidFill>
            </a:endParaRPr>
          </a:p>
          <a:p>
            <a:pPr algn="r">
              <a:spcAft>
                <a:spcPts val="600"/>
              </a:spcAft>
            </a:pPr>
            <a:r>
              <a:rPr lang="es-MX" sz="2800" dirty="0">
                <a:solidFill>
                  <a:schemeClr val="bg1"/>
                </a:solidFill>
              </a:rPr>
              <a:t>Alejo Carpentier, El arpa y la sombra</a:t>
            </a:r>
            <a:endParaRPr lang="es-CL" sz="2700" dirty="0">
              <a:solidFill>
                <a:schemeClr val="bg1"/>
              </a:solidFill>
            </a:endParaRPr>
          </a:p>
        </p:txBody>
      </p:sp>
    </p:spTree>
    <p:extLst>
      <p:ext uri="{BB962C8B-B14F-4D97-AF65-F5344CB8AC3E}">
        <p14:creationId xmlns:p14="http://schemas.microsoft.com/office/powerpoint/2010/main" val="4044688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679</TotalTime>
  <Words>758</Words>
  <Application>Microsoft Office PowerPoint</Application>
  <PresentationFormat>Personalizado</PresentationFormat>
  <Paragraphs>33</Paragraphs>
  <Slides>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Arial</vt:lpstr>
      <vt:lpstr>Calibri</vt:lpstr>
      <vt:lpstr>Tahoma</vt:lpstr>
      <vt:lpstr>Trebuchet MS</vt:lpstr>
      <vt:lpstr>Verdana</vt:lpstr>
      <vt:lpstr>Office Theme</vt:lpstr>
      <vt:lpstr>Presentación de PowerPoint</vt:lpstr>
      <vt:lpstr>Presentación de PowerPoint</vt:lpstr>
      <vt:lpstr>CONTEXTO HISTÓRICO DE EL ARPA Y LA SOMBRA (1979)</vt:lpstr>
      <vt:lpstr>El arpa y la sombra (1979)</vt:lpstr>
      <vt:lpstr>ESTRUCTURA</vt:lpstr>
      <vt:lpstr>Nueva novela histórica (Seymour Mentón)</vt:lpstr>
      <vt:lpstr>Nueva novela histórica (Seymour Mentón)</vt:lpstr>
      <vt:lpstr>Cristóbal Colón descubridor de América…</vt:lpstr>
      <vt:lpstr>Cristóbal Colón (¿1451? – 1506)  Nacionalidad: ¿? Lengua materna: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ARPA Y LA SOMBRA: análisis narratológico</dc:title>
  <dc:creator>Jorge Armando Rivera Herrera</dc:creator>
  <cp:keywords>DAGGu4i3EsA,BAE8Up9H50A</cp:keywords>
  <cp:lastModifiedBy>Roberto Suazo</cp:lastModifiedBy>
  <cp:revision>4</cp:revision>
  <dcterms:created xsi:type="dcterms:W3CDTF">2025-03-18T04:06:08Z</dcterms:created>
  <dcterms:modified xsi:type="dcterms:W3CDTF">2025-04-23T19:49:13Z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2024-06-28T00:00:00Z</vt:filetime>
  </property>
  <property fmtid="{D5CDD505-2E9C-101B-9397-08002B2CF9AE}" pid="3" name="Creator">
    <vt:lpwstr>Canva</vt:lpwstr>
  </property>
  <property fmtid="{D5CDD505-2E9C-101B-9397-08002B2CF9AE}" pid="4" name="LastSaved">
    <vt:filetime>2025-03-18T00:00:00Z</vt:filetime>
  </property>
  <property fmtid="{D5CDD505-2E9C-101B-9397-08002B2CF9AE}" pid="5" name="Producer">
    <vt:lpwstr>Canva</vt:lpwstr>
  </property>
</Properties>
</file>